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38.xml" ContentType="application/vnd.openxmlformats-officedocument.presentationml.tags+xml"/>
  <Override PartName="/ppt/notesSlides/notesSlide2.xml" ContentType="application/vnd.openxmlformats-officedocument.presentationml.notesSlide+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notesSlides/notesSlide4.xml" ContentType="application/vnd.openxmlformats-officedocument.presentationml.notesSlide+xml"/>
  <Override PartName="/ppt/tags/tag41.xml" ContentType="application/vnd.openxmlformats-officedocument.presentationml.tags+xml"/>
  <Override PartName="/ppt/notesSlides/notesSlide5.xml" ContentType="application/vnd.openxmlformats-officedocument.presentationml.notesSlide+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notesSlides/notesSlide7.xml" ContentType="application/vnd.openxmlformats-officedocument.presentationml.notesSlide+xml"/>
  <Override PartName="/ppt/tags/tag44.xml" ContentType="application/vnd.openxmlformats-officedocument.presentationml.tags+xml"/>
  <Override PartName="/ppt/notesSlides/notesSlide8.xml" ContentType="application/vnd.openxmlformats-officedocument.presentationml.notesSlide+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notesSlides/notesSlide10.xml" ContentType="application/vnd.openxmlformats-officedocument.presentationml.notesSlide+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notesSlides/notesSlide13.xml" ContentType="application/vnd.openxmlformats-officedocument.presentationml.notesSlide+xml"/>
  <Override PartName="/ppt/tags/tag50.xml" ContentType="application/vnd.openxmlformats-officedocument.presentationml.tags+xml"/>
  <Override PartName="/ppt/notesSlides/notesSlide14.xml" ContentType="application/vnd.openxmlformats-officedocument.presentationml.notesSlide+xml"/>
  <Override PartName="/ppt/tags/tag51.xml" ContentType="application/vnd.openxmlformats-officedocument.presentationml.tags+xml"/>
  <Override PartName="/ppt/notesSlides/notesSlide15.xml" ContentType="application/vnd.openxmlformats-officedocument.presentationml.notesSlide+xml"/>
  <Override PartName="/ppt/tags/tag52.xml" ContentType="application/vnd.openxmlformats-officedocument.presentationml.tags+xml"/>
  <Override PartName="/ppt/notesSlides/notesSlide16.xml" ContentType="application/vnd.openxmlformats-officedocument.presentationml.notesSlide+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notesSlides/notesSlide18.xml" ContentType="application/vnd.openxmlformats-officedocument.presentationml.notesSlide+xml"/>
  <Override PartName="/ppt/tags/tag55.xml" ContentType="application/vnd.openxmlformats-officedocument.presentationml.tags+xml"/>
  <Override PartName="/ppt/notesSlides/notesSlide19.xml" ContentType="application/vnd.openxmlformats-officedocument.presentationml.notesSlide+xml"/>
  <Override PartName="/ppt/tags/tag5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 id="2147483923" r:id="rId5"/>
    <p:sldMasterId id="2147483997" r:id="rId6"/>
  </p:sldMasterIdLst>
  <p:notesMasterIdLst>
    <p:notesMasterId r:id="rId30"/>
  </p:notesMasterIdLst>
  <p:handoutMasterIdLst>
    <p:handoutMasterId r:id="rId31"/>
  </p:handoutMasterIdLst>
  <p:sldIdLst>
    <p:sldId id="353" r:id="rId7"/>
    <p:sldId id="336" r:id="rId8"/>
    <p:sldId id="344" r:id="rId9"/>
    <p:sldId id="358" r:id="rId10"/>
    <p:sldId id="337" r:id="rId11"/>
    <p:sldId id="269" r:id="rId12"/>
    <p:sldId id="365" r:id="rId13"/>
    <p:sldId id="294" r:id="rId14"/>
    <p:sldId id="360" r:id="rId15"/>
    <p:sldId id="338" r:id="rId16"/>
    <p:sldId id="302" r:id="rId17"/>
    <p:sldId id="314" r:id="rId18"/>
    <p:sldId id="362" r:id="rId19"/>
    <p:sldId id="332" r:id="rId20"/>
    <p:sldId id="317" r:id="rId21"/>
    <p:sldId id="301" r:id="rId22"/>
    <p:sldId id="318" r:id="rId23"/>
    <p:sldId id="343" r:id="rId24"/>
    <p:sldId id="355" r:id="rId25"/>
    <p:sldId id="288" r:id="rId26"/>
    <p:sldId id="262" r:id="rId27"/>
    <p:sldId id="354" r:id="rId28"/>
    <p:sldId id="366" r:id="rId2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A5EED58F-FAAC-4DB4-81C2-EADDFF6D2103}">
          <p14:sldIdLst>
            <p14:sldId id="353"/>
            <p14:sldId id="336"/>
            <p14:sldId id="344"/>
            <p14:sldId id="358"/>
            <p14:sldId id="337"/>
            <p14:sldId id="269"/>
            <p14:sldId id="365"/>
            <p14:sldId id="294"/>
            <p14:sldId id="360"/>
            <p14:sldId id="338"/>
            <p14:sldId id="302"/>
            <p14:sldId id="314"/>
            <p14:sldId id="362"/>
            <p14:sldId id="332"/>
            <p14:sldId id="317"/>
            <p14:sldId id="301"/>
            <p14:sldId id="318"/>
            <p14:sldId id="343"/>
            <p14:sldId id="355"/>
            <p14:sldId id="288"/>
            <p14:sldId id="262"/>
            <p14:sldId id="354"/>
          </p14:sldIdLst>
        </p14:section>
        <p14:section name="Boneyard" id="{73BB5F60-5913-4121-B223-E8845BDCC8BA}">
          <p14:sldIdLst>
            <p14:sldId id="3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D760"/>
    <a:srgbClr val="C2C2C2"/>
    <a:srgbClr val="F9771D"/>
    <a:srgbClr val="57B74E"/>
    <a:srgbClr val="FFBC30"/>
    <a:srgbClr val="99CC31"/>
    <a:srgbClr val="D36364"/>
    <a:srgbClr val="F2F2F2"/>
    <a:srgbClr val="C2E188"/>
    <a:srgbClr val="F6F7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60" autoAdjust="0"/>
    <p:restoredTop sz="95046" autoAdjust="0"/>
  </p:normalViewPr>
  <p:slideViewPr>
    <p:cSldViewPr snapToGrid="0" snapToObjects="1" showGuides="1">
      <p:cViewPr>
        <p:scale>
          <a:sx n="75" d="100"/>
          <a:sy n="75" d="100"/>
        </p:scale>
        <p:origin x="802" y="480"/>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latin typeface="Arial" panose="020B0604020202020204" pitchFamily="34" charset="0"/>
              </a:rPr>
              <a:pPr>
                <a:defRPr/>
              </a:pPr>
              <a:t>11/15/2017</a:t>
            </a:fld>
            <a:endParaRPr lang="en-US">
              <a:latin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latin typeface="Arial" panose="020B0604020202020204"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latin typeface="Arial" panose="020B0604020202020204" pitchFamily="34" charset="0"/>
              </a:rPr>
              <a:pPr>
                <a:defRPr/>
              </a:pPr>
              <a:t>11/15/2017</a:t>
            </a:fld>
            <a:endParaRPr lang="en-US">
              <a:latin typeface="Arial" panose="020B0604020202020204" pitchFamily="34" charset="0"/>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latin typeface="Arial" panose="020B0604020202020204" pitchFamily="34" charset="0"/>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latin typeface="Arial" panose="020B0604020202020204" pitchFamily="34" charset="0"/>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ＭＳ Ｐゴシック" charset="0"/>
        <a:sym typeface="Arial" panose="020B0604020202020204" pitchFamily="34" charset="0"/>
      </a:defRPr>
    </a:lvl1pPr>
    <a:lvl2pPr marL="457200"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sym typeface="Arial" panose="020B0604020202020204" pitchFamily="34" charset="0"/>
      </a:defRPr>
    </a:lvl2pPr>
    <a:lvl3pPr marL="914400"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sym typeface="Arial" panose="020B0604020202020204" pitchFamily="34" charset="0"/>
      </a:defRPr>
    </a:lvl3pPr>
    <a:lvl4pPr marL="1371600"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sym typeface="Arial" panose="020B0604020202020204" pitchFamily="34" charset="0"/>
      </a:defRPr>
    </a:lvl4pPr>
    <a:lvl5pPr marL="1828800" algn="l" defTabSz="457200"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sym typeface="Arial" panose="020B0604020202020204"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My name is ___________</a:t>
            </a:r>
            <a:r>
              <a:rPr lang="en-IN" baseline="0" dirty="0"/>
              <a:t> </a:t>
            </a:r>
            <a:r>
              <a:rPr lang="en-IN" i="0" baseline="0" dirty="0"/>
              <a:t>and I’m with Cisco. I’ve been here ___ years. Thanks for taking the time to meet with me today to talk about cloud app security.</a:t>
            </a:r>
          </a:p>
          <a:p>
            <a:endParaRPr lang="en-IN" i="0" baseline="0" dirty="0"/>
          </a:p>
          <a:p>
            <a:r>
              <a:rPr lang="en-IN" b="1" i="0" baseline="0" dirty="0"/>
              <a:t>T: You know that protecting your business is critical, with new threats lurking in each new technology.</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&lt;Click&gt;</a:t>
            </a:r>
          </a:p>
          <a:p>
            <a:endParaRPr lang="en-IN" b="1" dirty="0"/>
          </a:p>
        </p:txBody>
      </p:sp>
      <p:sp>
        <p:nvSpPr>
          <p:cNvPr id="4" name="Slide Number Placeholder 3"/>
          <p:cNvSpPr>
            <a:spLocks noGrp="1"/>
          </p:cNvSpPr>
          <p:nvPr>
            <p:ph type="sldNum" sz="quarter" idx="10"/>
          </p:nvPr>
        </p:nvSpPr>
        <p:spPr/>
        <p:txBody>
          <a:bodyPr/>
          <a:lstStyle/>
          <a:p>
            <a:fld id="{3DAAB5E8-A842-4C1F-B431-4F5591B0EF04}"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340559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Arial" panose="020B0604020202020204" pitchFamily="34" charset="0"/>
              </a:rPr>
              <a:t>Once you connect your</a:t>
            </a:r>
            <a:r>
              <a:rPr lang="en-IN" baseline="0" dirty="0">
                <a:latin typeface="Arial" panose="020B0604020202020204" pitchFamily="34" charset="0"/>
              </a:rPr>
              <a:t> user traffic is directed through the elastic gateway or pulled via our API’s, you gain visibility into 50-100 applications without any reason to modify or change the URL of the site. </a:t>
            </a:r>
          </a:p>
          <a:p>
            <a:endParaRPr lang="en-IN" baseline="0" dirty="0">
              <a:latin typeface="Arial" panose="020B0604020202020204" pitchFamily="34"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IN" baseline="0" dirty="0">
                <a:latin typeface="Arial" panose="020B0604020202020204" pitchFamily="34" charset="0"/>
              </a:rPr>
              <a:t>Blurb about Shadow Data Risk Assessment report: </a:t>
            </a:r>
            <a:r>
              <a:rPr lang="en-US" sz="1200" kern="1200" dirty="0">
                <a:solidFill>
                  <a:schemeClr val="tx1"/>
                </a:solidFill>
                <a:effectLst/>
                <a:latin typeface="Arial" panose="020B0604020202020204" pitchFamily="34" charset="0"/>
                <a:ea typeface="ＭＳ Ｐゴシック" charset="0"/>
                <a:cs typeface="ＭＳ Ｐゴシック" charset="0"/>
                <a:sym typeface="Arial" panose="020B0604020202020204" pitchFamily="34" charset="0"/>
              </a:rPr>
              <a:t>Find and monitor all cloud app transactions by your organization and highlight any risks and compliance issues. The platform incorporates multiple input sources including real-time traffic from transparent gateways between organizations and their cloud services used, API interfaces, and firewall logs from a variety of vendors.</a:t>
            </a:r>
          </a:p>
          <a:p>
            <a:endParaRPr lang="en-IN"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11</a:t>
            </a:fld>
            <a:endParaRPr lang="en-US">
              <a:latin typeface="Arial" panose="020B0604020202020204" pitchFamily="34" charset="0"/>
            </a:endParaRPr>
          </a:p>
        </p:txBody>
      </p:sp>
    </p:spTree>
    <p:extLst>
      <p:ext uri="{BB962C8B-B14F-4D97-AF65-F5344CB8AC3E}">
        <p14:creationId xmlns:p14="http://schemas.microsoft.com/office/powerpoint/2010/main" val="3471375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12</a:t>
            </a:fld>
            <a:endParaRPr lang="en-US">
              <a:latin typeface="Arial" panose="020B0604020202020204" pitchFamily="34" charset="0"/>
            </a:endParaRPr>
          </a:p>
        </p:txBody>
      </p:sp>
    </p:spTree>
    <p:extLst>
      <p:ext uri="{BB962C8B-B14F-4D97-AF65-F5344CB8AC3E}">
        <p14:creationId xmlns:p14="http://schemas.microsoft.com/office/powerpoint/2010/main" val="3810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13</a:t>
            </a:fld>
            <a:endParaRPr lang="en-US">
              <a:latin typeface="Arial" panose="020B0604020202020204" pitchFamily="34" charset="0"/>
            </a:endParaRPr>
          </a:p>
        </p:txBody>
      </p:sp>
    </p:spTree>
    <p:extLst>
      <p:ext uri="{BB962C8B-B14F-4D97-AF65-F5344CB8AC3E}">
        <p14:creationId xmlns:p14="http://schemas.microsoft.com/office/powerpoint/2010/main" val="90778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14</a:t>
            </a:fld>
            <a:endParaRPr lang="en-US">
              <a:latin typeface="Arial" panose="020B0604020202020204" pitchFamily="34" charset="0"/>
            </a:endParaRPr>
          </a:p>
        </p:txBody>
      </p:sp>
    </p:spTree>
    <p:extLst>
      <p:ext uri="{BB962C8B-B14F-4D97-AF65-F5344CB8AC3E}">
        <p14:creationId xmlns:p14="http://schemas.microsoft.com/office/powerpoint/2010/main" val="2097729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15</a:t>
            </a:fld>
            <a:endParaRPr lang="en-US">
              <a:latin typeface="Arial" panose="020B0604020202020204" pitchFamily="34" charset="0"/>
            </a:endParaRPr>
          </a:p>
        </p:txBody>
      </p:sp>
    </p:spTree>
    <p:extLst>
      <p:ext uri="{BB962C8B-B14F-4D97-AF65-F5344CB8AC3E}">
        <p14:creationId xmlns:p14="http://schemas.microsoft.com/office/powerpoint/2010/main" val="1266359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16</a:t>
            </a:fld>
            <a:endParaRPr lang="en-US">
              <a:latin typeface="Arial" panose="020B0604020202020204" pitchFamily="34" charset="0"/>
            </a:endParaRPr>
          </a:p>
        </p:txBody>
      </p:sp>
    </p:spTree>
    <p:extLst>
      <p:ext uri="{BB962C8B-B14F-4D97-AF65-F5344CB8AC3E}">
        <p14:creationId xmlns:p14="http://schemas.microsoft.com/office/powerpoint/2010/main" val="1299357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17</a:t>
            </a:fld>
            <a:endParaRPr lang="en-US">
              <a:latin typeface="Arial" panose="020B0604020202020204" pitchFamily="34" charset="0"/>
            </a:endParaRPr>
          </a:p>
        </p:txBody>
      </p:sp>
    </p:spTree>
    <p:extLst>
      <p:ext uri="{BB962C8B-B14F-4D97-AF65-F5344CB8AC3E}">
        <p14:creationId xmlns:p14="http://schemas.microsoft.com/office/powerpoint/2010/main" val="1989525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18</a:t>
            </a:fld>
            <a:endParaRPr lang="en-US">
              <a:latin typeface="Arial" panose="020B0604020202020204" pitchFamily="34" charset="0"/>
            </a:endParaRPr>
          </a:p>
        </p:txBody>
      </p:sp>
    </p:spTree>
    <p:extLst>
      <p:ext uri="{BB962C8B-B14F-4D97-AF65-F5344CB8AC3E}">
        <p14:creationId xmlns:p14="http://schemas.microsoft.com/office/powerpoint/2010/main" val="2384999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a:latin typeface="Arial" panose="020B0604020202020204" pitchFamily="34" charset="0"/>
              </a:rPr>
              <a:t>First let’s take a simple use case: Bob shares a file with Alice using Dropbox. If you’re using traditional tools like NGFW, IPS, or URL filtering, this is about all you’d see. Bob connected to Dropbox. But that’s not the entire story here. To have good visibility and control, you also need to know that</a:t>
            </a:r>
          </a:p>
          <a:p>
            <a:pPr lvl="0">
              <a:defRPr sz="1800"/>
            </a:pPr>
            <a:endParaRPr lang="en-US" sz="1200" dirty="0">
              <a:latin typeface="Arial" panose="020B0604020202020204" pitchFamily="34" charset="0"/>
            </a:endParaRPr>
          </a:p>
          <a:p>
            <a:pPr lvl="0">
              <a:defRPr sz="1800"/>
            </a:pPr>
            <a:r>
              <a:rPr lang="en-US" sz="1200" dirty="0">
                <a:latin typeface="Arial" panose="020B0604020202020204" pitchFamily="34" charset="0"/>
              </a:rPr>
              <a:t>1. He shared it from an unmanaged device</a:t>
            </a:r>
          </a:p>
          <a:p>
            <a:pPr lvl="0">
              <a:defRPr sz="1800"/>
            </a:pPr>
            <a:r>
              <a:rPr lang="en-US" sz="1200" dirty="0">
                <a:latin typeface="Arial" panose="020B0604020202020204" pitchFamily="34" charset="0"/>
              </a:rPr>
              <a:t>2. He made Alice an external collaborator</a:t>
            </a:r>
          </a:p>
          <a:p>
            <a:pPr lvl="0">
              <a:defRPr sz="1800"/>
            </a:pPr>
            <a:r>
              <a:rPr lang="en-US" sz="1200" dirty="0">
                <a:latin typeface="Arial" panose="020B0604020202020204" pitchFamily="34" charset="0"/>
              </a:rPr>
              <a:t>3. The file contains sensitive information</a:t>
            </a:r>
          </a:p>
          <a:p>
            <a:pPr lvl="0">
              <a:defRPr sz="1800"/>
            </a:pPr>
            <a:r>
              <a:rPr lang="en-US" sz="1200" dirty="0">
                <a:latin typeface="Arial" panose="020B0604020202020204" pitchFamily="34" charset="0"/>
              </a:rPr>
              <a:t>4. The file was accessed from an anomalous location.</a:t>
            </a:r>
          </a:p>
          <a:p>
            <a:pPr lvl="0">
              <a:defRPr sz="1800"/>
            </a:pPr>
            <a:endParaRPr lang="en-US" sz="1200" dirty="0">
              <a:latin typeface="Arial" panose="020B0604020202020204" pitchFamily="34" charset="0"/>
            </a:endParaRPr>
          </a:p>
          <a:p>
            <a:pPr lvl="0">
              <a:defRPr sz="1800"/>
            </a:pPr>
            <a:endParaRPr lang="en-US" sz="1200" dirty="0">
              <a:latin typeface="Arial" panose="020B0604020202020204" pitchFamily="34" charset="0"/>
            </a:endParaRPr>
          </a:p>
          <a:p>
            <a:pPr lvl="0">
              <a:defRPr sz="1800"/>
            </a:pPr>
            <a:r>
              <a:rPr lang="en-US" sz="1200" dirty="0">
                <a:latin typeface="Arial" panose="020B0604020202020204" pitchFamily="34" charset="0"/>
              </a:rPr>
              <a:t>but it’s no that simple</a:t>
            </a:r>
          </a:p>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19</a:t>
            </a:fld>
            <a:endParaRPr lang="en-US">
              <a:latin typeface="Arial" panose="020B0604020202020204" pitchFamily="34" charset="0"/>
            </a:endParaRPr>
          </a:p>
        </p:txBody>
      </p:sp>
    </p:spTree>
    <p:extLst>
      <p:ext uri="{BB962C8B-B14F-4D97-AF65-F5344CB8AC3E}">
        <p14:creationId xmlns:p14="http://schemas.microsoft.com/office/powerpoint/2010/main" val="198067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20</a:t>
            </a:fld>
            <a:endParaRPr lang="en-US">
              <a:latin typeface="Arial" panose="020B0604020202020204" pitchFamily="34" charset="0"/>
            </a:endParaRPr>
          </a:p>
        </p:txBody>
      </p:sp>
    </p:spTree>
    <p:extLst>
      <p:ext uri="{BB962C8B-B14F-4D97-AF65-F5344CB8AC3E}">
        <p14:creationId xmlns:p14="http://schemas.microsoft.com/office/powerpoint/2010/main" val="3169435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lumMod val="50000"/>
                  </a:schemeClr>
                </a:solidFill>
                <a:latin typeface="Arial" panose="020B0604020202020204" pitchFamily="34" charset="0"/>
              </a:rPr>
              <a:t>Every</a:t>
            </a:r>
            <a:r>
              <a:rPr lang="en-US" baseline="0" dirty="0">
                <a:solidFill>
                  <a:schemeClr val="tx1">
                    <a:lumMod val="50000"/>
                  </a:schemeClr>
                </a:solidFill>
                <a:latin typeface="Arial" panose="020B0604020202020204" pitchFamily="34" charset="0"/>
              </a:rPr>
              <a:t> time you adopt a new technology, you have to adapt your security measures to account for it.</a:t>
            </a:r>
          </a:p>
          <a:p>
            <a:endParaRPr lang="en-US" baseline="0" dirty="0">
              <a:solidFill>
                <a:schemeClr val="tx1">
                  <a:lumMod val="50000"/>
                </a:schemeClr>
              </a:solidFill>
              <a:latin typeface="Arial" panose="020B0604020202020204" pitchFamily="34" charset="0"/>
            </a:endParaRPr>
          </a:p>
          <a:p>
            <a:r>
              <a:rPr lang="en-US" baseline="0" dirty="0">
                <a:solidFill>
                  <a:schemeClr val="tx1">
                    <a:lumMod val="50000"/>
                  </a:schemeClr>
                </a:solidFill>
                <a:latin typeface="Arial" panose="020B0604020202020204" pitchFamily="34" charset="0"/>
              </a:rPr>
              <a:t>When businesses started using email as a collaboration tool, they realized that data was leaking out of the company and they had to impose security measures.</a:t>
            </a:r>
          </a:p>
          <a:p>
            <a:endParaRPr lang="en-US" baseline="0" dirty="0">
              <a:solidFill>
                <a:schemeClr val="tx1">
                  <a:lumMod val="50000"/>
                </a:schemeClr>
              </a:solidFill>
              <a:latin typeface="Arial" panose="020B0604020202020204" pitchFamily="34" charset="0"/>
            </a:endParaRPr>
          </a:p>
          <a:p>
            <a:r>
              <a:rPr lang="en-US" baseline="0" dirty="0">
                <a:solidFill>
                  <a:schemeClr val="tx1">
                    <a:lumMod val="50000"/>
                  </a:schemeClr>
                </a:solidFill>
                <a:latin typeface="Arial" panose="020B0604020202020204" pitchFamily="34" charset="0"/>
              </a:rPr>
              <a:t>In this new age of cloud apps, sharing large amounts of data can happen instantly and accidentally, without anybody realizing it happened.</a:t>
            </a:r>
          </a:p>
          <a:p>
            <a:endParaRPr lang="en-US" baseline="0" dirty="0">
              <a:solidFill>
                <a:schemeClr val="tx1">
                  <a:lumMod val="50000"/>
                </a:schemeClr>
              </a:solidFill>
              <a:latin typeface="Arial" panose="020B0604020202020204" pitchFamily="34" charset="0"/>
            </a:endParaRPr>
          </a:p>
          <a:p>
            <a:r>
              <a:rPr lang="en-US" baseline="0" dirty="0">
                <a:solidFill>
                  <a:schemeClr val="tx1">
                    <a:lumMod val="50000"/>
                  </a:schemeClr>
                </a:solidFill>
                <a:latin typeface="Arial" panose="020B0604020202020204" pitchFamily="34" charset="0"/>
              </a:rPr>
              <a:t>As your business adopts cloud apps, security needs to be a priority.</a:t>
            </a:r>
          </a:p>
          <a:p>
            <a:endParaRPr lang="en-US" dirty="0">
              <a:solidFill>
                <a:schemeClr val="tx1">
                  <a:lumMod val="50000"/>
                </a:schemeClr>
              </a:solidFill>
              <a:latin typeface="Arial" panose="020B0604020202020204" pitchFamily="34" charset="0"/>
            </a:endParaRPr>
          </a:p>
          <a:p>
            <a:r>
              <a:rPr lang="en-US" b="1" baseline="0" dirty="0">
                <a:solidFill>
                  <a:schemeClr val="tx1">
                    <a:lumMod val="50000"/>
                  </a:schemeClr>
                </a:solidFill>
                <a:latin typeface="Arial" panose="020B0604020202020204" pitchFamily="34" charset="0"/>
              </a:rPr>
              <a:t>T: I bet people in your company are using cloud apps you’ve never even heard of.</a:t>
            </a:r>
            <a:endParaRPr lang="en-US" b="1" dirty="0">
              <a:solidFill>
                <a:schemeClr val="tx1">
                  <a:lumMod val="50000"/>
                </a:schemeClr>
              </a:solidFill>
              <a:latin typeface="Arial" panose="020B0604020202020204" pitchFamily="34" charset="0"/>
            </a:endParaRPr>
          </a:p>
          <a:p>
            <a:r>
              <a:rPr lang="en-US" b="1" dirty="0">
                <a:solidFill>
                  <a:schemeClr val="tx1">
                    <a:lumMod val="50000"/>
                  </a:schemeClr>
                </a:solidFill>
                <a:latin typeface="Arial" panose="020B0604020202020204" pitchFamily="34" charset="0"/>
              </a:rPr>
              <a:t>&lt;Click&gt;</a:t>
            </a:r>
          </a:p>
        </p:txBody>
      </p:sp>
      <p:sp>
        <p:nvSpPr>
          <p:cNvPr id="4" name="Slide Number Placeholder 3"/>
          <p:cNvSpPr>
            <a:spLocks noGrp="1"/>
          </p:cNvSpPr>
          <p:nvPr>
            <p:ph type="sldNum" sz="quarter" idx="10"/>
          </p:nvPr>
        </p:nvSpPr>
        <p:spPr/>
        <p:txBody>
          <a:bodyPr/>
          <a:lstStyle/>
          <a:p>
            <a:fld id="{3DAAB5E8-A842-4C1F-B431-4F5591B0EF04}" type="slidenum">
              <a:rPr lang="en-US" smtClean="0">
                <a:latin typeface="Arial" panose="020B0604020202020204" pitchFamily="34" charset="0"/>
              </a:rPr>
              <a:t>2</a:t>
            </a:fld>
            <a:endParaRPr lang="en-US">
              <a:latin typeface="Arial" panose="020B0604020202020204" pitchFamily="34" charset="0"/>
            </a:endParaRPr>
          </a:p>
        </p:txBody>
      </p:sp>
    </p:spTree>
    <p:extLst>
      <p:ext uri="{BB962C8B-B14F-4D97-AF65-F5344CB8AC3E}">
        <p14:creationId xmlns:p14="http://schemas.microsoft.com/office/powerpoint/2010/main" val="2664403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21</a:t>
            </a:fld>
            <a:endParaRPr lang="en-US">
              <a:latin typeface="Arial" panose="020B0604020202020204" pitchFamily="34" charset="0"/>
            </a:endParaRPr>
          </a:p>
        </p:txBody>
      </p:sp>
    </p:spTree>
    <p:extLst>
      <p:ext uri="{BB962C8B-B14F-4D97-AF65-F5344CB8AC3E}">
        <p14:creationId xmlns:p14="http://schemas.microsoft.com/office/powerpoint/2010/main" val="2495551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10"/>
          </p:nvPr>
        </p:nvSpPr>
        <p:spPr/>
        <p:txBody>
          <a:bodyPr/>
          <a:lstStyle/>
          <a:p>
            <a:fld id="{3DAAB5E8-A842-4C1F-B431-4F5591B0EF04}" type="slidenum">
              <a:rPr lang="en-US" smtClean="0"/>
              <a:t>22</a:t>
            </a:fld>
            <a:endParaRPr lang="en-US"/>
          </a:p>
        </p:txBody>
      </p:sp>
    </p:spTree>
    <p:extLst>
      <p:ext uri="{BB962C8B-B14F-4D97-AF65-F5344CB8AC3E}">
        <p14:creationId xmlns:p14="http://schemas.microsoft.com/office/powerpoint/2010/main" val="390988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Let’s look</a:t>
            </a:r>
            <a:r>
              <a:rPr lang="en-US" baseline="0" dirty="0">
                <a:latin typeface="Arial" panose="020B0604020202020204" pitchFamily="34" charset="0"/>
              </a:rPr>
              <a:t> at a use case</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3</a:t>
            </a:fld>
            <a:endParaRPr lang="en-US">
              <a:latin typeface="Arial" panose="020B0604020202020204" pitchFamily="34" charset="0"/>
            </a:endParaRPr>
          </a:p>
        </p:txBody>
      </p:sp>
    </p:spTree>
    <p:extLst>
      <p:ext uri="{BB962C8B-B14F-4D97-AF65-F5344CB8AC3E}">
        <p14:creationId xmlns:p14="http://schemas.microsoft.com/office/powerpoint/2010/main" val="1226805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research found that on average, 2,037 files per user are resident on cloud file sharing apps. But what is really interesting is that on average, 185 files per user are broadly shared either across the entire organization, with users outside of the enterprise, or publicly. 185 out of 2,037 represents about 9% of files. And, of these broadly shared files, approximately 20% actually contain compliance related data. We can break that down even further. 56% of these compliance relevant files contain PII or personally identifiable information, things like Social Security numbers. 29% contain PHI, or protected health information that might constitute a violation of HIPAA, the health information portability and accountability act. 15% contain PCI, or payment card information. And these statistics were taken from applications that were actually sanctioned and approved.</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4</a:t>
            </a:fld>
            <a:endParaRPr lang="en-US">
              <a:latin typeface="Arial" panose="020B0604020202020204" pitchFamily="34" charset="0"/>
            </a:endParaRPr>
          </a:p>
        </p:txBody>
      </p:sp>
    </p:spTree>
    <p:extLst>
      <p:ext uri="{BB962C8B-B14F-4D97-AF65-F5344CB8AC3E}">
        <p14:creationId xmlns:p14="http://schemas.microsoft.com/office/powerpoint/2010/main" val="4185916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panose="020B0604020202020204" pitchFamily="34" charset="0"/>
              </a:rPr>
              <a:t>Maybe you</a:t>
            </a:r>
            <a:r>
              <a:rPr lang="en-GB" baseline="0" dirty="0">
                <a:latin typeface="Arial" panose="020B0604020202020204" pitchFamily="34" charset="0"/>
              </a:rPr>
              <a:t> think that </a:t>
            </a:r>
            <a:r>
              <a:rPr lang="en-GB" dirty="0">
                <a:latin typeface="Arial" panose="020B0604020202020204" pitchFamily="34" charset="0"/>
              </a:rPr>
              <a:t>using cloud apps delegates the security responsibility to providers. While</a:t>
            </a:r>
            <a:r>
              <a:rPr lang="en-GB" baseline="0" dirty="0">
                <a:latin typeface="Arial" panose="020B0604020202020204" pitchFamily="34" charset="0"/>
              </a:rPr>
              <a:t> some cloud app providers do build great security into the cloud app, not all do. In fact, </a:t>
            </a:r>
            <a:r>
              <a:rPr lang="en-GB" dirty="0">
                <a:latin typeface="Arial" panose="020B0604020202020204" pitchFamily="34" charset="0"/>
              </a:rPr>
              <a:t>75% </a:t>
            </a:r>
            <a:r>
              <a:rPr lang="en-US" dirty="0">
                <a:latin typeface="Arial" panose="020B0604020202020204" pitchFamily="34" charset="0"/>
              </a:rPr>
              <a:t>of mobile apps fail basic security tests. And</a:t>
            </a:r>
            <a:r>
              <a:rPr lang="en-US" baseline="0" dirty="0">
                <a:latin typeface="Arial" panose="020B0604020202020204" pitchFamily="34" charset="0"/>
              </a:rPr>
              <a:t> because an average business uses a few hundred cloud apps regularly, your data is not as secure as it should be. </a:t>
            </a:r>
            <a:endParaRPr lang="en-US" dirty="0">
              <a:latin typeface="Arial" panose="020B0604020202020204" pitchFamily="34" charset="0"/>
            </a:endParaRPr>
          </a:p>
          <a:p>
            <a:endParaRPr lang="en-US" baseline="0" dirty="0">
              <a:latin typeface="Arial" panose="020B0604020202020204" pitchFamily="34" charset="0"/>
            </a:endParaRPr>
          </a:p>
          <a:p>
            <a:r>
              <a:rPr lang="en-GB" baseline="0" dirty="0">
                <a:latin typeface="Arial" panose="020B0604020202020204" pitchFamily="34" charset="0"/>
              </a:rPr>
              <a:t>Now, even if they do provide security – they can’t control any risky behavior of your users. The way your users share files through those apps has no restrictions. Even one disgruntled employee with broad security permissions could do irreparable damage to your company’s reputation by using cloud apps inappropriately. Roughly 60% of data breaches are caused by insiders either abusing their access to company information, or making an innocent mistake. </a:t>
            </a:r>
          </a:p>
          <a:p>
            <a:endParaRPr lang="en-GB" baseline="0" dirty="0">
              <a:latin typeface="Arial" panose="020B0604020202020204" pitchFamily="34" charset="0"/>
            </a:endParaRPr>
          </a:p>
          <a:p>
            <a:r>
              <a:rPr lang="en-GB" b="1" baseline="0" dirty="0">
                <a:latin typeface="Arial" panose="020B0604020202020204" pitchFamily="34" charset="0"/>
              </a:rPr>
              <a:t>T: Either way, your business is exposed.</a:t>
            </a:r>
          </a:p>
          <a:p>
            <a:r>
              <a:rPr lang="en-US" b="1" dirty="0">
                <a:latin typeface="Arial" panose="020B0604020202020204" pitchFamily="34" charset="0"/>
              </a:rPr>
              <a:t>&lt;Click&gt;</a:t>
            </a:r>
          </a:p>
          <a:p>
            <a:endParaRPr lang="en-GB" b="1"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latin typeface="Arial" panose="020B0604020202020204" pitchFamily="34" charset="0"/>
              </a:rPr>
              <a:pPr>
                <a:defRPr/>
              </a:pPr>
              <a:t>5</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248893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6</a:t>
            </a:fld>
            <a:endParaRPr lang="en-US">
              <a:latin typeface="Arial" panose="020B0604020202020204" pitchFamily="34" charset="0"/>
            </a:endParaRPr>
          </a:p>
        </p:txBody>
      </p:sp>
    </p:spTree>
    <p:extLst>
      <p:ext uri="{BB962C8B-B14F-4D97-AF65-F5344CB8AC3E}">
        <p14:creationId xmlns:p14="http://schemas.microsoft.com/office/powerpoint/2010/main" val="4256024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8</a:t>
            </a:fld>
            <a:endParaRPr lang="en-US">
              <a:latin typeface="Arial" panose="020B0604020202020204" pitchFamily="34" charset="0"/>
            </a:endParaRPr>
          </a:p>
        </p:txBody>
      </p:sp>
    </p:spTree>
    <p:extLst>
      <p:ext uri="{BB962C8B-B14F-4D97-AF65-F5344CB8AC3E}">
        <p14:creationId xmlns:p14="http://schemas.microsoft.com/office/powerpoint/2010/main" val="102483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Multifactor</a:t>
            </a:r>
            <a:r>
              <a:rPr lang="en-US" baseline="0" dirty="0">
                <a:latin typeface="Arial" panose="020B0604020202020204" pitchFamily="34" charset="0"/>
              </a:rPr>
              <a:t> authentication</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9</a:t>
            </a:fld>
            <a:endParaRPr lang="en-US">
              <a:latin typeface="Arial" panose="020B0604020202020204" pitchFamily="34" charset="0"/>
            </a:endParaRPr>
          </a:p>
        </p:txBody>
      </p:sp>
    </p:spTree>
    <p:extLst>
      <p:ext uri="{BB962C8B-B14F-4D97-AF65-F5344CB8AC3E}">
        <p14:creationId xmlns:p14="http://schemas.microsoft.com/office/powerpoint/2010/main" val="4050837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Take this</a:t>
            </a:r>
            <a:r>
              <a:rPr lang="en-US" baseline="0" dirty="0">
                <a:latin typeface="Arial" panose="020B0604020202020204" pitchFamily="34" charset="0"/>
              </a:rPr>
              <a:t> assessment after we are done</a:t>
            </a:r>
          </a:p>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latin typeface="Arial" panose="020B0604020202020204" pitchFamily="34" charset="0"/>
              </a:rPr>
              <a:pPr>
                <a:defRPr/>
              </a:pPr>
              <a:t>10</a:t>
            </a:fld>
            <a:endParaRPr lang="en-US">
              <a:latin typeface="Arial" panose="020B0604020202020204" pitchFamily="34" charset="0"/>
            </a:endParaRPr>
          </a:p>
        </p:txBody>
      </p:sp>
    </p:spTree>
    <p:extLst>
      <p:ext uri="{BB962C8B-B14F-4D97-AF65-F5344CB8AC3E}">
        <p14:creationId xmlns:p14="http://schemas.microsoft.com/office/powerpoint/2010/main" val="2480219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25.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27.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1.emf"/><Relationship Id="rId4" Type="http://schemas.openxmlformats.org/officeDocument/2006/relationships/oleObject" Target="../embeddings/oleObject31.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vmlDrawing" Target="../drawings/vmlDrawing35.vml"/><Relationship Id="rId5" Type="http://schemas.openxmlformats.org/officeDocument/2006/relationships/image" Target="../media/image1.emf"/><Relationship Id="rId4" Type="http://schemas.openxmlformats.org/officeDocument/2006/relationships/oleObject" Target="../embeddings/oleObject35.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emf"/><Relationship Id="rId2" Type="http://schemas.openxmlformats.org/officeDocument/2006/relationships/tags" Target="../tags/tag36.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emf"/><Relationship Id="rId2" Type="http://schemas.openxmlformats.org/officeDocument/2006/relationships/tags" Target="../tags/tag37.xml"/><Relationship Id="rId1" Type="http://schemas.openxmlformats.org/officeDocument/2006/relationships/vmlDrawing" Target="../drawings/vmlDrawing37.vml"/><Relationship Id="rId6" Type="http://schemas.openxmlformats.org/officeDocument/2006/relationships/image" Target="../media/image7.jpg"/><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640761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69"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logo_black.ai"/>
          <p:cNvPicPr>
            <a:picLocks noChangeAspect="1"/>
          </p:cNvPicPr>
          <p:nvPr/>
        </p:nvPicPr>
        <p:blipFill>
          <a:blip r:embed="rId6">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340518" y="324000"/>
            <a:ext cx="949596" cy="585216"/>
          </a:xfrm>
          <a:prstGeom prst="rect">
            <a:avLst/>
          </a:prstGeom>
        </p:spPr>
      </p:pic>
      <p:sp>
        <p:nvSpPr>
          <p:cNvPr id="16" name="Subtitle 2"/>
          <p:cNvSpPr>
            <a:spLocks noGrp="1"/>
          </p:cNvSpPr>
          <p:nvPr>
            <p:ph type="subTitle" idx="1" hasCustomPrompt="1"/>
          </p:nvPr>
        </p:nvSpPr>
        <p:spPr>
          <a:xfrm>
            <a:off x="314854" y="3793198"/>
            <a:ext cx="8464722"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314854" y="4033195"/>
            <a:ext cx="8464722"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314854" y="4273192"/>
            <a:ext cx="8464722"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308650" y="3211463"/>
            <a:ext cx="8471052"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271123" y="2639977"/>
            <a:ext cx="8509340"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212294239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343475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85"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76225" y="1347788"/>
            <a:ext cx="8507029"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313309" y="341313"/>
            <a:ext cx="846994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692092041"/>
      </p:ext>
    </p:extLst>
  </p:cSld>
  <p:clrMapOvr>
    <a:masterClrMapping/>
  </p:clrMapOvr>
  <p:transition spd="slow">
    <p:wip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543667614"/>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208650390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2314473471"/>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9085961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5742633" y="4672484"/>
            <a:ext cx="3074796" cy="37178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69430914"/>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15620870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378362420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chemeClr val="accent1"/>
            </a:gs>
            <a:gs pos="6000">
              <a:schemeClr val="accent1"/>
            </a:gs>
            <a:gs pos="100000">
              <a:schemeClr val="accent2"/>
            </a:gs>
          </a:gsLst>
          <a:lin ang="5400000"/>
        </a:gradFill>
        <a:effectLst/>
      </p:bgPr>
    </p:bg>
    <p:spTree>
      <p:nvGrpSpPr>
        <p:cNvPr id="1" name=""/>
        <p:cNvGrpSpPr/>
        <p:nvPr/>
      </p:nvGrpSpPr>
      <p:grpSpPr>
        <a:xfrm>
          <a:off x="0" y="0"/>
          <a:ext cx="0" cy="0"/>
          <a:chOff x="0" y="0"/>
          <a:chExt cx="0" cy="0"/>
        </a:xfrm>
      </p:grpSpPr>
      <p:pic>
        <p:nvPicPr>
          <p:cNvPr id="3" name="Picture 6" descr="pref_1-line_logo+tagline-rt-white-CMYK.ai"/>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2088" y="1643063"/>
            <a:ext cx="8759825"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7627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262767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009"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15532668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5719620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33"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7600002"/>
      </p:ext>
    </p:extLst>
  </p:cSld>
  <p:clrMapOvr>
    <a:masterClrMapping/>
  </p:clrMapOvr>
  <p:transition spd="med">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732742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57"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4725828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089835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81"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081477610"/>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408942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105"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1"/>
          <p:cNvSpPr>
            <a:spLocks noGrp="1"/>
          </p:cNvSpPr>
          <p:nvPr>
            <p:ph type="title"/>
          </p:nvPr>
        </p:nvSpPr>
        <p:spPr>
          <a:xfrm>
            <a:off x="310855" y="341313"/>
            <a:ext cx="8469608" cy="731837"/>
          </a:xfrm>
        </p:spPr>
        <p:txBody>
          <a:bodyPr/>
          <a:lstStyle/>
          <a:p>
            <a:r>
              <a:rPr lang="en-US"/>
              <a:t>Click to edit Master title style</a:t>
            </a:r>
          </a:p>
        </p:txBody>
      </p:sp>
    </p:spTree>
    <p:extLst>
      <p:ext uri="{BB962C8B-B14F-4D97-AF65-F5344CB8AC3E}">
        <p14:creationId xmlns:p14="http://schemas.microsoft.com/office/powerpoint/2010/main" val="189672446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9702691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129"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21291401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107180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153"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2961399751"/>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180346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77"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93950320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17216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201"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70256367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572212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93"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4" tIns="34288" rIns="68574" bIns="34288" anchor="ctr"/>
          <a:lstStyle/>
          <a:p>
            <a:endParaRPr lang="en-US"/>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4" tIns="34288" rIns="68574" bIns="34288" anchor="ctr"/>
          <a:lstStyle/>
          <a:p>
            <a:endParaRPr lang="en-US"/>
          </a:p>
        </p:txBody>
      </p:sp>
      <p:sp>
        <p:nvSpPr>
          <p:cNvPr id="3" name="Subtitle 2"/>
          <p:cNvSpPr>
            <a:spLocks noGrp="1"/>
          </p:cNvSpPr>
          <p:nvPr>
            <p:ph type="subTitle" idx="1" hasCustomPrompt="1"/>
          </p:nvPr>
        </p:nvSpPr>
        <p:spPr>
          <a:xfrm>
            <a:off x="3475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3071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85005480"/>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0172322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225"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68129543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590729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249"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698357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6484980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73"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1378820260"/>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730840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97"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2" name="Title 1"/>
          <p:cNvSpPr>
            <a:spLocks noGrp="1"/>
          </p:cNvSpPr>
          <p:nvPr>
            <p:ph type="title"/>
          </p:nvPr>
        </p:nvSpPr>
        <p:spPr>
          <a:xfrm>
            <a:off x="310855" y="341313"/>
            <a:ext cx="8469608" cy="731837"/>
          </a:xfrm>
        </p:spPr>
        <p:txBody>
          <a:bodyPr/>
          <a:lstStyle/>
          <a:p>
            <a:r>
              <a:rPr lang="en-US"/>
              <a:t>Click to edit Master title style</a:t>
            </a:r>
          </a:p>
        </p:txBody>
      </p:sp>
    </p:spTree>
    <p:extLst>
      <p:ext uri="{BB962C8B-B14F-4D97-AF65-F5344CB8AC3E}">
        <p14:creationId xmlns:p14="http://schemas.microsoft.com/office/powerpoint/2010/main" val="2519629538"/>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637152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21"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 name="Picture 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1172492827"/>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910582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45"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3473071393"/>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088266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69"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 name="Picture 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12124705"/>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474306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93"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278971332"/>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682269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417"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421862670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51500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41"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52552039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303345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817"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292600"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alpha val="60000"/>
                  </a:schemeClr>
                </a:solidFill>
                <a:latin typeface="+mn-lt"/>
                <a:ea typeface="+mn-ea"/>
                <a:cs typeface="CiscoSans Thin"/>
              </a:rPr>
              <a:t>© 2014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6" cstate="print">
            <a:biLevel thresh="25000"/>
            <a:alphaModFix amt="60000"/>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3105922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136126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65"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52888701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520290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89"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027613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214937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13"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84686166"/>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739251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37"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6827047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987197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61"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5319892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6660593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85"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0" y="0"/>
            <a:ext cx="9144000" cy="5149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92088" y="1643063"/>
            <a:ext cx="8759825"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8759565"/>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Title_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2012925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609"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8" name="Picture Placeholder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auto">
          <a:xfrm>
            <a:off x="1514" y="0"/>
            <a:ext cx="9141291" cy="51435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8" descr="logo_black.ai"/>
          <p:cNvPicPr>
            <a:picLocks noChangeAspect="1"/>
          </p:cNvPicPr>
          <p:nvPr userDrawn="1"/>
        </p:nvPicPr>
        <p:blipFill>
          <a:blip r:embed="rId7">
            <a:alphaModFix amt="82000"/>
            <a:extLst>
              <a:ext uri="{28A0092B-C50C-407E-A947-70E740481C1C}">
                <a14:useLocalDpi xmlns:a14="http://schemas.microsoft.com/office/drawing/2010/main" val="0"/>
              </a:ext>
            </a:extLst>
          </a:blip>
          <a:srcRect/>
          <a:stretch>
            <a:fillRect/>
          </a:stretch>
        </p:blipFill>
        <p:spPr bwMode="auto">
          <a:xfrm>
            <a:off x="425450" y="320675"/>
            <a:ext cx="949325" cy="585788"/>
          </a:xfrm>
          <a:prstGeom prst="rect">
            <a:avLst/>
          </a:prstGeom>
          <a:noFill/>
          <a:ln>
            <a:noFill/>
          </a:ln>
          <a:extLst>
            <a:ext uri="{909E8E84-426E-40dd-AFC4-6F175D3DCCD1}">
              <a14:hiddenFill xmlns="" xmlns:a14="http://schemas.microsoft.com/office/drawing/2010/main">
                <a:solidFill>
                  <a:srgbClr val="FFFFFF">
                    <a:alpha val="81960"/>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ubtitle 2"/>
          <p:cNvSpPr txBox="1">
            <a:spLocks/>
          </p:cNvSpPr>
          <p:nvPr userDrawn="1"/>
        </p:nvSpPr>
        <p:spPr>
          <a:xfrm>
            <a:off x="314854" y="3793198"/>
            <a:ext cx="8464722" cy="288131"/>
          </a:xfrm>
          <a:prstGeom prst="rect">
            <a:avLst/>
          </a:prstGeom>
        </p:spPr>
        <p:txBody>
          <a:bodyPr lIns="91420" tIns="45710" rIns="91420" bIns="45710" anchor="b" anchorCtr="0">
            <a:noAutofit/>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400" b="0" i="0" kern="1200">
                <a:solidFill>
                  <a:srgbClr val="FFFFFE"/>
                </a:solidFill>
                <a:latin typeface="+mn-lt"/>
                <a:ea typeface="ＭＳ Ｐゴシック" charset="0"/>
                <a:cs typeface="CiscoSans"/>
              </a:defRPr>
            </a:lvl1pPr>
            <a:lvl2pPr marL="342856" indent="0" algn="ctr"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GB">
                <a:solidFill>
                  <a:srgbClr val="4D4D4D"/>
                </a:solidFill>
              </a:rPr>
              <a:t>Speaker Name</a:t>
            </a:r>
            <a:endParaRPr lang="en-GB" dirty="0">
              <a:solidFill>
                <a:srgbClr val="4D4D4D"/>
              </a:solidFill>
            </a:endParaRPr>
          </a:p>
        </p:txBody>
      </p:sp>
      <p:sp>
        <p:nvSpPr>
          <p:cNvPr id="15" name="Text Placeholder 38"/>
          <p:cNvSpPr>
            <a:spLocks noGrp="1"/>
          </p:cNvSpPr>
          <p:nvPr>
            <p:ph type="body" sz="quarter" idx="14" hasCustomPrompt="1"/>
          </p:nvPr>
        </p:nvSpPr>
        <p:spPr>
          <a:xfrm>
            <a:off x="314854" y="4033195"/>
            <a:ext cx="8464722"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6" name="Text Placeholder 40"/>
          <p:cNvSpPr>
            <a:spLocks noGrp="1"/>
          </p:cNvSpPr>
          <p:nvPr>
            <p:ph type="body" sz="quarter" idx="15" hasCustomPrompt="1"/>
          </p:nvPr>
        </p:nvSpPr>
        <p:spPr>
          <a:xfrm>
            <a:off x="314854" y="4273192"/>
            <a:ext cx="8464722"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7" name="Text Placeholder 2"/>
          <p:cNvSpPr>
            <a:spLocks noGrp="1"/>
          </p:cNvSpPr>
          <p:nvPr>
            <p:ph type="body" sz="quarter" idx="16" hasCustomPrompt="1"/>
          </p:nvPr>
        </p:nvSpPr>
        <p:spPr>
          <a:xfrm>
            <a:off x="308650" y="3211463"/>
            <a:ext cx="8471052"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txBox="1">
            <a:spLocks/>
          </p:cNvSpPr>
          <p:nvPr userDrawn="1"/>
        </p:nvSpPr>
        <p:spPr bwMode="auto">
          <a:xfrm>
            <a:off x="271123" y="2639977"/>
            <a:ext cx="8509340" cy="644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5200" b="0" i="0" kern="1200" spc="0" baseline="0">
                <a:solidFill>
                  <a:srgbClr val="FFFFFE"/>
                </a:solidFill>
                <a:latin typeface="+mj-lt"/>
                <a:ea typeface="ＭＳ Ｐゴシック" charset="0"/>
                <a:cs typeface="CiscoSans Thin"/>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dirty="0">
                <a:solidFill>
                  <a:srgbClr val="4D4D4D"/>
                </a:solidFill>
              </a:rPr>
              <a:t>Presentation Title Goes Here</a:t>
            </a:r>
          </a:p>
        </p:txBody>
      </p:sp>
    </p:spTree>
    <p:extLst>
      <p:ext uri="{BB962C8B-B14F-4D97-AF65-F5344CB8AC3E}">
        <p14:creationId xmlns:p14="http://schemas.microsoft.com/office/powerpoint/2010/main" val="1016412735"/>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_Photo">
    <p:spTree>
      <p:nvGrpSpPr>
        <p:cNvPr id="1" name=""/>
        <p:cNvGrpSpPr/>
        <p:nvPr/>
      </p:nvGrpSpPr>
      <p:grpSpPr>
        <a:xfrm>
          <a:off x="0" y="0"/>
          <a:ext cx="0" cy="0"/>
          <a:chOff x="0" y="0"/>
          <a:chExt cx="0" cy="0"/>
        </a:xfrm>
      </p:grpSpPr>
      <p:pic>
        <p:nvPicPr>
          <p:cNvPr id="18"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514" y="0"/>
            <a:ext cx="9141291" cy="51435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8" descr="logo_black.ai"/>
          <p:cNvPicPr>
            <a:picLocks noChangeAspect="1"/>
          </p:cNvPicPr>
          <p:nvPr userDrawn="1"/>
        </p:nvPicPr>
        <p:blipFill>
          <a:blip r:embed="rId3">
            <a:alphaModFix amt="82000"/>
            <a:extLst>
              <a:ext uri="{28A0092B-C50C-407E-A947-70E740481C1C}">
                <a14:useLocalDpi xmlns:a14="http://schemas.microsoft.com/office/drawing/2010/main" val="0"/>
              </a:ext>
            </a:extLst>
          </a:blip>
          <a:srcRect/>
          <a:stretch>
            <a:fillRect/>
          </a:stretch>
        </p:blipFill>
        <p:spPr bwMode="auto">
          <a:xfrm>
            <a:off x="425451" y="320676"/>
            <a:ext cx="949325" cy="585788"/>
          </a:xfrm>
          <a:prstGeom prst="rect">
            <a:avLst/>
          </a:prstGeom>
          <a:noFill/>
          <a:ln>
            <a:noFill/>
          </a:ln>
          <a:extLst>
            <a:ext uri="{909E8E84-426E-40dd-AFC4-6F175D3DCCD1}">
              <a14:hiddenFill xmlns="" xmlns:a14="http://schemas.microsoft.com/office/drawing/2010/main">
                <a:solidFill>
                  <a:srgbClr val="FFFFFF">
                    <a:alpha val="81960"/>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7" y="3793199"/>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7" y="4078552"/>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7" y="4363905"/>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3"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10" name="Title 1"/>
          <p:cNvSpPr>
            <a:spLocks noGrp="1"/>
          </p:cNvSpPr>
          <p:nvPr>
            <p:ph type="ctrTitle" hasCustomPrompt="1"/>
          </p:nvPr>
        </p:nvSpPr>
        <p:spPr>
          <a:xfrm>
            <a:off x="425766"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82073461"/>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losing_Photo">
    <p:spTree>
      <p:nvGrpSpPr>
        <p:cNvPr id="1" name=""/>
        <p:cNvGrpSpPr/>
        <p:nvPr/>
      </p:nvGrpSpPr>
      <p:grpSpPr>
        <a:xfrm>
          <a:off x="0" y="0"/>
          <a:ext cx="0" cy="0"/>
          <a:chOff x="0" y="0"/>
          <a:chExt cx="0" cy="0"/>
        </a:xfrm>
      </p:grpSpPr>
      <p:pic>
        <p:nvPicPr>
          <p:cNvPr id="1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351" y="0"/>
            <a:ext cx="9141291" cy="51435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pref_1-line_logo+tagline-rt-white-CMYK.ai"/>
          <p:cNvPicPr>
            <a:picLocks noChangeAspect="1"/>
          </p:cNvPicPr>
          <p:nvPr userDrawn="1"/>
        </p:nvPicPr>
        <p:blipFill>
          <a:blip r:embed="rId3">
            <a:duotone>
              <a:prstClr val="black"/>
              <a:schemeClr val="accent3">
                <a:tint val="45000"/>
                <a:satMod val="400000"/>
              </a:schemeClr>
            </a:duotone>
            <a:lum bright="-100000" contrast="-100000"/>
            <a:alphaModFix amt="60000"/>
            <a:extLst>
              <a:ext uri="{28A0092B-C50C-407E-A947-70E740481C1C}">
                <a14:useLocalDpi xmlns:a14="http://schemas.microsoft.com/office/drawing/2010/main" val="0"/>
              </a:ext>
            </a:extLst>
          </a:blip>
          <a:stretch>
            <a:fillRect/>
          </a:stretch>
        </p:blipFill>
        <p:spPr>
          <a:xfrm>
            <a:off x="191745" y="1643634"/>
            <a:ext cx="8760510" cy="1856232"/>
          </a:xfrm>
          <a:prstGeom prst="rect">
            <a:avLst/>
          </a:prstGeom>
        </p:spPr>
      </p:pic>
    </p:spTree>
    <p:extLst>
      <p:ext uri="{BB962C8B-B14F-4D97-AF65-F5344CB8AC3E}">
        <p14:creationId xmlns:p14="http://schemas.microsoft.com/office/powerpoint/2010/main" val="1737156892"/>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chemeClr val="accent1"/>
            </a:gs>
            <a:gs pos="98000">
              <a:schemeClr val="accent2"/>
            </a:gs>
            <a:gs pos="100000">
              <a:schemeClr val="accent2"/>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421200" y="324000"/>
            <a:ext cx="949596" cy="585216"/>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67938986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991331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41"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1" tIns="34286" rIns="68571" bIns="34286" anchor="ctr"/>
          <a:lstStyle/>
          <a:p>
            <a:endParaRPr lang="en-US"/>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1" tIns="34286" rIns="68571" bIns="34286" anchor="ctr"/>
          <a:lstStyle/>
          <a:p>
            <a:endParaRPr lang="en-US"/>
          </a:p>
        </p:txBody>
      </p:sp>
      <p:sp>
        <p:nvSpPr>
          <p:cNvPr id="7" name="Title 1"/>
          <p:cNvSpPr>
            <a:spLocks noGrp="1"/>
          </p:cNvSpPr>
          <p:nvPr>
            <p:ph type="ctrTitle" hasCustomPrompt="1"/>
          </p:nvPr>
        </p:nvSpPr>
        <p:spPr>
          <a:xfrm>
            <a:off x="28307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4" tIns="34288" rIns="68574" bIns="34288" anchor="ctr"/>
          <a:lstStyle/>
          <a:p>
            <a:endParaRPr lang="en-US">
              <a:solidFill>
                <a:srgbClr val="676767"/>
              </a:solidFill>
            </a:endParaRPr>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4" tIns="34288" rIns="68574" bIns="34288" anchor="ctr"/>
          <a:lstStyle/>
          <a:p>
            <a:endParaRPr lang="en-US">
              <a:solidFill>
                <a:srgbClr val="676767"/>
              </a:solidFill>
            </a:endParaRPr>
          </a:p>
        </p:txBody>
      </p:sp>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441302093"/>
      </p:ext>
    </p:extLst>
  </p:cSld>
  <p:clrMapOvr>
    <a:masterClrMapping/>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chemeClr val="accent1"/>
            </a:gs>
            <a:gs pos="97000">
              <a:schemeClr val="accent2"/>
            </a:gs>
            <a:gs pos="100000">
              <a:schemeClr val="accent2"/>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FFFFFF">
                    <a:alpha val="60000"/>
                  </a:srgbClr>
                </a:solidFill>
                <a:latin typeface="Arial"/>
                <a:cs typeface="CiscoSans Thin"/>
              </a:rPr>
              <a:pPr algn="r" defTabSz="610744" fontAlgn="auto">
                <a:spcBef>
                  <a:spcPts val="0"/>
                </a:spcBef>
                <a:spcAft>
                  <a:spcPts val="0"/>
                </a:spcAft>
                <a:defRPr/>
              </a:pPr>
              <a:t>‹#›</a:t>
            </a:fld>
            <a:endParaRPr lang="en-US" sz="600" dirty="0">
              <a:solidFill>
                <a:srgbClr val="FFFFFF">
                  <a:alpha val="60000"/>
                </a:srgbClr>
              </a:solidFill>
              <a:latin typeface="Arial"/>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FFFFFF">
                    <a:alpha val="60000"/>
                  </a:srgbClr>
                </a:solidFill>
                <a:latin typeface="Arial"/>
                <a:cs typeface="CiscoSans Thin"/>
              </a:rPr>
              <a:t>© 2014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45487878"/>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1" tIns="34286" rIns="68571" bIns="34286" anchor="ctr"/>
          <a:lstStyle/>
          <a:p>
            <a:endParaRPr lang="en-US">
              <a:solidFill>
                <a:srgbClr val="676767"/>
              </a:solidFill>
            </a:endParaRPr>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68571" tIns="34286" rIns="68571" bIns="34286" anchor="ctr"/>
          <a:lstStyle/>
          <a:p>
            <a:endParaRPr lang="en-US">
              <a:solidFill>
                <a:srgbClr val="676767"/>
              </a:solidFill>
            </a:endParaRPr>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2696037503"/>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094932222"/>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37134806"/>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519508369"/>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127906726"/>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88827753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101499771"/>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70975731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5636020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65"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ntent Placeholder 2"/>
          <p:cNvSpPr>
            <a:spLocks noGrp="1"/>
          </p:cNvSpPr>
          <p:nvPr>
            <p:ph idx="1" hasCustomPrompt="1"/>
          </p:nvPr>
        </p:nvSpPr>
        <p:spPr>
          <a:xfrm>
            <a:off x="350837" y="1347788"/>
            <a:ext cx="8429626"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313941" y="341313"/>
            <a:ext cx="846652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749167052"/>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2155928"/>
      </p:ext>
    </p:extLst>
  </p:cSld>
  <p:clrMapOvr>
    <a:masterClrMapping/>
  </p:clrMapOvr>
  <p:transition spd="med">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38848325"/>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solidFill>
                <a:srgbClr val="FFFFFF"/>
              </a:solidFill>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035885278"/>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145053968"/>
      </p:ext>
    </p:extLst>
  </p:cSld>
  <p:clrMapOvr>
    <a:masterClrMapping/>
  </p:clrMapOvr>
  <p:transition spd="med">
    <p:fade/>
  </p:transition>
  <p:extLst>
    <p:ext uri="{DCECCB84-F9BA-43D5-87BE-67443E8EF086}">
      <p15:sldGuideLst xmlns:p15="http://schemas.microsoft.com/office/powerpoint/2012/main">
        <p15:guide id="1" orient="horz" pos="876">
          <p15:clr>
            <a:srgbClr val="FBAE40"/>
          </p15:clr>
        </p15:guide>
        <p15:guide id="2" pos="2880">
          <p15:clr>
            <a:srgbClr val="FBAE40"/>
          </p15:clr>
        </p15:guide>
        <p15:guide id="3" pos="5544">
          <p15:clr>
            <a:srgbClr val="FBAE40"/>
          </p15:clr>
        </p15:guide>
        <p15:guide id="4" pos="264">
          <p15:clr>
            <a:srgbClr val="FBAE40"/>
          </p15:clr>
        </p15:guide>
        <p15:guide id="5" orient="horz" pos="2892">
          <p15:clr>
            <a:srgbClr val="FBAE40"/>
          </p15:clr>
        </p15:guide>
        <p15:guide id="6" orient="horz" pos="68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1908373365"/>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1599507991"/>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1739261638"/>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15107660"/>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507079972"/>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6903567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338399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89"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57175" y="1347788"/>
            <a:ext cx="8526079"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5" name="Title Placeholder 5"/>
          <p:cNvSpPr>
            <a:spLocks noGrp="1"/>
          </p:cNvSpPr>
          <p:nvPr>
            <p:ph type="title"/>
          </p:nvPr>
        </p:nvSpPr>
        <p:spPr bwMode="auto">
          <a:xfrm>
            <a:off x="313941" y="341313"/>
            <a:ext cx="846652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7830112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6" y="1622395"/>
            <a:ext cx="2318564" cy="2318564"/>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4" name="Oval 3"/>
          <p:cNvSpPr/>
          <p:nvPr userDrawn="1"/>
        </p:nvSpPr>
        <p:spPr>
          <a:xfrm>
            <a:off x="3423230" y="1622395"/>
            <a:ext cx="2318564" cy="231856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7" name="Oval 6"/>
          <p:cNvSpPr/>
          <p:nvPr userDrawn="1"/>
        </p:nvSpPr>
        <p:spPr>
          <a:xfrm>
            <a:off x="764271" y="1622395"/>
            <a:ext cx="2318564" cy="231856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2445688779"/>
      </p:ext>
    </p:extLst>
  </p:cSld>
  <p:clrMapOvr>
    <a:masterClrMapping/>
  </p:clrMapOvr>
  <p:transition spd="slow">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172641893"/>
      </p:ext>
    </p:extLst>
  </p:cSld>
  <p:clrMapOvr>
    <a:masterClrMapping/>
  </p:clrMapOvr>
  <p:transition spd="slow">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1849124355"/>
      </p:ext>
    </p:extLst>
  </p:cSld>
  <p:clrMapOvr>
    <a:masterClrMapping/>
  </p:clrMapOvr>
  <p:transition spd="slow">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047342338"/>
      </p:ext>
    </p:extLst>
  </p:cSld>
  <p:clrMapOvr>
    <a:masterClrMapping/>
  </p:clrMapOvr>
  <p:transition spd="slow">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84283184"/>
      </p:ext>
    </p:extLst>
  </p:cSld>
  <p:clrMapOvr>
    <a:masterClrMapping/>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69792428"/>
      </p:ext>
    </p:extLst>
  </p:cSld>
  <p:clrMapOvr>
    <a:masterClrMapping/>
  </p:clrMapOvr>
  <p:transition spd="slow">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04539730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91492056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srgbClr val="FFFFFF"/>
              </a:solidFill>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17817031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rgbClr val="FFFFFF"/>
              </a:solidFill>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3792374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3733726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913"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47650" y="1347788"/>
            <a:ext cx="8535604"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5" name="Title Placeholder 5"/>
          <p:cNvSpPr>
            <a:spLocks noGrp="1"/>
          </p:cNvSpPr>
          <p:nvPr>
            <p:ph type="title"/>
          </p:nvPr>
        </p:nvSpPr>
        <p:spPr bwMode="auto">
          <a:xfrm>
            <a:off x="313941" y="341313"/>
            <a:ext cx="846652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914425567"/>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5742633" y="4672484"/>
            <a:ext cx="3074796" cy="37178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489339367"/>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372809259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2146224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chemeClr val="accent1"/>
            </a:gs>
            <a:gs pos="6000">
              <a:schemeClr val="accent1"/>
            </a:gs>
            <a:gs pos="100000">
              <a:schemeClr val="accent2"/>
            </a:gs>
          </a:gsLst>
          <a:lin ang="5400000"/>
        </a:gradFill>
        <a:effectLst/>
      </p:bgPr>
    </p:bg>
    <p:spTree>
      <p:nvGrpSpPr>
        <p:cNvPr id="1" name=""/>
        <p:cNvGrpSpPr/>
        <p:nvPr/>
      </p:nvGrpSpPr>
      <p:grpSpPr>
        <a:xfrm>
          <a:off x="0" y="0"/>
          <a:ext cx="0" cy="0"/>
          <a:chOff x="0" y="0"/>
          <a:chExt cx="0" cy="0"/>
        </a:xfrm>
      </p:grpSpPr>
      <p:pic>
        <p:nvPicPr>
          <p:cNvPr id="3" name="Picture 6" descr="pref_1-line_logo+tagline-rt-white-CMYK.ai"/>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2088" y="1643063"/>
            <a:ext cx="8759825"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69909219"/>
      </p:ext>
    </p:extLst>
  </p:cSld>
  <p:clrMapOvr>
    <a:masterClrMapping/>
  </p:clrMapOvr>
  <p:transition spd="slow">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chemeClr val="accent1"/>
            </a:gs>
            <a:gs pos="98000">
              <a:schemeClr val="accent2"/>
            </a:gs>
            <a:gs pos="100000">
              <a:schemeClr val="accent2"/>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421200" y="324000"/>
            <a:ext cx="949596" cy="585216"/>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471405223"/>
      </p:ext>
    </p:extLst>
  </p:cSld>
  <p:clrMapOvr>
    <a:masterClrMapping/>
  </p:clrMapOvr>
  <p:transition spd="slow">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solidFill>
                <a:srgbClr val="676767"/>
              </a:solidFill>
            </a:endParaRPr>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solidFill>
                <a:srgbClr val="676767"/>
              </a:solidFill>
            </a:endParaRPr>
          </a:p>
        </p:txBody>
      </p:sp>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955055096"/>
      </p:ext>
    </p:extLst>
  </p:cSld>
  <p:clrMapOvr>
    <a:masterClrMapping/>
  </p:clrMapOvr>
  <p:transition spd="slow">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chemeClr val="accent1"/>
            </a:gs>
            <a:gs pos="97000">
              <a:schemeClr val="accent2"/>
            </a:gs>
            <a:gs pos="100000">
              <a:schemeClr val="accent2"/>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FFFFFF">
                    <a:alpha val="60000"/>
                  </a:srgbClr>
                </a:solidFill>
                <a:latin typeface="Arial"/>
                <a:cs typeface="CiscoSans Thin"/>
              </a:rPr>
              <a:pPr algn="r" defTabSz="610744" fontAlgn="auto">
                <a:spcBef>
                  <a:spcPts val="0"/>
                </a:spcBef>
                <a:spcAft>
                  <a:spcPts val="0"/>
                </a:spcAft>
                <a:defRPr/>
              </a:pPr>
              <a:t>‹#›</a:t>
            </a:fld>
            <a:endParaRPr lang="en-US" sz="600" dirty="0">
              <a:solidFill>
                <a:srgbClr val="FFFFFF">
                  <a:alpha val="60000"/>
                </a:srgbClr>
              </a:solidFill>
              <a:latin typeface="Arial"/>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FFFFFF">
                    <a:alpha val="60000"/>
                  </a:srgbClr>
                </a:solidFill>
                <a:latin typeface="Arial"/>
                <a:cs typeface="CiscoSans Thin"/>
              </a:rPr>
              <a:t>© 2014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87242856"/>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solidFill>
                <a:srgbClr val="676767"/>
              </a:solidFill>
            </a:endParaRPr>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solidFill>
                <a:srgbClr val="676767"/>
              </a:solidFill>
            </a:endParaRPr>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2062741487"/>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87244229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1699065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0849332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937"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47650" y="895601"/>
            <a:ext cx="8540750"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411040712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060116857"/>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629048939"/>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702734115"/>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393044444"/>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621768287"/>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11704918"/>
      </p:ext>
    </p:extLst>
  </p:cSld>
  <p:clrMapOvr>
    <a:masterClrMapping/>
  </p:clrMapOvr>
  <p:transition spd="med">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668787578"/>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solidFill>
                <a:srgbClr val="FFFFFF"/>
              </a:solidFill>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27220628"/>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107419265"/>
      </p:ext>
    </p:extLst>
  </p:cSld>
  <p:clrMapOvr>
    <a:masterClrMapping/>
  </p:clrMapOvr>
  <p:transition spd="med">
    <p:fade/>
  </p:transition>
  <p:extLst>
    <p:ext uri="{DCECCB84-F9BA-43D5-87BE-67443E8EF086}">
      <p15:sldGuideLst xmlns:p15="http://schemas.microsoft.com/office/powerpoint/2012/main">
        <p15:guide id="1" orient="horz" pos="876">
          <p15:clr>
            <a:srgbClr val="FBAE40"/>
          </p15:clr>
        </p15:guide>
        <p15:guide id="2" pos="2880">
          <p15:clr>
            <a:srgbClr val="FBAE40"/>
          </p15:clr>
        </p15:guide>
        <p15:guide id="3" pos="5544">
          <p15:clr>
            <a:srgbClr val="FBAE40"/>
          </p15:clr>
        </p15:guide>
        <p15:guide id="4" pos="264">
          <p15:clr>
            <a:srgbClr val="FBAE40"/>
          </p15:clr>
        </p15:guide>
        <p15:guide id="5" orient="horz" pos="2892">
          <p15:clr>
            <a:srgbClr val="FBAE40"/>
          </p15:clr>
        </p15:guide>
        <p15:guide id="6" orient="horz" pos="68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347678363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7700556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61"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304800" y="876359"/>
            <a:ext cx="8483601"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7413717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810747854"/>
      </p:ext>
    </p:extLst>
  </p:cSld>
  <p:clrMapOvr>
    <a:masterClrMapping/>
  </p:clrMapOvr>
  <p:transition spd="slow">
    <p:wip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387930432"/>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155880504"/>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203840889"/>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542155607"/>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6" y="1622395"/>
            <a:ext cx="2318564" cy="2318564"/>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4" name="Oval 3"/>
          <p:cNvSpPr/>
          <p:nvPr userDrawn="1"/>
        </p:nvSpPr>
        <p:spPr>
          <a:xfrm>
            <a:off x="3423230" y="1622395"/>
            <a:ext cx="2318564" cy="231856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7" name="Oval 6"/>
          <p:cNvSpPr/>
          <p:nvPr userDrawn="1"/>
        </p:nvSpPr>
        <p:spPr>
          <a:xfrm>
            <a:off x="764271" y="1622395"/>
            <a:ext cx="2318564" cy="231856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827362942"/>
      </p:ext>
    </p:extLst>
  </p:cSld>
  <p:clrMapOvr>
    <a:masterClrMapping/>
  </p:clrMapOvr>
  <p:transition spd="slow">
    <p:wip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algn="ctr" defTabSz="914400" fontAlgn="auto">
              <a:spcBef>
                <a:spcPts val="0"/>
              </a:spcBef>
              <a:spcAft>
                <a:spcPts val="0"/>
              </a:spcAft>
              <a:defRPr/>
            </a:pPr>
            <a:endParaRPr lang="en-US" kern="0">
              <a:solidFill>
                <a:prstClr val="white"/>
              </a:solidFill>
              <a:latin typeface="Arial"/>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1798541118"/>
      </p:ext>
    </p:extLst>
  </p:cSld>
  <p:clrMapOvr>
    <a:masterClrMapping/>
  </p:clrMapOvr>
  <p:transition spd="slow">
    <p:wip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246554054"/>
      </p:ext>
    </p:extLst>
  </p:cSld>
  <p:clrMapOvr>
    <a:masterClrMapping/>
  </p:clrMapOvr>
  <p:transition spd="slow">
    <p:wip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535825148"/>
      </p:ext>
    </p:extLst>
  </p:cSld>
  <p:clrMapOvr>
    <a:masterClrMapping/>
  </p:clrMapOvr>
  <p:transition spd="slow">
    <p:wip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11617157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2.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image" Target="../media/image2.png"/><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theme" Target="../theme/theme3.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1"/>
            </p:custDataLst>
            <p:extLst>
              <p:ext uri="{D42A27DB-BD31-4B8C-83A1-F6EECF244321}">
                <p14:modId xmlns:p14="http://schemas.microsoft.com/office/powerpoint/2010/main" val="32387219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02" name="think-cell Slide" r:id="rId42" imgW="377" imgH="377" progId="TCLayout.ActiveDocument.1">
                  <p:embed/>
                </p:oleObj>
              </mc:Choice>
              <mc:Fallback>
                <p:oleObj name="think-cell Slide" r:id="rId42" imgW="377" imgH="377" progId="TCLayout.ActiveDocument.1">
                  <p:embed/>
                  <p:pic>
                    <p:nvPicPr>
                      <p:cNvPr id="0" name=""/>
                      <p:cNvPicPr/>
                      <p:nvPr/>
                    </p:nvPicPr>
                    <p:blipFill>
                      <a:blip r:embed="rId43"/>
                      <a:stretch>
                        <a:fillRect/>
                      </a:stretch>
                    </p:blipFill>
                    <p:spPr>
                      <a:xfrm>
                        <a:off x="1588" y="1588"/>
                        <a:ext cx="1587" cy="1587"/>
                      </a:xfrm>
                      <a:prstGeom prst="rect">
                        <a:avLst/>
                      </a:prstGeom>
                    </p:spPr>
                  </p:pic>
                </p:oleObj>
              </mc:Fallback>
            </mc:AlternateContent>
          </a:graphicData>
        </a:graphic>
      </p:graphicFrame>
      <p:sp>
        <p:nvSpPr>
          <p:cNvPr id="1026" name="Title Placeholder 5"/>
          <p:cNvSpPr>
            <a:spLocks noGrp="1"/>
          </p:cNvSpPr>
          <p:nvPr>
            <p:ph type="title"/>
          </p:nvPr>
        </p:nvSpPr>
        <p:spPr bwMode="auto">
          <a:xfrm>
            <a:off x="310855" y="341313"/>
            <a:ext cx="846960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729663"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3" name="Rectangle 4"/>
          <p:cNvSpPr>
            <a:spLocks noChangeArrowheads="1"/>
          </p:cNvSpPr>
          <p:nvPr/>
        </p:nvSpPr>
        <p:spPr bwMode="ltGray">
          <a:xfrm>
            <a:off x="6122445"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 2014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4" cstate="print">
            <a:extLst>
              <a:ext uri="{28A0092B-C50C-407E-A947-70E740481C1C}">
                <a14:useLocalDpi xmlns:a14="http://schemas.microsoft.com/office/drawing/2010/main"/>
              </a:ext>
            </a:extLst>
          </a:blip>
          <a:srcRect/>
          <a:stretch>
            <a:fillRect/>
          </a:stretch>
        </p:blipFill>
        <p:spPr bwMode="auto">
          <a:xfrm>
            <a:off x="409575" y="4625773"/>
            <a:ext cx="431312" cy="265176"/>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74" r:id="rId1"/>
    <p:sldLayoutId id="2147483875" r:id="rId2"/>
    <p:sldLayoutId id="2147483877" r:id="rId3"/>
    <p:sldLayoutId id="2147483876" r:id="rId4"/>
    <p:sldLayoutId id="2147483878" r:id="rId5"/>
    <p:sldLayoutId id="2147483881" r:id="rId6"/>
    <p:sldLayoutId id="2147483880" r:id="rId7"/>
    <p:sldLayoutId id="2147483905" r:id="rId8"/>
    <p:sldLayoutId id="2147483906" r:id="rId9"/>
    <p:sldLayoutId id="2147483879" r:id="rId10"/>
    <p:sldLayoutId id="2147483883" r:id="rId11"/>
    <p:sldLayoutId id="2147483886" r:id="rId12"/>
    <p:sldLayoutId id="2147483887" r:id="rId13"/>
    <p:sldLayoutId id="2147483884" r:id="rId14"/>
    <p:sldLayoutId id="2147483885" r:id="rId15"/>
    <p:sldLayoutId id="2147483907" r:id="rId16"/>
    <p:sldLayoutId id="2147483889" r:id="rId17"/>
    <p:sldLayoutId id="2147483890" r:id="rId18"/>
    <p:sldLayoutId id="2147483891" r:id="rId19"/>
    <p:sldLayoutId id="2147483892" r:id="rId20"/>
    <p:sldLayoutId id="2147483893" r:id="rId21"/>
    <p:sldLayoutId id="2147483917" r:id="rId22"/>
    <p:sldLayoutId id="2147483918" r:id="rId23"/>
    <p:sldLayoutId id="2147483895" r:id="rId24"/>
    <p:sldLayoutId id="2147483871" r:id="rId25"/>
    <p:sldLayoutId id="2147483898" r:id="rId26"/>
    <p:sldLayoutId id="2147483908" r:id="rId27"/>
    <p:sldLayoutId id="2147483909" r:id="rId28"/>
    <p:sldLayoutId id="2147483910" r:id="rId29"/>
    <p:sldLayoutId id="2147483911" r:id="rId30"/>
    <p:sldLayoutId id="2147483914" r:id="rId31"/>
    <p:sldLayoutId id="2147483896" r:id="rId32"/>
    <p:sldLayoutId id="2147483912" r:id="rId33"/>
    <p:sldLayoutId id="2147483913" r:id="rId34"/>
    <p:sldLayoutId id="2147483897" r:id="rId35"/>
    <p:sldLayoutId id="2147483922" r:id="rId36"/>
    <p:sldLayoutId id="2147483959" r:id="rId37"/>
    <p:sldLayoutId id="2147483960" r:id="rId38"/>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6" userDrawn="1">
          <p15:clr>
            <a:srgbClr val="F26B43"/>
          </p15:clr>
        </p15:guide>
        <p15:guide id="2" pos="258" userDrawn="1">
          <p15:clr>
            <a:srgbClr val="F26B43"/>
          </p15:clr>
        </p15:guide>
        <p15:guide id="3" pos="5531" userDrawn="1">
          <p15:clr>
            <a:srgbClr val="F26B43"/>
          </p15:clr>
        </p15:guide>
        <p15:guide id="4" orient="horz" pos="7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Arial"/>
                <a:cs typeface="CiscoSans Thin"/>
              </a:rPr>
              <a:pPr algn="r" defTabSz="610744" fontAlgn="auto">
                <a:spcBef>
                  <a:spcPts val="0"/>
                </a:spcBef>
                <a:spcAft>
                  <a:spcPts val="0"/>
                </a:spcAft>
                <a:defRPr/>
              </a:pPr>
              <a:t>‹#›</a:t>
            </a:fld>
            <a:endParaRPr lang="en-US" sz="6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Arial"/>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71452592"/>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52" r:id="rId29"/>
    <p:sldLayoutId id="2147483953" r:id="rId30"/>
    <p:sldLayoutId id="2147483954" r:id="rId31"/>
    <p:sldLayoutId id="2147483955" r:id="rId32"/>
    <p:sldLayoutId id="2147483956" r:id="rId33"/>
    <p:sldLayoutId id="2147483957" r:id="rId34"/>
    <p:sldLayoutId id="2147483958" r:id="rId35"/>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Arial"/>
                <a:cs typeface="CiscoSans Thin"/>
              </a:rPr>
              <a:pPr algn="r" defTabSz="610744" fontAlgn="auto">
                <a:spcBef>
                  <a:spcPts val="0"/>
                </a:spcBef>
                <a:spcAft>
                  <a:spcPts val="0"/>
                </a:spcAft>
                <a:defRPr/>
              </a:pPr>
              <a:t>‹#›</a:t>
            </a:fld>
            <a:endParaRPr lang="en-US" sz="6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Arial"/>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0751551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5.xml"/><Relationship Id="rId7" Type="http://schemas.openxmlformats.org/officeDocument/2006/relationships/image" Target="../media/image41.png"/><Relationship Id="rId2" Type="http://schemas.openxmlformats.org/officeDocument/2006/relationships/tags" Target="../tags/tag45.xml"/><Relationship Id="rId1" Type="http://schemas.openxmlformats.org/officeDocument/2006/relationships/vmlDrawing" Target="../drawings/vmlDrawing45.v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8.png"/><Relationship Id="rId18" Type="http://schemas.openxmlformats.org/officeDocument/2006/relationships/image" Target="../media/image50.jpeg"/><Relationship Id="rId3" Type="http://schemas.openxmlformats.org/officeDocument/2006/relationships/slideLayout" Target="../slideLayouts/slideLayout15.xml"/><Relationship Id="rId7" Type="http://schemas.openxmlformats.org/officeDocument/2006/relationships/image" Target="../media/image1.emf"/><Relationship Id="rId12" Type="http://schemas.openxmlformats.org/officeDocument/2006/relationships/image" Target="../media/image11.png"/><Relationship Id="rId17" Type="http://schemas.openxmlformats.org/officeDocument/2006/relationships/image" Target="../media/image49.png"/><Relationship Id="rId2" Type="http://schemas.openxmlformats.org/officeDocument/2006/relationships/tags" Target="../tags/tag4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vmlDrawing" Target="../drawings/vmlDrawing46.vml"/><Relationship Id="rId6" Type="http://schemas.openxmlformats.org/officeDocument/2006/relationships/oleObject" Target="../embeddings/oleObject46.bin"/><Relationship Id="rId11" Type="http://schemas.openxmlformats.org/officeDocument/2006/relationships/image" Target="../media/image15.png"/><Relationship Id="rId5" Type="http://schemas.openxmlformats.org/officeDocument/2006/relationships/image" Target="../media/image43.png"/><Relationship Id="rId15" Type="http://schemas.openxmlformats.org/officeDocument/2006/relationships/image" Target="../media/image47.png"/><Relationship Id="rId10" Type="http://schemas.openxmlformats.org/officeDocument/2006/relationships/image" Target="../media/image14.png"/><Relationship Id="rId19" Type="http://schemas.openxmlformats.org/officeDocument/2006/relationships/image" Target="../media/image51.jpeg"/><Relationship Id="rId4" Type="http://schemas.openxmlformats.org/officeDocument/2006/relationships/notesSlide" Target="../notesSlides/notesSlide10.xml"/><Relationship Id="rId9" Type="http://schemas.openxmlformats.org/officeDocument/2006/relationships/image" Target="../media/image45.pn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5.xml"/><Relationship Id="rId7" Type="http://schemas.openxmlformats.org/officeDocument/2006/relationships/image" Target="../media/image1.emf"/><Relationship Id="rId2" Type="http://schemas.openxmlformats.org/officeDocument/2006/relationships/tags" Target="../tags/tag47.xml"/><Relationship Id="rId1" Type="http://schemas.openxmlformats.org/officeDocument/2006/relationships/vmlDrawing" Target="../drawings/vmlDrawing47.vml"/><Relationship Id="rId6" Type="http://schemas.openxmlformats.org/officeDocument/2006/relationships/oleObject" Target="../embeddings/oleObject47.bin"/><Relationship Id="rId11" Type="http://schemas.openxmlformats.org/officeDocument/2006/relationships/image" Target="../media/image54.png"/><Relationship Id="rId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notesSlide" Target="../notesSlides/notesSlide11.xml"/><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emf"/><Relationship Id="rId2" Type="http://schemas.openxmlformats.org/officeDocument/2006/relationships/tags" Target="../tags/tag48.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image" Target="../media/image4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oleObject" Target="../embeddings/oleObject49.bin"/><Relationship Id="rId2" Type="http://schemas.openxmlformats.org/officeDocument/2006/relationships/tags" Target="../tags/tag49.xml"/><Relationship Id="rId1" Type="http://schemas.openxmlformats.org/officeDocument/2006/relationships/vmlDrawing" Target="../drawings/vmlDrawing49.v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43.png"/><Relationship Id="rId10" Type="http://schemas.openxmlformats.org/officeDocument/2006/relationships/image" Target="../media/image57.png"/><Relationship Id="rId4" Type="http://schemas.openxmlformats.org/officeDocument/2006/relationships/notesSlide" Target="../notesSlides/notesSlide13.xml"/><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5.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50.vml"/><Relationship Id="rId6" Type="http://schemas.openxmlformats.org/officeDocument/2006/relationships/oleObject" Target="../embeddings/oleObject50.bin"/><Relationship Id="rId11" Type="http://schemas.openxmlformats.org/officeDocument/2006/relationships/image" Target="../media/image59.jpg"/><Relationship Id="rId5" Type="http://schemas.openxmlformats.org/officeDocument/2006/relationships/image" Target="../media/image55.png"/><Relationship Id="rId10" Type="http://schemas.openxmlformats.org/officeDocument/2006/relationships/image" Target="../media/image40.png"/><Relationship Id="rId4" Type="http://schemas.openxmlformats.org/officeDocument/2006/relationships/notesSlide" Target="../notesSlides/notesSlide14.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oleObject" Target="../embeddings/oleObject51.bin"/><Relationship Id="rId2" Type="http://schemas.openxmlformats.org/officeDocument/2006/relationships/tags" Target="../tags/tag51.xml"/><Relationship Id="rId1" Type="http://schemas.openxmlformats.org/officeDocument/2006/relationships/vmlDrawing" Target="../drawings/vmlDrawing51.vml"/><Relationship Id="rId6"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2.wmf"/><Relationship Id="rId4" Type="http://schemas.openxmlformats.org/officeDocument/2006/relationships/notesSlide" Target="../notesSlides/notesSlide15.xml"/><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7.png"/><Relationship Id="rId3" Type="http://schemas.openxmlformats.org/officeDocument/2006/relationships/slideLayout" Target="../slideLayouts/slideLayout15.xml"/><Relationship Id="rId7" Type="http://schemas.openxmlformats.org/officeDocument/2006/relationships/image" Target="../media/image30.png"/><Relationship Id="rId12" Type="http://schemas.openxmlformats.org/officeDocument/2006/relationships/image" Target="../media/image1.emf"/><Relationship Id="rId2" Type="http://schemas.openxmlformats.org/officeDocument/2006/relationships/tags" Target="../tags/tag52.xml"/><Relationship Id="rId16" Type="http://schemas.openxmlformats.org/officeDocument/2006/relationships/image" Target="../media/image64.png"/><Relationship Id="rId1" Type="http://schemas.openxmlformats.org/officeDocument/2006/relationships/vmlDrawing" Target="../drawings/vmlDrawing52.vml"/><Relationship Id="rId6" Type="http://schemas.openxmlformats.org/officeDocument/2006/relationships/image" Target="../media/image29.png"/><Relationship Id="rId11" Type="http://schemas.openxmlformats.org/officeDocument/2006/relationships/oleObject" Target="../embeddings/oleObject52.bin"/><Relationship Id="rId5" Type="http://schemas.openxmlformats.org/officeDocument/2006/relationships/image" Target="../media/image60.png"/><Relationship Id="rId15" Type="http://schemas.openxmlformats.org/officeDocument/2006/relationships/image" Target="../media/image63.png"/><Relationship Id="rId10" Type="http://schemas.openxmlformats.org/officeDocument/2006/relationships/image" Target="../media/image33.png"/><Relationship Id="rId4" Type="http://schemas.openxmlformats.org/officeDocument/2006/relationships/notesSlide" Target="../notesSlides/notesSlide16.xml"/><Relationship Id="rId9" Type="http://schemas.openxmlformats.org/officeDocument/2006/relationships/image" Target="../media/image32.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2.png"/><Relationship Id="rId3" Type="http://schemas.openxmlformats.org/officeDocument/2006/relationships/slideLayout" Target="../slideLayouts/slideLayout15.xml"/><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tags" Target="../tags/tag53.xml"/><Relationship Id="rId1" Type="http://schemas.openxmlformats.org/officeDocument/2006/relationships/vmlDrawing" Target="../drawings/vmlDrawing53.vml"/><Relationship Id="rId6" Type="http://schemas.openxmlformats.org/officeDocument/2006/relationships/image" Target="../media/image1.emf"/><Relationship Id="rId11" Type="http://schemas.openxmlformats.org/officeDocument/2006/relationships/image" Target="../media/image30.png"/><Relationship Id="rId5" Type="http://schemas.openxmlformats.org/officeDocument/2006/relationships/oleObject" Target="../embeddings/oleObject53.bin"/><Relationship Id="rId10" Type="http://schemas.openxmlformats.org/officeDocument/2006/relationships/image" Target="../media/image29.png"/><Relationship Id="rId4" Type="http://schemas.openxmlformats.org/officeDocument/2006/relationships/notesSlide" Target="../notesSlides/notesSlide17.xml"/><Relationship Id="rId9" Type="http://schemas.openxmlformats.org/officeDocument/2006/relationships/image" Target="../media/image65.png"/><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4.xml"/><Relationship Id="rId1" Type="http://schemas.openxmlformats.org/officeDocument/2006/relationships/vmlDrawing" Target="../drawings/vmlDrawing54.vml"/><Relationship Id="rId6" Type="http://schemas.openxmlformats.org/officeDocument/2006/relationships/image" Target="../media/image1.emf"/><Relationship Id="rId5" Type="http://schemas.openxmlformats.org/officeDocument/2006/relationships/oleObject" Target="../embeddings/oleObject54.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5.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tags" Target="../tags/tag38.xml"/><Relationship Id="rId1" Type="http://schemas.openxmlformats.org/officeDocument/2006/relationships/vmlDrawing" Target="../drawings/vmlDrawing38.vml"/><Relationship Id="rId6" Type="http://schemas.openxmlformats.org/officeDocument/2006/relationships/image" Target="../media/image1.emf"/><Relationship Id="rId11" Type="http://schemas.openxmlformats.org/officeDocument/2006/relationships/image" Target="../media/image12.png"/><Relationship Id="rId5" Type="http://schemas.openxmlformats.org/officeDocument/2006/relationships/oleObject" Target="../embeddings/oleObject38.bin"/><Relationship Id="rId10" Type="http://schemas.openxmlformats.org/officeDocument/2006/relationships/image" Target="../media/image11.png"/><Relationship Id="rId4" Type="http://schemas.openxmlformats.org/officeDocument/2006/relationships/notesSlide" Target="../notesSlides/notesSlide2.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5.xml"/><Relationship Id="rId1" Type="http://schemas.openxmlformats.org/officeDocument/2006/relationships/vmlDrawing" Target="../drawings/vmlDrawing55.v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6.xml"/><Relationship Id="rId1" Type="http://schemas.openxmlformats.org/officeDocument/2006/relationships/vmlDrawing" Target="../drawings/vmlDrawing56.vml"/><Relationship Id="rId6" Type="http://schemas.openxmlformats.org/officeDocument/2006/relationships/image" Target="../media/image1.emf"/><Relationship Id="rId5" Type="http://schemas.openxmlformats.org/officeDocument/2006/relationships/oleObject" Target="../embeddings/oleObject56.bin"/><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image" Target="../media/image29.png"/><Relationship Id="rId12" Type="http://schemas.openxmlformats.org/officeDocument/2006/relationships/image" Target="../media/image26.png"/><Relationship Id="rId2" Type="http://schemas.openxmlformats.org/officeDocument/2006/relationships/image" Target="../media/image36.png"/><Relationship Id="rId16" Type="http://schemas.openxmlformats.org/officeDocument/2006/relationships/image" Target="../media/image25.png"/><Relationship Id="rId1" Type="http://schemas.openxmlformats.org/officeDocument/2006/relationships/slideLayout" Target="../slideLayouts/slideLayout105.xml"/><Relationship Id="rId6" Type="http://schemas.openxmlformats.org/officeDocument/2006/relationships/image" Target="../media/image60.png"/><Relationship Id="rId11" Type="http://schemas.openxmlformats.org/officeDocument/2006/relationships/image" Target="../media/image33.png"/><Relationship Id="rId5" Type="http://schemas.openxmlformats.org/officeDocument/2006/relationships/image" Target="../media/image55.png"/><Relationship Id="rId15" Type="http://schemas.openxmlformats.org/officeDocument/2006/relationships/image" Target="../media/image24.png"/><Relationship Id="rId10" Type="http://schemas.openxmlformats.org/officeDocument/2006/relationships/image" Target="../media/image32.png"/><Relationship Id="rId4" Type="http://schemas.openxmlformats.org/officeDocument/2006/relationships/image" Target="../media/image43.png"/><Relationship Id="rId9" Type="http://schemas.openxmlformats.org/officeDocument/2006/relationships/image" Target="../media/image31.pn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5.xml"/><Relationship Id="rId7" Type="http://schemas.openxmlformats.org/officeDocument/2006/relationships/image" Target="../media/image8.png"/><Relationship Id="rId2" Type="http://schemas.openxmlformats.org/officeDocument/2006/relationships/tags" Target="../tags/tag39.xml"/><Relationship Id="rId1" Type="http://schemas.openxmlformats.org/officeDocument/2006/relationships/vmlDrawing" Target="../drawings/vmlDrawing39.vml"/><Relationship Id="rId6" Type="http://schemas.openxmlformats.org/officeDocument/2006/relationships/image" Target="../media/image1.emf"/><Relationship Id="rId5" Type="http://schemas.openxmlformats.org/officeDocument/2006/relationships/oleObject" Target="../embeddings/oleObject39.bin"/><Relationship Id="rId10" Type="http://schemas.openxmlformats.org/officeDocument/2006/relationships/image" Target="../media/image15.png"/><Relationship Id="rId4" Type="http://schemas.openxmlformats.org/officeDocument/2006/relationships/notesSlide" Target="../notesSlides/notesSlide3.xml"/><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0.xml"/><Relationship Id="rId1" Type="http://schemas.openxmlformats.org/officeDocument/2006/relationships/vmlDrawing" Target="../drawings/vmlDrawing40.v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1.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2.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0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5.xml"/><Relationship Id="rId7" Type="http://schemas.openxmlformats.org/officeDocument/2006/relationships/image" Target="../media/image1.emf"/><Relationship Id="rId2" Type="http://schemas.openxmlformats.org/officeDocument/2006/relationships/tags" Target="../tags/tag43.xml"/><Relationship Id="rId1" Type="http://schemas.openxmlformats.org/officeDocument/2006/relationships/vmlDrawing" Target="../drawings/vmlDrawing43.vml"/><Relationship Id="rId6" Type="http://schemas.openxmlformats.org/officeDocument/2006/relationships/oleObject" Target="../embeddings/oleObject43.bin"/><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notesSlide" Target="../notesSlides/notesSlide7.xml"/><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emf"/><Relationship Id="rId2" Type="http://schemas.openxmlformats.org/officeDocument/2006/relationships/tags" Target="../tags/tag44.xml"/><Relationship Id="rId1" Type="http://schemas.openxmlformats.org/officeDocument/2006/relationships/vmlDrawing" Target="../drawings/vmlDrawing44.vml"/><Relationship Id="rId6" Type="http://schemas.openxmlformats.org/officeDocument/2006/relationships/oleObject" Target="../embeddings/oleObject44.bin"/><Relationship Id="rId5" Type="http://schemas.openxmlformats.org/officeDocument/2006/relationships/image" Target="../media/image3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5"/>
          <p:cNvSpPr>
            <a:spLocks noGrp="1"/>
          </p:cNvSpPr>
          <p:nvPr>
            <p:ph type="subTitle" idx="1"/>
          </p:nvPr>
        </p:nvSpPr>
        <p:spPr/>
        <p:txBody>
          <a:bodyPr/>
          <a:lstStyle/>
          <a:p>
            <a:endParaRPr lang="en-US"/>
          </a:p>
        </p:txBody>
      </p:sp>
      <p:sp>
        <p:nvSpPr>
          <p:cNvPr id="6" name="Text Placeholder 5"/>
          <p:cNvSpPr>
            <a:spLocks noGrp="1"/>
          </p:cNvSpPr>
          <p:nvPr>
            <p:ph type="body" sz="quarter" idx="11"/>
          </p:nvPr>
        </p:nvSpPr>
        <p:spPr/>
        <p:txBody>
          <a:bodyPr/>
          <a:lstStyle/>
          <a:p>
            <a:r>
              <a:rPr lang="en-IN" dirty="0"/>
              <a:t>Protect your business with safe cloud app usage</a:t>
            </a:r>
          </a:p>
        </p:txBody>
      </p:sp>
      <p:sp>
        <p:nvSpPr>
          <p:cNvPr id="17" name="Text Placeholder 16"/>
          <p:cNvSpPr>
            <a:spLocks noGrp="1"/>
          </p:cNvSpPr>
          <p:nvPr>
            <p:ph type="body" sz="quarter" idx="12"/>
          </p:nvPr>
        </p:nvSpPr>
        <p:spPr/>
        <p:txBody>
          <a:bodyPr/>
          <a:lstStyle/>
          <a:p>
            <a:endParaRPr lang="en-US"/>
          </a:p>
        </p:txBody>
      </p:sp>
      <p:sp>
        <p:nvSpPr>
          <p:cNvPr id="18" name="Text Placeholder 17"/>
          <p:cNvSpPr>
            <a:spLocks noGrp="1"/>
          </p:cNvSpPr>
          <p:nvPr>
            <p:ph type="body" sz="quarter" idx="13"/>
          </p:nvPr>
        </p:nvSpPr>
        <p:spPr/>
        <p:txBody>
          <a:bodyPr/>
          <a:lstStyle/>
          <a:p>
            <a:r>
              <a:rPr lang="en-US" dirty="0"/>
              <a:t>TDM Presentation</a:t>
            </a:r>
          </a:p>
        </p:txBody>
      </p:sp>
      <p:sp>
        <p:nvSpPr>
          <p:cNvPr id="4" name="Title 3"/>
          <p:cNvSpPr>
            <a:spLocks noGrp="1"/>
          </p:cNvSpPr>
          <p:nvPr>
            <p:ph type="ctrTitle"/>
          </p:nvPr>
        </p:nvSpPr>
        <p:spPr/>
        <p:txBody>
          <a:bodyPr/>
          <a:lstStyle/>
          <a:p>
            <a:r>
              <a:rPr lang="en-US" dirty="0"/>
              <a:t>Cisco Cloud Access Security with </a:t>
            </a:r>
            <a:r>
              <a:rPr lang="en-US" dirty="0" err="1"/>
              <a:t>Elastica</a:t>
            </a:r>
            <a:endParaRPr lang="en-US" dirty="0"/>
          </a:p>
        </p:txBody>
      </p:sp>
    </p:spTree>
    <p:extLst>
      <p:ext uri="{BB962C8B-B14F-4D97-AF65-F5344CB8AC3E}">
        <p14:creationId xmlns:p14="http://schemas.microsoft.com/office/powerpoint/2010/main" val="3501615398"/>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94361" y="1802541"/>
            <a:ext cx="2592624" cy="2181121"/>
            <a:chOff x="194361" y="1802541"/>
            <a:chExt cx="2592624" cy="2181121"/>
          </a:xfrm>
        </p:grpSpPr>
        <p:grpSp>
          <p:nvGrpSpPr>
            <p:cNvPr id="6" name="Group 5"/>
            <p:cNvGrpSpPr/>
            <p:nvPr/>
          </p:nvGrpSpPr>
          <p:grpSpPr>
            <a:xfrm>
              <a:off x="194361" y="1813422"/>
              <a:ext cx="1261872" cy="2170240"/>
              <a:chOff x="194361" y="1813422"/>
              <a:chExt cx="1261872" cy="2170240"/>
            </a:xfrm>
          </p:grpSpPr>
          <p:sp>
            <p:nvSpPr>
              <p:cNvPr id="56" name="Rectangle 55"/>
              <p:cNvSpPr/>
              <p:nvPr/>
            </p:nvSpPr>
            <p:spPr>
              <a:xfrm rot="10800000" flipV="1">
                <a:off x="194361" y="1813422"/>
                <a:ext cx="1261872" cy="2170240"/>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tIns="365760" rIns="45720" rtlCol="0" anchor="t">
                <a:noAutofit/>
              </a:bodyPr>
              <a:lstStyle/>
              <a:p>
                <a:pPr algn="ctr"/>
                <a:r>
                  <a:rPr lang="en-IN" sz="1600" b="1" dirty="0"/>
                  <a:t>Audit Score</a:t>
                </a:r>
              </a:p>
            </p:txBody>
          </p:sp>
          <p:sp>
            <p:nvSpPr>
              <p:cNvPr id="59" name="Rectangle 58"/>
              <p:cNvSpPr/>
              <p:nvPr/>
            </p:nvSpPr>
            <p:spPr>
              <a:xfrm rot="10800000" flipV="1">
                <a:off x="251718" y="2808845"/>
                <a:ext cx="1147156" cy="1118869"/>
              </a:xfrm>
              <a:prstGeom prst="rect">
                <a:avLst/>
              </a:prstGeom>
              <a:solidFill>
                <a:srgbClr val="A4A4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b">
                <a:noAutofit/>
              </a:bodyPr>
              <a:lstStyle/>
              <a:p>
                <a:pPr algn="ctr"/>
                <a:r>
                  <a:rPr lang="en-IN" sz="1050" dirty="0"/>
                  <a:t>Shadow IT Risk Assessment</a:t>
                </a:r>
              </a:p>
            </p:txBody>
          </p:sp>
          <p:grpSp>
            <p:nvGrpSpPr>
              <p:cNvPr id="60" name="Group 59"/>
              <p:cNvGrpSpPr/>
              <p:nvPr/>
            </p:nvGrpSpPr>
            <p:grpSpPr>
              <a:xfrm>
                <a:off x="490489" y="3000337"/>
                <a:ext cx="659550" cy="410745"/>
                <a:chOff x="2284413" y="2708420"/>
                <a:chExt cx="2190750" cy="1368138"/>
              </a:xfrm>
              <a:solidFill>
                <a:schemeClr val="bg1"/>
              </a:solidFill>
            </p:grpSpPr>
            <p:sp>
              <p:nvSpPr>
                <p:cNvPr id="61" name="Freeform 12"/>
                <p:cNvSpPr>
                  <a:spLocks noEditPoints="1"/>
                </p:cNvSpPr>
                <p:nvPr/>
              </p:nvSpPr>
              <p:spPr bwMode="auto">
                <a:xfrm>
                  <a:off x="2284413" y="2708420"/>
                  <a:ext cx="2190750" cy="1368138"/>
                </a:xfrm>
                <a:custGeom>
                  <a:avLst/>
                  <a:gdLst>
                    <a:gd name="T0" fmla="*/ 0 w 1380"/>
                    <a:gd name="T1" fmla="*/ 948 h 948"/>
                    <a:gd name="T2" fmla="*/ 1380 w 1380"/>
                    <a:gd name="T3" fmla="*/ 948 h 948"/>
                    <a:gd name="T4" fmla="*/ 1380 w 1380"/>
                    <a:gd name="T5" fmla="*/ 0 h 948"/>
                    <a:gd name="T6" fmla="*/ 0 w 1380"/>
                    <a:gd name="T7" fmla="*/ 0 h 948"/>
                    <a:gd name="T8" fmla="*/ 0 w 1380"/>
                    <a:gd name="T9" fmla="*/ 948 h 948"/>
                    <a:gd name="T10" fmla="*/ 106 w 1380"/>
                    <a:gd name="T11" fmla="*/ 104 h 948"/>
                    <a:gd name="T12" fmla="*/ 1276 w 1380"/>
                    <a:gd name="T13" fmla="*/ 104 h 948"/>
                    <a:gd name="T14" fmla="*/ 1276 w 1380"/>
                    <a:gd name="T15" fmla="*/ 842 h 948"/>
                    <a:gd name="T16" fmla="*/ 106 w 1380"/>
                    <a:gd name="T17" fmla="*/ 842 h 948"/>
                    <a:gd name="T18" fmla="*/ 106 w 1380"/>
                    <a:gd name="T19" fmla="*/ 10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0" h="948">
                      <a:moveTo>
                        <a:pt x="0" y="948"/>
                      </a:moveTo>
                      <a:lnTo>
                        <a:pt x="1380" y="948"/>
                      </a:lnTo>
                      <a:lnTo>
                        <a:pt x="1380" y="0"/>
                      </a:lnTo>
                      <a:lnTo>
                        <a:pt x="0" y="0"/>
                      </a:lnTo>
                      <a:lnTo>
                        <a:pt x="0" y="948"/>
                      </a:lnTo>
                      <a:close/>
                      <a:moveTo>
                        <a:pt x="106" y="104"/>
                      </a:moveTo>
                      <a:lnTo>
                        <a:pt x="1276" y="104"/>
                      </a:lnTo>
                      <a:lnTo>
                        <a:pt x="1276" y="842"/>
                      </a:lnTo>
                      <a:lnTo>
                        <a:pt x="106" y="842"/>
                      </a:lnTo>
                      <a:lnTo>
                        <a:pt x="10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3"/>
                <p:cNvSpPr>
                  <a:spLocks noChangeArrowheads="1"/>
                </p:cNvSpPr>
                <p:nvPr/>
              </p:nvSpPr>
              <p:spPr bwMode="auto">
                <a:xfrm>
                  <a:off x="3738563" y="2982913"/>
                  <a:ext cx="45402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4"/>
                <p:cNvSpPr>
                  <a:spLocks noChangeArrowheads="1"/>
                </p:cNvSpPr>
                <p:nvPr/>
              </p:nvSpPr>
              <p:spPr bwMode="auto">
                <a:xfrm>
                  <a:off x="3738563" y="3119438"/>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
                <p:cNvSpPr>
                  <a:spLocks noChangeArrowheads="1"/>
                </p:cNvSpPr>
                <p:nvPr/>
              </p:nvSpPr>
              <p:spPr bwMode="auto">
                <a:xfrm>
                  <a:off x="3741738" y="3268663"/>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6"/>
                <p:cNvSpPr>
                  <a:spLocks noChangeArrowheads="1"/>
                </p:cNvSpPr>
                <p:nvPr/>
              </p:nvSpPr>
              <p:spPr bwMode="auto">
                <a:xfrm>
                  <a:off x="2576513" y="3163888"/>
                  <a:ext cx="9429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7"/>
                <p:cNvSpPr>
                  <a:spLocks noChangeArrowheads="1"/>
                </p:cNvSpPr>
                <p:nvPr/>
              </p:nvSpPr>
              <p:spPr bwMode="auto">
                <a:xfrm>
                  <a:off x="2576513" y="3398838"/>
                  <a:ext cx="7207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8"/>
                <p:cNvSpPr>
                  <a:spLocks noChangeArrowheads="1"/>
                </p:cNvSpPr>
                <p:nvPr/>
              </p:nvSpPr>
              <p:spPr bwMode="auto">
                <a:xfrm>
                  <a:off x="2576513" y="3633788"/>
                  <a:ext cx="1422400"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1525113" y="1802541"/>
              <a:ext cx="1261872" cy="2170240"/>
              <a:chOff x="1525113" y="1802541"/>
              <a:chExt cx="1261872" cy="2170240"/>
            </a:xfrm>
          </p:grpSpPr>
          <p:sp>
            <p:nvSpPr>
              <p:cNvPr id="46" name="Rectangle 45"/>
              <p:cNvSpPr/>
              <p:nvPr/>
            </p:nvSpPr>
            <p:spPr>
              <a:xfrm rot="10800000" flipV="1">
                <a:off x="1525113" y="1802541"/>
                <a:ext cx="1261872" cy="2170240"/>
              </a:xfrm>
              <a:prstGeom prst="rect">
                <a:avLst/>
              </a:prstGeom>
              <a:solidFill>
                <a:srgbClr val="E1E1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600" b="1" dirty="0">
                    <a:solidFill>
                      <a:schemeClr val="tx1"/>
                    </a:solidFill>
                    <a:latin typeface="+mj-lt"/>
                  </a:rPr>
                  <a:t>Control &amp; Analyze</a:t>
                </a:r>
              </a:p>
              <a:p>
                <a:pPr algn="ctr"/>
                <a:endParaRPr lang="en-US" sz="1600" b="1" dirty="0">
                  <a:solidFill>
                    <a:schemeClr val="tx1"/>
                  </a:solidFill>
                  <a:latin typeface="+mj-lt"/>
                </a:endParaRPr>
              </a:p>
              <a:p>
                <a:pPr algn="ctr"/>
                <a:endParaRPr lang="en-US" sz="1600" b="1" dirty="0">
                  <a:solidFill>
                    <a:schemeClr val="tx1"/>
                  </a:solidFill>
                  <a:latin typeface="+mj-lt"/>
                </a:endParaRPr>
              </a:p>
              <a:p>
                <a:pPr algn="ctr"/>
                <a:endParaRPr lang="en-US" sz="1600" b="1" dirty="0">
                  <a:solidFill>
                    <a:schemeClr val="tx1"/>
                  </a:solidFill>
                  <a:latin typeface="+mj-lt"/>
                </a:endParaRPr>
              </a:p>
            </p:txBody>
          </p:sp>
          <p:sp>
            <p:nvSpPr>
              <p:cNvPr id="47" name="Oval 46"/>
              <p:cNvSpPr/>
              <p:nvPr/>
            </p:nvSpPr>
            <p:spPr>
              <a:xfrm>
                <a:off x="1600625" y="2791984"/>
                <a:ext cx="795147" cy="791434"/>
              </a:xfrm>
              <a:prstGeom prst="ellipse">
                <a:avLst/>
              </a:prstGeom>
              <a:solidFill>
                <a:schemeClr val="bg1">
                  <a:lumMod val="85000"/>
                </a:schemeClr>
              </a:solidFill>
              <a:ln>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rPr>
                  <a:t>Securelet</a:t>
                </a:r>
              </a:p>
            </p:txBody>
          </p:sp>
          <p:sp>
            <p:nvSpPr>
              <p:cNvPr id="48" name="Rounded Rectangle 47"/>
              <p:cNvSpPr/>
              <p:nvPr/>
            </p:nvSpPr>
            <p:spPr>
              <a:xfrm>
                <a:off x="2128355" y="3341753"/>
                <a:ext cx="597405" cy="540559"/>
              </a:xfrm>
              <a:prstGeom prst="roundRect">
                <a:avLst/>
              </a:prstGeom>
              <a:solidFill>
                <a:schemeClr val="bg1">
                  <a:lumMod val="85000"/>
                </a:schemeClr>
              </a:solidFill>
              <a:ln>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rPr>
                  <a:t>Elastica</a:t>
                </a:r>
              </a:p>
              <a:p>
                <a:pPr algn="ctr"/>
                <a:r>
                  <a:rPr lang="en-US" sz="1000" dirty="0">
                    <a:solidFill>
                      <a:schemeClr val="tx1"/>
                    </a:solidFill>
                  </a:rPr>
                  <a:t>Gateway</a:t>
                </a:r>
              </a:p>
            </p:txBody>
          </p:sp>
        </p:grpSp>
      </p:gr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150976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62"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Assess your exposure and company risk</a:t>
            </a:r>
          </a:p>
        </p:txBody>
      </p:sp>
      <p:sp>
        <p:nvSpPr>
          <p:cNvPr id="23" name="Rectangle 22"/>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1" name="Picture 70"/>
          <p:cNvPicPr>
            <a:picLocks noChangeAspect="1"/>
          </p:cNvPicPr>
          <p:nvPr/>
        </p:nvPicPr>
        <p:blipFill rotWithShape="1">
          <a:blip r:embed="rId7"/>
          <a:srcRect l="2284" t="3380" r="2296" b="2668"/>
          <a:stretch/>
        </p:blipFill>
        <p:spPr>
          <a:xfrm>
            <a:off x="4415921" y="1335410"/>
            <a:ext cx="1656959" cy="2140897"/>
          </a:xfrm>
          <a:prstGeom prst="rect">
            <a:avLst/>
          </a:prstGeom>
          <a:ln w="12700" cap="flat">
            <a:noFill/>
            <a:miter lim="400000"/>
          </a:ln>
          <a:effectLst>
            <a:outerShdw blurRad="50800" dist="38100" algn="l" rotWithShape="0">
              <a:prstClr val="black">
                <a:alpha val="40000"/>
              </a:prstClr>
            </a:outerShdw>
          </a:effectLst>
        </p:spPr>
      </p:pic>
      <p:sp>
        <p:nvSpPr>
          <p:cNvPr id="161" name="Rectangle 160"/>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2" name="Screen Shot 2014-11-18 at 10.34.32 PM.png"/>
          <p:cNvPicPr/>
          <p:nvPr/>
        </p:nvPicPr>
        <p:blipFill>
          <a:blip r:embed="rId8">
            <a:extLst/>
          </a:blip>
          <a:srcRect/>
          <a:stretch>
            <a:fillRect/>
          </a:stretch>
        </p:blipFill>
        <p:spPr>
          <a:xfrm>
            <a:off x="2549316" y="1337115"/>
            <a:ext cx="1565831" cy="2139581"/>
          </a:xfrm>
          <a:prstGeom prst="rect">
            <a:avLst/>
          </a:prstGeom>
          <a:ln w="12700" cap="flat">
            <a:noFill/>
            <a:miter lim="400000"/>
          </a:ln>
          <a:effectLst>
            <a:outerShdw blurRad="50800" dist="38100" algn="l" rotWithShape="0">
              <a:prstClr val="black">
                <a:alpha val="40000"/>
              </a:prstClr>
            </a:outerShdw>
          </a:effectLst>
        </p:spPr>
      </p:pic>
      <p:grpSp>
        <p:nvGrpSpPr>
          <p:cNvPr id="83" name="Group 75"/>
          <p:cNvGrpSpPr/>
          <p:nvPr/>
        </p:nvGrpSpPr>
        <p:grpSpPr>
          <a:xfrm>
            <a:off x="1803776" y="3563044"/>
            <a:ext cx="1721074" cy="888895"/>
            <a:chOff x="1859119" y="1282889"/>
            <a:chExt cx="1888994" cy="741834"/>
          </a:xfrm>
          <a:solidFill>
            <a:srgbClr val="A9D051"/>
          </a:solidFill>
        </p:grpSpPr>
        <p:sp>
          <p:nvSpPr>
            <p:cNvPr id="84" name="Rounded Rectangle 76"/>
            <p:cNvSpPr/>
            <p:nvPr/>
          </p:nvSpPr>
          <p:spPr>
            <a:xfrm>
              <a:off x="1859119" y="1282889"/>
              <a:ext cx="1888994"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Generate a summary report card for your organization</a:t>
              </a:r>
            </a:p>
          </p:txBody>
        </p:sp>
        <p:cxnSp>
          <p:nvCxnSpPr>
            <p:cNvPr id="85"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Rectangle 78"/>
            <p:cNvSpPr/>
            <p:nvPr/>
          </p:nvSpPr>
          <p:spPr>
            <a:xfrm>
              <a:off x="1859119" y="1424339"/>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87" name="Group 83"/>
          <p:cNvGrpSpPr/>
          <p:nvPr/>
        </p:nvGrpSpPr>
        <p:grpSpPr>
          <a:xfrm>
            <a:off x="3579186" y="3563044"/>
            <a:ext cx="1719072" cy="888895"/>
            <a:chOff x="1859119" y="2105459"/>
            <a:chExt cx="1886796" cy="741834"/>
          </a:xfrm>
          <a:solidFill>
            <a:srgbClr val="A9D051"/>
          </a:solidFill>
        </p:grpSpPr>
        <p:sp>
          <p:nvSpPr>
            <p:cNvPr id="88" name="Rounded Rectangle 84"/>
            <p:cNvSpPr/>
            <p:nvPr/>
          </p:nvSpPr>
          <p:spPr>
            <a:xfrm>
              <a:off x="1859119" y="2105459"/>
              <a:ext cx="1886796"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Identify all cloud apps used and the risks they pose</a:t>
              </a:r>
            </a:p>
          </p:txBody>
        </p:sp>
        <p:cxnSp>
          <p:nvCxnSpPr>
            <p:cNvPr id="89"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Rectangle 86"/>
            <p:cNvSpPr/>
            <p:nvPr/>
          </p:nvSpPr>
          <p:spPr>
            <a:xfrm>
              <a:off x="1859119" y="2246909"/>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91" name="Group 91"/>
          <p:cNvGrpSpPr/>
          <p:nvPr/>
        </p:nvGrpSpPr>
        <p:grpSpPr>
          <a:xfrm>
            <a:off x="5351527" y="3563044"/>
            <a:ext cx="1719073" cy="888895"/>
            <a:chOff x="1859119" y="2928029"/>
            <a:chExt cx="1886797" cy="741834"/>
          </a:xfrm>
          <a:solidFill>
            <a:srgbClr val="A9D051"/>
          </a:solidFill>
        </p:grpSpPr>
        <p:sp>
          <p:nvSpPr>
            <p:cNvPr id="92" name="Rounded Rectangle 92"/>
            <p:cNvSpPr/>
            <p:nvPr/>
          </p:nvSpPr>
          <p:spPr>
            <a:xfrm>
              <a:off x="1859120" y="2928029"/>
              <a:ext cx="1886796"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Obtain a top level statistical view of your organization’s risk profile</a:t>
              </a:r>
            </a:p>
          </p:txBody>
        </p:sp>
        <p:cxnSp>
          <p:nvCxnSpPr>
            <p:cNvPr id="93"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Rectangle 94"/>
            <p:cNvSpPr/>
            <p:nvPr/>
          </p:nvSpPr>
          <p:spPr>
            <a:xfrm>
              <a:off x="1859119" y="3069480"/>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95" name="Group 99"/>
          <p:cNvGrpSpPr/>
          <p:nvPr/>
        </p:nvGrpSpPr>
        <p:grpSpPr>
          <a:xfrm>
            <a:off x="7146179" y="3563044"/>
            <a:ext cx="1720589" cy="888895"/>
            <a:chOff x="1857454" y="3750599"/>
            <a:chExt cx="1888462" cy="741834"/>
          </a:xfrm>
          <a:solidFill>
            <a:srgbClr val="99CC31"/>
          </a:solidFill>
        </p:grpSpPr>
        <p:sp>
          <p:nvSpPr>
            <p:cNvPr id="96" name="Rounded Rectangle 100"/>
            <p:cNvSpPr/>
            <p:nvPr/>
          </p:nvSpPr>
          <p:spPr>
            <a:xfrm>
              <a:off x="1859119" y="3750599"/>
              <a:ext cx="1886797"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Discover risky users and app locations</a:t>
              </a:r>
            </a:p>
          </p:txBody>
        </p:sp>
        <p:sp>
          <p:nvSpPr>
            <p:cNvPr id="97" name="Rectangle 101"/>
            <p:cNvSpPr/>
            <p:nvPr/>
          </p:nvSpPr>
          <p:spPr>
            <a:xfrm>
              <a:off x="1857454"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98"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23949" y="1337115"/>
            <a:ext cx="2356514" cy="2073967"/>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a:p>
            <a:pPr marL="285750" indent="-285750">
              <a:buFont typeface="Arial" panose="020B0604020202020204" pitchFamily="34" charset="0"/>
              <a:buChar char="•"/>
            </a:pPr>
            <a:r>
              <a:rPr lang="en-US" dirty="0"/>
              <a:t>Put space for three high level information in the place of the </a:t>
            </a:r>
            <a:r>
              <a:rPr lang="en-US" dirty="0" err="1"/>
              <a:t>blu</a:t>
            </a:r>
            <a:r>
              <a:rPr lang="en-US" dirty="0"/>
              <a:t> box. I will populate tomorrow. Make them look different form the bullets below</a:t>
            </a:r>
          </a:p>
        </p:txBody>
      </p:sp>
      <p:sp>
        <p:nvSpPr>
          <p:cNvPr id="100" name="Rectangle 99"/>
          <p:cNvSpPr/>
          <p:nvPr/>
        </p:nvSpPr>
        <p:spPr>
          <a:xfrm>
            <a:off x="-1936121" y="1971329"/>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250967627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4370" y="1813227"/>
            <a:ext cx="2644409" cy="2170435"/>
            <a:chOff x="194370" y="1813227"/>
            <a:chExt cx="2644409" cy="2170435"/>
          </a:xfrm>
        </p:grpSpPr>
        <p:grpSp>
          <p:nvGrpSpPr>
            <p:cNvPr id="293" name="Group 292"/>
            <p:cNvGrpSpPr/>
            <p:nvPr/>
          </p:nvGrpSpPr>
          <p:grpSpPr>
            <a:xfrm>
              <a:off x="194370" y="1813227"/>
              <a:ext cx="1261872" cy="2170240"/>
              <a:chOff x="1525113" y="1802541"/>
              <a:chExt cx="1261872" cy="2170240"/>
            </a:xfrm>
          </p:grpSpPr>
          <p:sp>
            <p:nvSpPr>
              <p:cNvPr id="294" name="Rectangle 293"/>
              <p:cNvSpPr/>
              <p:nvPr/>
            </p:nvSpPr>
            <p:spPr>
              <a:xfrm rot="10800000" flipV="1">
                <a:off x="1525113" y="1802541"/>
                <a:ext cx="1261872" cy="2170240"/>
              </a:xfrm>
              <a:prstGeom prst="rect">
                <a:avLst/>
              </a:prstGeom>
              <a:solidFill>
                <a:srgbClr val="E1E1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600" b="1" dirty="0">
                    <a:solidFill>
                      <a:schemeClr val="tx1"/>
                    </a:solidFill>
                    <a:latin typeface="+mj-lt"/>
                  </a:rPr>
                  <a:t>Control &amp; Analyze</a:t>
                </a:r>
              </a:p>
              <a:p>
                <a:pPr algn="ctr"/>
                <a:endParaRPr lang="en-US" sz="1600" b="1" dirty="0">
                  <a:solidFill>
                    <a:schemeClr val="tx1"/>
                  </a:solidFill>
                  <a:latin typeface="+mj-lt"/>
                </a:endParaRPr>
              </a:p>
              <a:p>
                <a:pPr algn="ctr"/>
                <a:endParaRPr lang="en-US" sz="1600" b="1" dirty="0">
                  <a:solidFill>
                    <a:schemeClr val="tx1"/>
                  </a:solidFill>
                  <a:latin typeface="+mj-lt"/>
                </a:endParaRPr>
              </a:p>
              <a:p>
                <a:pPr algn="ctr"/>
                <a:endParaRPr lang="en-US" sz="1600" b="1" dirty="0">
                  <a:solidFill>
                    <a:schemeClr val="tx1"/>
                  </a:solidFill>
                  <a:latin typeface="+mj-lt"/>
                </a:endParaRPr>
              </a:p>
            </p:txBody>
          </p:sp>
          <p:sp>
            <p:nvSpPr>
              <p:cNvPr id="295" name="Oval 294"/>
              <p:cNvSpPr/>
              <p:nvPr/>
            </p:nvSpPr>
            <p:spPr>
              <a:xfrm>
                <a:off x="1600625" y="2791984"/>
                <a:ext cx="795147" cy="791434"/>
              </a:xfrm>
              <a:prstGeom prst="ellipse">
                <a:avLst/>
              </a:prstGeom>
              <a:solidFill>
                <a:schemeClr val="bg1">
                  <a:lumMod val="85000"/>
                </a:schemeClr>
              </a:solidFill>
              <a:ln>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rPr>
                  <a:t>Securelet</a:t>
                </a:r>
              </a:p>
            </p:txBody>
          </p:sp>
          <p:sp>
            <p:nvSpPr>
              <p:cNvPr id="296" name="Rounded Rectangle 295"/>
              <p:cNvSpPr/>
              <p:nvPr/>
            </p:nvSpPr>
            <p:spPr>
              <a:xfrm>
                <a:off x="2128355" y="3341753"/>
                <a:ext cx="597405" cy="540559"/>
              </a:xfrm>
              <a:prstGeom prst="roundRect">
                <a:avLst/>
              </a:prstGeom>
              <a:solidFill>
                <a:schemeClr val="bg1">
                  <a:lumMod val="85000"/>
                </a:schemeClr>
              </a:solidFill>
              <a:ln>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tx1"/>
                    </a:solidFill>
                  </a:rPr>
                  <a:t>Elastica</a:t>
                </a:r>
              </a:p>
              <a:p>
                <a:pPr algn="ctr"/>
                <a:r>
                  <a:rPr lang="en-US" sz="1000" dirty="0">
                    <a:solidFill>
                      <a:schemeClr val="tx1"/>
                    </a:solidFill>
                  </a:rPr>
                  <a:t>Gateway</a:t>
                </a:r>
              </a:p>
            </p:txBody>
          </p:sp>
        </p:grpSp>
        <p:grpSp>
          <p:nvGrpSpPr>
            <p:cNvPr id="92" name="Group 91"/>
            <p:cNvGrpSpPr/>
            <p:nvPr/>
          </p:nvGrpSpPr>
          <p:grpSpPr>
            <a:xfrm>
              <a:off x="1576907" y="1816534"/>
              <a:ext cx="1261872" cy="2167128"/>
              <a:chOff x="6080131" y="4696457"/>
              <a:chExt cx="1261872" cy="2167128"/>
            </a:xfrm>
          </p:grpSpPr>
          <p:sp>
            <p:nvSpPr>
              <p:cNvPr id="93" name="Rectangle 92"/>
              <p:cNvSpPr/>
              <p:nvPr/>
            </p:nvSpPr>
            <p:spPr>
              <a:xfrm>
                <a:off x="6080131"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Detect</a:t>
                </a:r>
              </a:p>
            </p:txBody>
          </p:sp>
          <p:pic>
            <p:nvPicPr>
              <p:cNvPr id="94" name="Picture 93"/>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6641163" y="6156251"/>
                <a:ext cx="642001" cy="621503"/>
              </a:xfrm>
              <a:prstGeom prst="rect">
                <a:avLst/>
              </a:prstGeom>
              <a:noFill/>
              <a:ln>
                <a:noFill/>
              </a:ln>
            </p:spPr>
          </p:pic>
        </p:grpSp>
      </p:gr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7057582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904"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437766" y="341313"/>
            <a:ext cx="8345488" cy="731837"/>
          </a:xfrm>
        </p:spPr>
        <p:txBody>
          <a:bodyPr/>
          <a:lstStyle/>
          <a:p>
            <a:r>
              <a:rPr lang="en-IN" dirty="0"/>
              <a:t>Redirect your traffic through Cisco Cloud Access Security </a:t>
            </a:r>
            <a:endParaRPr lang="en-US" dirty="0"/>
          </a:p>
        </p:txBody>
      </p:sp>
      <p:sp>
        <p:nvSpPr>
          <p:cNvPr id="95" name="Rectangle 94"/>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6" name="Rectangle 95"/>
          <p:cNvSpPr/>
          <p:nvPr/>
        </p:nvSpPr>
        <p:spPr>
          <a:xfrm>
            <a:off x="1576907"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Round Same Side Corner Rectangle 96"/>
          <p:cNvSpPr/>
          <p:nvPr/>
        </p:nvSpPr>
        <p:spPr>
          <a:xfrm>
            <a:off x="1989942" y="1236748"/>
            <a:ext cx="3388299" cy="457200"/>
          </a:xfrm>
          <a:prstGeom prst="round2SameRect">
            <a:avLst>
              <a:gd name="adj1" fmla="val 15106"/>
              <a:gd name="adj2"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Securelets</a:t>
            </a:r>
          </a:p>
        </p:txBody>
      </p:sp>
      <p:sp>
        <p:nvSpPr>
          <p:cNvPr id="98" name="Round Same Side Corner Rectangle 97"/>
          <p:cNvSpPr/>
          <p:nvPr/>
        </p:nvSpPr>
        <p:spPr>
          <a:xfrm>
            <a:off x="1989942" y="1654409"/>
            <a:ext cx="3388299" cy="2865971"/>
          </a:xfrm>
          <a:prstGeom prst="round2SameRect">
            <a:avLst>
              <a:gd name="adj1" fmla="val 0"/>
              <a:gd name="adj2" fmla="val 417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400" dirty="0">
              <a:solidFill>
                <a:schemeClr val="tx1"/>
              </a:solidFill>
            </a:endParaRPr>
          </a:p>
        </p:txBody>
      </p:sp>
      <p:sp>
        <p:nvSpPr>
          <p:cNvPr id="168" name="Round Same Side Corner Rectangle 167"/>
          <p:cNvSpPr/>
          <p:nvPr/>
        </p:nvSpPr>
        <p:spPr>
          <a:xfrm>
            <a:off x="5475891" y="1236748"/>
            <a:ext cx="3388299" cy="411686"/>
          </a:xfrm>
          <a:prstGeom prst="round2SameRect">
            <a:avLst>
              <a:gd name="adj1" fmla="val 15106"/>
              <a:gd name="adj2"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Elastica Gateway</a:t>
            </a:r>
          </a:p>
        </p:txBody>
      </p:sp>
      <p:sp>
        <p:nvSpPr>
          <p:cNvPr id="184" name="Round Same Side Corner Rectangle 183"/>
          <p:cNvSpPr/>
          <p:nvPr/>
        </p:nvSpPr>
        <p:spPr>
          <a:xfrm>
            <a:off x="5475891" y="1648434"/>
            <a:ext cx="3388299" cy="2871947"/>
          </a:xfrm>
          <a:prstGeom prst="round2SameRect">
            <a:avLst>
              <a:gd name="adj1" fmla="val 0"/>
              <a:gd name="adj2" fmla="val 417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400" dirty="0">
              <a:solidFill>
                <a:schemeClr val="tx1"/>
              </a:solidFill>
            </a:endParaRPr>
          </a:p>
        </p:txBody>
      </p:sp>
      <p:sp>
        <p:nvSpPr>
          <p:cNvPr id="12" name="Rounded Rectangle 11"/>
          <p:cNvSpPr/>
          <p:nvPr/>
        </p:nvSpPr>
        <p:spPr>
          <a:xfrm>
            <a:off x="2116893" y="1758238"/>
            <a:ext cx="3145780" cy="2066387"/>
          </a:xfrm>
          <a:prstGeom prst="round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p:cNvGrpSpPr/>
          <p:nvPr/>
        </p:nvGrpSpPr>
        <p:grpSpPr>
          <a:xfrm>
            <a:off x="2215003" y="2005986"/>
            <a:ext cx="665018" cy="665018"/>
            <a:chOff x="3229088" y="1590556"/>
            <a:chExt cx="478062" cy="476558"/>
          </a:xfrm>
        </p:grpSpPr>
        <p:sp>
          <p:nvSpPr>
            <p:cNvPr id="129" name="Oval 590"/>
            <p:cNvSpPr>
              <a:spLocks noChangeArrowheads="1"/>
            </p:cNvSpPr>
            <p:nvPr/>
          </p:nvSpPr>
          <p:spPr bwMode="auto">
            <a:xfrm>
              <a:off x="3229088" y="1590556"/>
              <a:ext cx="478062" cy="476558"/>
            </a:xfrm>
            <a:prstGeom prst="ellipse">
              <a:avLst/>
            </a:prstGeom>
            <a:solidFill>
              <a:schemeClr val="tx1"/>
            </a:solidFill>
            <a:ln>
              <a:noFill/>
            </a:ln>
            <a:effectLst>
              <a:outerShdw dist="25400" dir="8100000" algn="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130" name="Freeform 129"/>
            <p:cNvSpPr/>
            <p:nvPr/>
          </p:nvSpPr>
          <p:spPr>
            <a:xfrm>
              <a:off x="3300060" y="1688476"/>
              <a:ext cx="336118" cy="280717"/>
            </a:xfrm>
            <a:custGeom>
              <a:avLst/>
              <a:gdLst>
                <a:gd name="connsiteX0" fmla="*/ 671761 w 1919765"/>
                <a:gd name="connsiteY0" fmla="*/ 793243 h 1603335"/>
                <a:gd name="connsiteX1" fmla="*/ 682228 w 1919765"/>
                <a:gd name="connsiteY1" fmla="*/ 793243 h 1603335"/>
                <a:gd name="connsiteX2" fmla="*/ 1889137 w 1919765"/>
                <a:gd name="connsiteY2" fmla="*/ 793243 h 1603335"/>
                <a:gd name="connsiteX3" fmla="*/ 1899603 w 1919765"/>
                <a:gd name="connsiteY3" fmla="*/ 793243 h 1603335"/>
                <a:gd name="connsiteX4" fmla="*/ 1919765 w 1919765"/>
                <a:gd name="connsiteY4" fmla="*/ 813404 h 1603335"/>
                <a:gd name="connsiteX5" fmla="*/ 1919765 w 1919765"/>
                <a:gd name="connsiteY5" fmla="*/ 875609 h 1603335"/>
                <a:gd name="connsiteX6" fmla="*/ 1899603 w 1919765"/>
                <a:gd name="connsiteY6" fmla="*/ 895770 h 1603335"/>
                <a:gd name="connsiteX7" fmla="*/ 1889137 w 1919765"/>
                <a:gd name="connsiteY7" fmla="*/ 895770 h 1603335"/>
                <a:gd name="connsiteX8" fmla="*/ 1703070 w 1919765"/>
                <a:gd name="connsiteY8" fmla="*/ 895770 h 1603335"/>
                <a:gd name="connsiteX9" fmla="*/ 1703070 w 1919765"/>
                <a:gd name="connsiteY9" fmla="*/ 895211 h 1603335"/>
                <a:gd name="connsiteX10" fmla="*/ 1001395 w 1919765"/>
                <a:gd name="connsiteY10" fmla="*/ 895211 h 1603335"/>
                <a:gd name="connsiteX11" fmla="*/ 1001395 w 1919765"/>
                <a:gd name="connsiteY11" fmla="*/ 895770 h 1603335"/>
                <a:gd name="connsiteX12" fmla="*/ 682228 w 1919765"/>
                <a:gd name="connsiteY12" fmla="*/ 895770 h 1603335"/>
                <a:gd name="connsiteX13" fmla="*/ 671761 w 1919765"/>
                <a:gd name="connsiteY13" fmla="*/ 895770 h 1603335"/>
                <a:gd name="connsiteX14" fmla="*/ 651600 w 1919765"/>
                <a:gd name="connsiteY14" fmla="*/ 875609 h 1603335"/>
                <a:gd name="connsiteX15" fmla="*/ 651600 w 1919765"/>
                <a:gd name="connsiteY15" fmla="*/ 813404 h 1603335"/>
                <a:gd name="connsiteX16" fmla="*/ 671761 w 1919765"/>
                <a:gd name="connsiteY16" fmla="*/ 793243 h 1603335"/>
                <a:gd name="connsiteX17" fmla="*/ 1723595 w 1919765"/>
                <a:gd name="connsiteY17" fmla="*/ 372000 h 1603335"/>
                <a:gd name="connsiteX18" fmla="*/ 1743767 w 1919765"/>
                <a:gd name="connsiteY18" fmla="*/ 383647 h 1603335"/>
                <a:gd name="connsiteX19" fmla="*/ 1745898 w 1919765"/>
                <a:gd name="connsiteY19" fmla="*/ 391601 h 1603335"/>
                <a:gd name="connsiteX20" fmla="*/ 1531932 w 1919765"/>
                <a:gd name="connsiteY20" fmla="*/ 762201 h 1603335"/>
                <a:gd name="connsiteX21" fmla="*/ 1524016 w 1919765"/>
                <a:gd name="connsiteY21" fmla="*/ 764322 h 1603335"/>
                <a:gd name="connsiteX22" fmla="*/ 1521095 w 1919765"/>
                <a:gd name="connsiteY22" fmla="*/ 767243 h 1603335"/>
                <a:gd name="connsiteX23" fmla="*/ 1097187 w 1919765"/>
                <a:gd name="connsiteY23" fmla="*/ 767243 h 1603335"/>
                <a:gd name="connsiteX24" fmla="*/ 1089352 w 1919765"/>
                <a:gd name="connsiteY24" fmla="*/ 759408 h 1603335"/>
                <a:gd name="connsiteX25" fmla="*/ 1089352 w 1919765"/>
                <a:gd name="connsiteY25" fmla="*/ 728068 h 1603335"/>
                <a:gd name="connsiteX26" fmla="*/ 1097187 w 1919765"/>
                <a:gd name="connsiteY26" fmla="*/ 720233 h 1603335"/>
                <a:gd name="connsiteX27" fmla="*/ 1515819 w 1919765"/>
                <a:gd name="connsiteY27" fmla="*/ 720233 h 1603335"/>
                <a:gd name="connsiteX28" fmla="*/ 1715640 w 1919765"/>
                <a:gd name="connsiteY28" fmla="*/ 374132 h 1603335"/>
                <a:gd name="connsiteX29" fmla="*/ 1723595 w 1919765"/>
                <a:gd name="connsiteY29" fmla="*/ 372000 h 1603335"/>
                <a:gd name="connsiteX30" fmla="*/ 0 w 1919765"/>
                <a:gd name="connsiteY30" fmla="*/ 93519 h 1603335"/>
                <a:gd name="connsiteX31" fmla="*/ 251460 w 1919765"/>
                <a:gd name="connsiteY31" fmla="*/ 93519 h 1603335"/>
                <a:gd name="connsiteX32" fmla="*/ 251460 w 1919765"/>
                <a:gd name="connsiteY32" fmla="*/ 1057797 h 1603335"/>
                <a:gd name="connsiteX33" fmla="*/ 342506 w 1919765"/>
                <a:gd name="connsiteY33" fmla="*/ 1057797 h 1603335"/>
                <a:gd name="connsiteX34" fmla="*/ 321950 w 1919765"/>
                <a:gd name="connsiteY34" fmla="*/ 1051143 h 1603335"/>
                <a:gd name="connsiteX35" fmla="*/ 282634 w 1919765"/>
                <a:gd name="connsiteY35" fmla="*/ 994736 h 1603335"/>
                <a:gd name="connsiteX36" fmla="*/ 527706 w 1919765"/>
                <a:gd name="connsiteY36" fmla="*/ 357853 h 1603335"/>
                <a:gd name="connsiteX37" fmla="*/ 559192 w 1919765"/>
                <a:gd name="connsiteY37" fmla="*/ 356817 h 1603335"/>
                <a:gd name="connsiteX38" fmla="*/ 658616 w 1919765"/>
                <a:gd name="connsiteY38" fmla="*/ 412562 h 1603335"/>
                <a:gd name="connsiteX39" fmla="*/ 657159 w 1919765"/>
                <a:gd name="connsiteY39" fmla="*/ 449473 h 1603335"/>
                <a:gd name="connsiteX40" fmla="*/ 663491 w 1919765"/>
                <a:gd name="connsiteY40" fmla="*/ 451087 h 1603335"/>
                <a:gd name="connsiteX41" fmla="*/ 1035954 w 1919765"/>
                <a:gd name="connsiteY41" fmla="*/ 630482 h 1603335"/>
                <a:gd name="connsiteX42" fmla="*/ 1067597 w 1919765"/>
                <a:gd name="connsiteY42" fmla="*/ 720930 h 1603335"/>
                <a:gd name="connsiteX43" fmla="*/ 977150 w 1919765"/>
                <a:gd name="connsiteY43" fmla="*/ 752573 h 1603335"/>
                <a:gd name="connsiteX44" fmla="*/ 640628 w 1919765"/>
                <a:gd name="connsiteY44" fmla="*/ 590489 h 1603335"/>
                <a:gd name="connsiteX45" fmla="*/ 624172 w 1919765"/>
                <a:gd name="connsiteY45" fmla="*/ 665089 h 1603335"/>
                <a:gd name="connsiteX46" fmla="*/ 549200 w 1919765"/>
                <a:gd name="connsiteY46" fmla="*/ 881899 h 1603335"/>
                <a:gd name="connsiteX47" fmla="*/ 542342 w 1919765"/>
                <a:gd name="connsiteY47" fmla="*/ 895771 h 1603335"/>
                <a:gd name="connsiteX48" fmla="*/ 931196 w 1919765"/>
                <a:gd name="connsiteY48" fmla="*/ 895771 h 1603335"/>
                <a:gd name="connsiteX49" fmla="*/ 988811 w 1919765"/>
                <a:gd name="connsiteY49" fmla="*/ 919636 h 1603335"/>
                <a:gd name="connsiteX50" fmla="*/ 1001395 w 1919765"/>
                <a:gd name="connsiteY50" fmla="*/ 938299 h 1603335"/>
                <a:gd name="connsiteX51" fmla="*/ 1001395 w 1919765"/>
                <a:gd name="connsiteY51" fmla="*/ 1077670 h 1603335"/>
                <a:gd name="connsiteX52" fmla="*/ 880658 w 1919765"/>
                <a:gd name="connsiteY52" fmla="*/ 1528263 h 1603335"/>
                <a:gd name="connsiteX53" fmla="*/ 756649 w 1919765"/>
                <a:gd name="connsiteY53" fmla="*/ 1599859 h 1603335"/>
                <a:gd name="connsiteX54" fmla="*/ 749403 w 1919765"/>
                <a:gd name="connsiteY54" fmla="*/ 1597917 h 1603335"/>
                <a:gd name="connsiteX55" fmla="*/ 677807 w 1919765"/>
                <a:gd name="connsiteY55" fmla="*/ 1473909 h 1603335"/>
                <a:gd name="connsiteX56" fmla="*/ 787436 w 1919765"/>
                <a:gd name="connsiteY56" fmla="*/ 1064768 h 1603335"/>
                <a:gd name="connsiteX57" fmla="*/ 695763 w 1919765"/>
                <a:gd name="connsiteY57" fmla="*/ 1064768 h 1603335"/>
                <a:gd name="connsiteX58" fmla="*/ 700065 w 1919765"/>
                <a:gd name="connsiteY58" fmla="*/ 1075153 h 1603335"/>
                <a:gd name="connsiteX59" fmla="*/ 700065 w 1919765"/>
                <a:gd name="connsiteY59" fmla="*/ 1128705 h 1603335"/>
                <a:gd name="connsiteX60" fmla="*/ 682709 w 1919765"/>
                <a:gd name="connsiteY60" fmla="*/ 1146061 h 1603335"/>
                <a:gd name="connsiteX61" fmla="*/ 662739 w 1919765"/>
                <a:gd name="connsiteY61" fmla="*/ 1146061 h 1603335"/>
                <a:gd name="connsiteX62" fmla="*/ 662739 w 1919765"/>
                <a:gd name="connsiteY62" fmla="*/ 1603335 h 1603335"/>
                <a:gd name="connsiteX63" fmla="*/ 251460 w 1919765"/>
                <a:gd name="connsiteY63" fmla="*/ 1603335 h 1603335"/>
                <a:gd name="connsiteX64" fmla="*/ 169554 w 1919765"/>
                <a:gd name="connsiteY64" fmla="*/ 1603335 h 1603335"/>
                <a:gd name="connsiteX65" fmla="*/ 0 w 1919765"/>
                <a:gd name="connsiteY65" fmla="*/ 1603335 h 1603335"/>
                <a:gd name="connsiteX66" fmla="*/ 671662 w 1919765"/>
                <a:gd name="connsiteY66" fmla="*/ 0 h 1603335"/>
                <a:gd name="connsiteX67" fmla="*/ 849840 w 1919765"/>
                <a:gd name="connsiteY67" fmla="*/ 178178 h 1603335"/>
                <a:gd name="connsiteX68" fmla="*/ 671662 w 1919765"/>
                <a:gd name="connsiteY68" fmla="*/ 356355 h 1603335"/>
                <a:gd name="connsiteX69" fmla="*/ 493483 w 1919765"/>
                <a:gd name="connsiteY69" fmla="*/ 178178 h 1603335"/>
                <a:gd name="connsiteX70" fmla="*/ 671662 w 1919765"/>
                <a:gd name="connsiteY70" fmla="*/ 0 h 160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19765" h="1603335">
                  <a:moveTo>
                    <a:pt x="671761" y="793243"/>
                  </a:moveTo>
                  <a:lnTo>
                    <a:pt x="682228" y="793243"/>
                  </a:lnTo>
                  <a:lnTo>
                    <a:pt x="1889137" y="793243"/>
                  </a:lnTo>
                  <a:lnTo>
                    <a:pt x="1899603" y="793243"/>
                  </a:lnTo>
                  <a:cubicBezTo>
                    <a:pt x="1910738" y="793243"/>
                    <a:pt x="1919765" y="802270"/>
                    <a:pt x="1919765" y="813404"/>
                  </a:cubicBezTo>
                  <a:lnTo>
                    <a:pt x="1919765" y="875609"/>
                  </a:lnTo>
                  <a:cubicBezTo>
                    <a:pt x="1919765" y="886744"/>
                    <a:pt x="1910738" y="895770"/>
                    <a:pt x="1899603" y="895770"/>
                  </a:cubicBezTo>
                  <a:lnTo>
                    <a:pt x="1889137" y="895770"/>
                  </a:lnTo>
                  <a:lnTo>
                    <a:pt x="1703070" y="895770"/>
                  </a:lnTo>
                  <a:lnTo>
                    <a:pt x="1703070" y="895211"/>
                  </a:lnTo>
                  <a:lnTo>
                    <a:pt x="1001395" y="895211"/>
                  </a:lnTo>
                  <a:lnTo>
                    <a:pt x="1001395" y="895770"/>
                  </a:lnTo>
                  <a:lnTo>
                    <a:pt x="682228" y="895770"/>
                  </a:lnTo>
                  <a:lnTo>
                    <a:pt x="671761" y="895770"/>
                  </a:lnTo>
                  <a:cubicBezTo>
                    <a:pt x="660627" y="895770"/>
                    <a:pt x="651600" y="886744"/>
                    <a:pt x="651600" y="875609"/>
                  </a:cubicBezTo>
                  <a:lnTo>
                    <a:pt x="651600" y="813404"/>
                  </a:lnTo>
                  <a:cubicBezTo>
                    <a:pt x="651600" y="802270"/>
                    <a:pt x="660627" y="793243"/>
                    <a:pt x="671761" y="793243"/>
                  </a:cubicBezTo>
                  <a:close/>
                  <a:moveTo>
                    <a:pt x="1723595" y="372000"/>
                  </a:moveTo>
                  <a:lnTo>
                    <a:pt x="1743767" y="383647"/>
                  </a:lnTo>
                  <a:cubicBezTo>
                    <a:pt x="1746552" y="385255"/>
                    <a:pt x="1747506" y="388816"/>
                    <a:pt x="1745898" y="391601"/>
                  </a:cubicBezTo>
                  <a:lnTo>
                    <a:pt x="1531932" y="762201"/>
                  </a:lnTo>
                  <a:lnTo>
                    <a:pt x="1524016" y="764322"/>
                  </a:lnTo>
                  <a:lnTo>
                    <a:pt x="1521095" y="767243"/>
                  </a:lnTo>
                  <a:lnTo>
                    <a:pt x="1097187" y="767243"/>
                  </a:lnTo>
                  <a:cubicBezTo>
                    <a:pt x="1092860" y="767243"/>
                    <a:pt x="1089352" y="763735"/>
                    <a:pt x="1089352" y="759408"/>
                  </a:cubicBezTo>
                  <a:lnTo>
                    <a:pt x="1089352" y="728068"/>
                  </a:lnTo>
                  <a:cubicBezTo>
                    <a:pt x="1089352" y="723741"/>
                    <a:pt x="1092860" y="720233"/>
                    <a:pt x="1097187" y="720233"/>
                  </a:cubicBezTo>
                  <a:lnTo>
                    <a:pt x="1515819" y="720233"/>
                  </a:lnTo>
                  <a:lnTo>
                    <a:pt x="1715640" y="374132"/>
                  </a:lnTo>
                  <a:cubicBezTo>
                    <a:pt x="1717248" y="371347"/>
                    <a:pt x="1720809" y="370392"/>
                    <a:pt x="1723595" y="372000"/>
                  </a:cubicBezTo>
                  <a:close/>
                  <a:moveTo>
                    <a:pt x="0" y="93519"/>
                  </a:moveTo>
                  <a:lnTo>
                    <a:pt x="251460" y="93519"/>
                  </a:lnTo>
                  <a:lnTo>
                    <a:pt x="251460" y="1057797"/>
                  </a:lnTo>
                  <a:lnTo>
                    <a:pt x="342506" y="1057797"/>
                  </a:lnTo>
                  <a:lnTo>
                    <a:pt x="321950" y="1051143"/>
                  </a:lnTo>
                  <a:cubicBezTo>
                    <a:pt x="301832" y="1040825"/>
                    <a:pt x="286439" y="1023376"/>
                    <a:pt x="282634" y="994736"/>
                  </a:cubicBezTo>
                  <a:cubicBezTo>
                    <a:pt x="223737" y="841867"/>
                    <a:pt x="348752" y="388973"/>
                    <a:pt x="527706" y="357853"/>
                  </a:cubicBezTo>
                  <a:cubicBezTo>
                    <a:pt x="538030" y="356057"/>
                    <a:pt x="548534" y="355666"/>
                    <a:pt x="559192" y="356817"/>
                  </a:cubicBezTo>
                  <a:cubicBezTo>
                    <a:pt x="591167" y="360269"/>
                    <a:pt x="624533" y="377604"/>
                    <a:pt x="658616" y="412562"/>
                  </a:cubicBezTo>
                  <a:lnTo>
                    <a:pt x="657159" y="449473"/>
                  </a:lnTo>
                  <a:lnTo>
                    <a:pt x="663491" y="451087"/>
                  </a:lnTo>
                  <a:lnTo>
                    <a:pt x="1035954" y="630482"/>
                  </a:lnTo>
                  <a:cubicBezTo>
                    <a:pt x="1069668" y="646720"/>
                    <a:pt x="1083835" y="687215"/>
                    <a:pt x="1067597" y="720930"/>
                  </a:cubicBezTo>
                  <a:cubicBezTo>
                    <a:pt x="1051359" y="754644"/>
                    <a:pt x="1010864" y="768811"/>
                    <a:pt x="977150" y="752573"/>
                  </a:cubicBezTo>
                  <a:lnTo>
                    <a:pt x="640628" y="590489"/>
                  </a:lnTo>
                  <a:lnTo>
                    <a:pt x="624172" y="665089"/>
                  </a:lnTo>
                  <a:cubicBezTo>
                    <a:pt x="605063" y="739241"/>
                    <a:pt x="579132" y="813883"/>
                    <a:pt x="549200" y="881899"/>
                  </a:cubicBezTo>
                  <a:lnTo>
                    <a:pt x="542342" y="895771"/>
                  </a:lnTo>
                  <a:lnTo>
                    <a:pt x="931196" y="895771"/>
                  </a:lnTo>
                  <a:cubicBezTo>
                    <a:pt x="953696" y="895771"/>
                    <a:pt x="974066" y="904891"/>
                    <a:pt x="988811" y="919636"/>
                  </a:cubicBezTo>
                  <a:lnTo>
                    <a:pt x="1001395" y="938299"/>
                  </a:lnTo>
                  <a:lnTo>
                    <a:pt x="1001395" y="1077670"/>
                  </a:lnTo>
                  <a:lnTo>
                    <a:pt x="880658" y="1528263"/>
                  </a:lnTo>
                  <a:cubicBezTo>
                    <a:pt x="866185" y="1582278"/>
                    <a:pt x="810665" y="1614332"/>
                    <a:pt x="756649" y="1599859"/>
                  </a:cubicBezTo>
                  <a:lnTo>
                    <a:pt x="749403" y="1597917"/>
                  </a:lnTo>
                  <a:cubicBezTo>
                    <a:pt x="695388" y="1583444"/>
                    <a:pt x="663333" y="1527924"/>
                    <a:pt x="677807" y="1473909"/>
                  </a:cubicBezTo>
                  <a:lnTo>
                    <a:pt x="787436" y="1064768"/>
                  </a:lnTo>
                  <a:lnTo>
                    <a:pt x="695763" y="1064768"/>
                  </a:lnTo>
                  <a:lnTo>
                    <a:pt x="700065" y="1075153"/>
                  </a:lnTo>
                  <a:lnTo>
                    <a:pt x="700065" y="1128705"/>
                  </a:lnTo>
                  <a:cubicBezTo>
                    <a:pt x="700065" y="1138290"/>
                    <a:pt x="692294" y="1146061"/>
                    <a:pt x="682709" y="1146061"/>
                  </a:cubicBezTo>
                  <a:lnTo>
                    <a:pt x="662739" y="1146061"/>
                  </a:lnTo>
                  <a:lnTo>
                    <a:pt x="662739" y="1603335"/>
                  </a:lnTo>
                  <a:lnTo>
                    <a:pt x="251460" y="1603335"/>
                  </a:lnTo>
                  <a:lnTo>
                    <a:pt x="169554" y="1603335"/>
                  </a:lnTo>
                  <a:lnTo>
                    <a:pt x="0" y="1603335"/>
                  </a:lnTo>
                  <a:close/>
                  <a:moveTo>
                    <a:pt x="671662" y="0"/>
                  </a:moveTo>
                  <a:cubicBezTo>
                    <a:pt x="770067" y="0"/>
                    <a:pt x="849840" y="79773"/>
                    <a:pt x="849840" y="178178"/>
                  </a:cubicBezTo>
                  <a:cubicBezTo>
                    <a:pt x="849840" y="276582"/>
                    <a:pt x="770067" y="356355"/>
                    <a:pt x="671662" y="356355"/>
                  </a:cubicBezTo>
                  <a:cubicBezTo>
                    <a:pt x="573257" y="356355"/>
                    <a:pt x="493483" y="276582"/>
                    <a:pt x="493483" y="178178"/>
                  </a:cubicBezTo>
                  <a:cubicBezTo>
                    <a:pt x="493483" y="79773"/>
                    <a:pt x="573257" y="0"/>
                    <a:pt x="671662"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Rounded Rectangle 130"/>
            <p:cNvSpPr/>
            <p:nvPr/>
          </p:nvSpPr>
          <p:spPr>
            <a:xfrm>
              <a:off x="3516379" y="1646465"/>
              <a:ext cx="65832" cy="89611"/>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Freeform 131"/>
            <p:cNvSpPr/>
            <p:nvPr/>
          </p:nvSpPr>
          <p:spPr>
            <a:xfrm>
              <a:off x="3516379" y="1660448"/>
              <a:ext cx="44635" cy="27328"/>
            </a:xfrm>
            <a:custGeom>
              <a:avLst/>
              <a:gdLst>
                <a:gd name="connsiteX0" fmla="*/ 26915 w 74674"/>
                <a:gd name="connsiteY0" fmla="*/ 0 h 45719"/>
                <a:gd name="connsiteX1" fmla="*/ 44980 w 74674"/>
                <a:gd name="connsiteY1" fmla="*/ 11975 h 45719"/>
                <a:gd name="connsiteX2" fmla="*/ 45672 w 74674"/>
                <a:gd name="connsiteY2" fmla="*/ 14202 h 45719"/>
                <a:gd name="connsiteX3" fmla="*/ 46681 w 74674"/>
                <a:gd name="connsiteY3" fmla="*/ 13833 h 45719"/>
                <a:gd name="connsiteX4" fmla="*/ 51130 w 74674"/>
                <a:gd name="connsiteY4" fmla="*/ 13160 h 45719"/>
                <a:gd name="connsiteX5" fmla="*/ 65789 w 74674"/>
                <a:gd name="connsiteY5" fmla="*/ 25107 h 45719"/>
                <a:gd name="connsiteX6" fmla="*/ 65899 w 74674"/>
                <a:gd name="connsiteY6" fmla="*/ 26204 h 45719"/>
                <a:gd name="connsiteX7" fmla="*/ 66841 w 74674"/>
                <a:gd name="connsiteY7" fmla="*/ 26299 h 45719"/>
                <a:gd name="connsiteX8" fmla="*/ 74674 w 74674"/>
                <a:gd name="connsiteY8" fmla="*/ 35909 h 45719"/>
                <a:gd name="connsiteX9" fmla="*/ 66841 w 74674"/>
                <a:gd name="connsiteY9" fmla="*/ 45520 h 45719"/>
                <a:gd name="connsiteX10" fmla="*/ 65139 w 74674"/>
                <a:gd name="connsiteY10" fmla="*/ 45691 h 45719"/>
                <a:gd name="connsiteX11" fmla="*/ 65139 w 74674"/>
                <a:gd name="connsiteY11" fmla="*/ 45719 h 45719"/>
                <a:gd name="connsiteX12" fmla="*/ 64865 w 74674"/>
                <a:gd name="connsiteY12" fmla="*/ 45719 h 45719"/>
                <a:gd name="connsiteX13" fmla="*/ 64864 w 74674"/>
                <a:gd name="connsiteY13" fmla="*/ 45719 h 45719"/>
                <a:gd name="connsiteX14" fmla="*/ 64864 w 74674"/>
                <a:gd name="connsiteY14" fmla="*/ 45719 h 45719"/>
                <a:gd name="connsiteX15" fmla="*/ 7646 w 74674"/>
                <a:gd name="connsiteY15" fmla="*/ 45719 h 45719"/>
                <a:gd name="connsiteX16" fmla="*/ 7308 w 74674"/>
                <a:gd name="connsiteY16" fmla="*/ 45719 h 45719"/>
                <a:gd name="connsiteX17" fmla="*/ 7308 w 74674"/>
                <a:gd name="connsiteY17" fmla="*/ 45702 h 45719"/>
                <a:gd name="connsiteX18" fmla="*/ 6088 w 74674"/>
                <a:gd name="connsiteY18" fmla="*/ 45640 h 45719"/>
                <a:gd name="connsiteX19" fmla="*/ 0 w 74674"/>
                <a:gd name="connsiteY19" fmla="*/ 42563 h 45719"/>
                <a:gd name="connsiteX20" fmla="*/ 0 w 74674"/>
                <a:gd name="connsiteY20" fmla="*/ 18407 h 45719"/>
                <a:gd name="connsiteX21" fmla="*/ 7646 w 74674"/>
                <a:gd name="connsiteY21" fmla="*/ 15240 h 45719"/>
                <a:gd name="connsiteX22" fmla="*/ 7831 w 74674"/>
                <a:gd name="connsiteY22" fmla="*/ 15254 h 45719"/>
                <a:gd name="connsiteX23" fmla="*/ 8849 w 74674"/>
                <a:gd name="connsiteY23" fmla="*/ 11975 h 45719"/>
                <a:gd name="connsiteX24" fmla="*/ 26915 w 74674"/>
                <a:gd name="connsiteY2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674" h="45719">
                  <a:moveTo>
                    <a:pt x="26915" y="0"/>
                  </a:moveTo>
                  <a:cubicBezTo>
                    <a:pt x="35036" y="0"/>
                    <a:pt x="42004" y="4938"/>
                    <a:pt x="44980" y="11975"/>
                  </a:cubicBezTo>
                  <a:lnTo>
                    <a:pt x="45672" y="14202"/>
                  </a:lnTo>
                  <a:lnTo>
                    <a:pt x="46681" y="13833"/>
                  </a:lnTo>
                  <a:cubicBezTo>
                    <a:pt x="48086" y="13396"/>
                    <a:pt x="49581" y="13160"/>
                    <a:pt x="51130" y="13160"/>
                  </a:cubicBezTo>
                  <a:cubicBezTo>
                    <a:pt x="58361" y="13160"/>
                    <a:pt x="64394" y="18289"/>
                    <a:pt x="65789" y="25107"/>
                  </a:cubicBezTo>
                  <a:lnTo>
                    <a:pt x="65899" y="26204"/>
                  </a:lnTo>
                  <a:lnTo>
                    <a:pt x="66841" y="26299"/>
                  </a:lnTo>
                  <a:cubicBezTo>
                    <a:pt x="71312" y="27214"/>
                    <a:pt x="74674" y="31169"/>
                    <a:pt x="74674" y="35909"/>
                  </a:cubicBezTo>
                  <a:cubicBezTo>
                    <a:pt x="74674" y="40650"/>
                    <a:pt x="71312" y="44605"/>
                    <a:pt x="66841" y="45520"/>
                  </a:cubicBezTo>
                  <a:lnTo>
                    <a:pt x="65139" y="45691"/>
                  </a:lnTo>
                  <a:lnTo>
                    <a:pt x="65139" y="45719"/>
                  </a:lnTo>
                  <a:lnTo>
                    <a:pt x="64865" y="45719"/>
                  </a:lnTo>
                  <a:lnTo>
                    <a:pt x="64864" y="45719"/>
                  </a:lnTo>
                  <a:lnTo>
                    <a:pt x="64864" y="45719"/>
                  </a:lnTo>
                  <a:lnTo>
                    <a:pt x="7646" y="45719"/>
                  </a:lnTo>
                  <a:lnTo>
                    <a:pt x="7308" y="45719"/>
                  </a:lnTo>
                  <a:lnTo>
                    <a:pt x="7308" y="45702"/>
                  </a:lnTo>
                  <a:lnTo>
                    <a:pt x="6088" y="45640"/>
                  </a:lnTo>
                  <a:lnTo>
                    <a:pt x="0" y="42563"/>
                  </a:lnTo>
                  <a:lnTo>
                    <a:pt x="0" y="18407"/>
                  </a:lnTo>
                  <a:lnTo>
                    <a:pt x="7646" y="15240"/>
                  </a:lnTo>
                  <a:lnTo>
                    <a:pt x="7831" y="15254"/>
                  </a:lnTo>
                  <a:lnTo>
                    <a:pt x="8849" y="11975"/>
                  </a:lnTo>
                  <a:cubicBezTo>
                    <a:pt x="11825" y="4938"/>
                    <a:pt x="18793" y="0"/>
                    <a:pt x="26915"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33" name="Freeform 132"/>
            <p:cNvSpPr/>
            <p:nvPr/>
          </p:nvSpPr>
          <p:spPr>
            <a:xfrm>
              <a:off x="3555735" y="1689461"/>
              <a:ext cx="26477" cy="27328"/>
            </a:xfrm>
            <a:custGeom>
              <a:avLst/>
              <a:gdLst>
                <a:gd name="connsiteX0" fmla="*/ 34509 w 44295"/>
                <a:gd name="connsiteY0" fmla="*/ 0 h 45719"/>
                <a:gd name="connsiteX1" fmla="*/ 44295 w 44295"/>
                <a:gd name="connsiteY1" fmla="*/ 6487 h 45719"/>
                <a:gd name="connsiteX2" fmla="*/ 44295 w 44295"/>
                <a:gd name="connsiteY2" fmla="*/ 45719 h 45719"/>
                <a:gd name="connsiteX3" fmla="*/ 15240 w 44295"/>
                <a:gd name="connsiteY3" fmla="*/ 45719 h 45719"/>
                <a:gd name="connsiteX4" fmla="*/ 14902 w 44295"/>
                <a:gd name="connsiteY4" fmla="*/ 45719 h 45719"/>
                <a:gd name="connsiteX5" fmla="*/ 14902 w 44295"/>
                <a:gd name="connsiteY5" fmla="*/ 45702 h 45719"/>
                <a:gd name="connsiteX6" fmla="*/ 13682 w 44295"/>
                <a:gd name="connsiteY6" fmla="*/ 45640 h 45719"/>
                <a:gd name="connsiteX7" fmla="*/ 0 w 44295"/>
                <a:gd name="connsiteY7" fmla="*/ 30479 h 45719"/>
                <a:gd name="connsiteX8" fmla="*/ 15240 w 44295"/>
                <a:gd name="connsiteY8" fmla="*/ 15240 h 45719"/>
                <a:gd name="connsiteX9" fmla="*/ 15425 w 44295"/>
                <a:gd name="connsiteY9" fmla="*/ 15254 h 45719"/>
                <a:gd name="connsiteX10" fmla="*/ 16443 w 44295"/>
                <a:gd name="connsiteY10" fmla="*/ 11975 h 45719"/>
                <a:gd name="connsiteX11" fmla="*/ 34509 w 44295"/>
                <a:gd name="connsiteY11"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5" h="45719">
                  <a:moveTo>
                    <a:pt x="34509" y="0"/>
                  </a:moveTo>
                  <a:lnTo>
                    <a:pt x="44295" y="6487"/>
                  </a:lnTo>
                  <a:lnTo>
                    <a:pt x="44295" y="45719"/>
                  </a:lnTo>
                  <a:lnTo>
                    <a:pt x="15240" y="45719"/>
                  </a:lnTo>
                  <a:lnTo>
                    <a:pt x="14902" y="45719"/>
                  </a:lnTo>
                  <a:lnTo>
                    <a:pt x="14902" y="45702"/>
                  </a:lnTo>
                  <a:lnTo>
                    <a:pt x="13682" y="45640"/>
                  </a:lnTo>
                  <a:cubicBezTo>
                    <a:pt x="5997" y="44860"/>
                    <a:pt x="0" y="38370"/>
                    <a:pt x="0" y="30479"/>
                  </a:cubicBezTo>
                  <a:cubicBezTo>
                    <a:pt x="0" y="22063"/>
                    <a:pt x="6823" y="15240"/>
                    <a:pt x="15240" y="15240"/>
                  </a:cubicBezTo>
                  <a:lnTo>
                    <a:pt x="15425" y="15254"/>
                  </a:lnTo>
                  <a:lnTo>
                    <a:pt x="16443" y="11975"/>
                  </a:lnTo>
                  <a:cubicBezTo>
                    <a:pt x="19419" y="4938"/>
                    <a:pt x="26387" y="0"/>
                    <a:pt x="34509"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grpSp>
        <p:nvGrpSpPr>
          <p:cNvPr id="134" name="Group 133"/>
          <p:cNvGrpSpPr/>
          <p:nvPr/>
        </p:nvGrpSpPr>
        <p:grpSpPr>
          <a:xfrm>
            <a:off x="2214287" y="2779646"/>
            <a:ext cx="666450" cy="664351"/>
            <a:chOff x="2508736" y="2926295"/>
            <a:chExt cx="686143" cy="683983"/>
          </a:xfrm>
        </p:grpSpPr>
        <p:sp>
          <p:nvSpPr>
            <p:cNvPr id="135" name="Oval 590"/>
            <p:cNvSpPr>
              <a:spLocks noChangeArrowheads="1"/>
            </p:cNvSpPr>
            <p:nvPr/>
          </p:nvSpPr>
          <p:spPr bwMode="auto">
            <a:xfrm>
              <a:off x="2508736" y="2926295"/>
              <a:ext cx="686143" cy="683983"/>
            </a:xfrm>
            <a:prstGeom prst="ellipse">
              <a:avLst/>
            </a:prstGeom>
            <a:solidFill>
              <a:schemeClr val="accent4"/>
            </a:solidFill>
            <a:ln>
              <a:noFill/>
            </a:ln>
            <a:effectLst>
              <a:outerShdw dist="25400" dir="8100000" algn="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grpSp>
          <p:nvGrpSpPr>
            <p:cNvPr id="136" name="Group 135"/>
            <p:cNvGrpSpPr/>
            <p:nvPr/>
          </p:nvGrpSpPr>
          <p:grpSpPr>
            <a:xfrm>
              <a:off x="2557817" y="3064342"/>
              <a:ext cx="587980" cy="407889"/>
              <a:chOff x="3944999" y="2804865"/>
              <a:chExt cx="1940287" cy="1346002"/>
            </a:xfrm>
            <a:solidFill>
              <a:schemeClr val="bg1"/>
            </a:solidFill>
          </p:grpSpPr>
          <p:sp>
            <p:nvSpPr>
              <p:cNvPr id="137" name="Rectangle 26"/>
              <p:cNvSpPr/>
              <p:nvPr/>
            </p:nvSpPr>
            <p:spPr bwMode="auto">
              <a:xfrm>
                <a:off x="4384789" y="3487243"/>
                <a:ext cx="1055973" cy="650012"/>
              </a:xfrm>
              <a:custGeom>
                <a:avLst/>
                <a:gdLst/>
                <a:ahLst/>
                <a:cxnLst/>
                <a:rect l="l" t="t" r="r" b="b"/>
                <a:pathLst>
                  <a:path w="1337039" h="823024">
                    <a:moveTo>
                      <a:pt x="1137527" y="122896"/>
                    </a:moveTo>
                    <a:lnTo>
                      <a:pt x="1254607" y="122896"/>
                    </a:lnTo>
                    <a:lnTo>
                      <a:pt x="1254607" y="758462"/>
                    </a:lnTo>
                    <a:lnTo>
                      <a:pt x="1254607" y="823024"/>
                    </a:lnTo>
                    <a:lnTo>
                      <a:pt x="1137527" y="823024"/>
                    </a:lnTo>
                    <a:close/>
                    <a:moveTo>
                      <a:pt x="213602" y="122896"/>
                    </a:moveTo>
                    <a:lnTo>
                      <a:pt x="1119239" y="122896"/>
                    </a:lnTo>
                    <a:lnTo>
                      <a:pt x="1119239" y="758462"/>
                    </a:lnTo>
                    <a:lnTo>
                      <a:pt x="213602" y="758462"/>
                    </a:lnTo>
                    <a:close/>
                    <a:moveTo>
                      <a:pt x="82433" y="122896"/>
                    </a:moveTo>
                    <a:lnTo>
                      <a:pt x="195314" y="122896"/>
                    </a:lnTo>
                    <a:lnTo>
                      <a:pt x="195314" y="823024"/>
                    </a:lnTo>
                    <a:lnTo>
                      <a:pt x="82433" y="823024"/>
                    </a:lnTo>
                    <a:lnTo>
                      <a:pt x="82433" y="758462"/>
                    </a:lnTo>
                    <a:close/>
                    <a:moveTo>
                      <a:pt x="0" y="0"/>
                    </a:moveTo>
                    <a:lnTo>
                      <a:pt x="1337039" y="0"/>
                    </a:lnTo>
                    <a:lnTo>
                      <a:pt x="1337039" y="104608"/>
                    </a:lnTo>
                    <a:lnTo>
                      <a:pt x="0" y="1046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38" name="Oval 13"/>
              <p:cNvSpPr/>
              <p:nvPr/>
            </p:nvSpPr>
            <p:spPr bwMode="auto">
              <a:xfrm>
                <a:off x="3944999" y="3318347"/>
                <a:ext cx="470827" cy="832520"/>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39" name="Oval 138"/>
              <p:cNvSpPr/>
              <p:nvPr/>
            </p:nvSpPr>
            <p:spPr bwMode="auto">
              <a:xfrm>
                <a:off x="4122867"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0" name="Freeform 139"/>
              <p:cNvSpPr/>
              <p:nvPr/>
            </p:nvSpPr>
            <p:spPr bwMode="auto">
              <a:xfrm>
                <a:off x="4132057" y="3112970"/>
                <a:ext cx="596662" cy="642967"/>
              </a:xfrm>
              <a:custGeom>
                <a:avLst/>
                <a:gdLst>
                  <a:gd name="connsiteX0" fmla="*/ 23813 w 800100"/>
                  <a:gd name="connsiteY0" fmla="*/ 66675 h 895350"/>
                  <a:gd name="connsiteX1" fmla="*/ 247650 w 800100"/>
                  <a:gd name="connsiteY1" fmla="*/ 0 h 895350"/>
                  <a:gd name="connsiteX2" fmla="*/ 485775 w 800100"/>
                  <a:gd name="connsiteY2" fmla="*/ 285750 h 895350"/>
                  <a:gd name="connsiteX3" fmla="*/ 776288 w 800100"/>
                  <a:gd name="connsiteY3" fmla="*/ 280988 h 895350"/>
                  <a:gd name="connsiteX4" fmla="*/ 800100 w 800100"/>
                  <a:gd name="connsiteY4" fmla="*/ 452438 h 895350"/>
                  <a:gd name="connsiteX5" fmla="*/ 404813 w 800100"/>
                  <a:gd name="connsiteY5" fmla="*/ 452438 h 895350"/>
                  <a:gd name="connsiteX6" fmla="*/ 314325 w 800100"/>
                  <a:gd name="connsiteY6" fmla="*/ 347663 h 895350"/>
                  <a:gd name="connsiteX7" fmla="*/ 300038 w 800100"/>
                  <a:gd name="connsiteY7" fmla="*/ 447675 h 895350"/>
                  <a:gd name="connsiteX8" fmla="*/ 280988 w 800100"/>
                  <a:gd name="connsiteY8" fmla="*/ 661988 h 895350"/>
                  <a:gd name="connsiteX9" fmla="*/ 361950 w 800100"/>
                  <a:gd name="connsiteY9" fmla="*/ 681038 h 895350"/>
                  <a:gd name="connsiteX10" fmla="*/ 361950 w 800100"/>
                  <a:gd name="connsiteY10" fmla="*/ 895350 h 895350"/>
                  <a:gd name="connsiteX11" fmla="*/ 90488 w 800100"/>
                  <a:gd name="connsiteY11" fmla="*/ 890588 h 895350"/>
                  <a:gd name="connsiteX12" fmla="*/ 0 w 800100"/>
                  <a:gd name="connsiteY12" fmla="*/ 771525 h 895350"/>
                  <a:gd name="connsiteX13" fmla="*/ 23813 w 800100"/>
                  <a:gd name="connsiteY13" fmla="*/ 66675 h 895350"/>
                  <a:gd name="connsiteX0" fmla="*/ 23813 w 800100"/>
                  <a:gd name="connsiteY0" fmla="*/ 69094 h 897769"/>
                  <a:gd name="connsiteX1" fmla="*/ 247650 w 800100"/>
                  <a:gd name="connsiteY1" fmla="*/ 2419 h 897769"/>
                  <a:gd name="connsiteX2" fmla="*/ 485775 w 800100"/>
                  <a:gd name="connsiteY2" fmla="*/ 288169 h 897769"/>
                  <a:gd name="connsiteX3" fmla="*/ 776288 w 800100"/>
                  <a:gd name="connsiteY3" fmla="*/ 283407 h 897769"/>
                  <a:gd name="connsiteX4" fmla="*/ 800100 w 800100"/>
                  <a:gd name="connsiteY4" fmla="*/ 454857 h 897769"/>
                  <a:gd name="connsiteX5" fmla="*/ 404813 w 800100"/>
                  <a:gd name="connsiteY5" fmla="*/ 454857 h 897769"/>
                  <a:gd name="connsiteX6" fmla="*/ 314325 w 800100"/>
                  <a:gd name="connsiteY6" fmla="*/ 350082 h 897769"/>
                  <a:gd name="connsiteX7" fmla="*/ 300038 w 800100"/>
                  <a:gd name="connsiteY7" fmla="*/ 450094 h 897769"/>
                  <a:gd name="connsiteX8" fmla="*/ 280988 w 800100"/>
                  <a:gd name="connsiteY8" fmla="*/ 664407 h 897769"/>
                  <a:gd name="connsiteX9" fmla="*/ 361950 w 800100"/>
                  <a:gd name="connsiteY9" fmla="*/ 683457 h 897769"/>
                  <a:gd name="connsiteX10" fmla="*/ 361950 w 800100"/>
                  <a:gd name="connsiteY10" fmla="*/ 897769 h 897769"/>
                  <a:gd name="connsiteX11" fmla="*/ 90488 w 800100"/>
                  <a:gd name="connsiteY11" fmla="*/ 893007 h 897769"/>
                  <a:gd name="connsiteX12" fmla="*/ 0 w 800100"/>
                  <a:gd name="connsiteY12" fmla="*/ 773944 h 897769"/>
                  <a:gd name="connsiteX13" fmla="*/ 23813 w 800100"/>
                  <a:gd name="connsiteY13" fmla="*/ 69094 h 897769"/>
                  <a:gd name="connsiteX0" fmla="*/ 23813 w 800100"/>
                  <a:gd name="connsiteY0" fmla="*/ 92148 h 920823"/>
                  <a:gd name="connsiteX1" fmla="*/ 247650 w 800100"/>
                  <a:gd name="connsiteY1" fmla="*/ 25473 h 920823"/>
                  <a:gd name="connsiteX2" fmla="*/ 485775 w 800100"/>
                  <a:gd name="connsiteY2" fmla="*/ 311223 h 920823"/>
                  <a:gd name="connsiteX3" fmla="*/ 776288 w 800100"/>
                  <a:gd name="connsiteY3" fmla="*/ 306461 h 920823"/>
                  <a:gd name="connsiteX4" fmla="*/ 800100 w 800100"/>
                  <a:gd name="connsiteY4" fmla="*/ 477911 h 920823"/>
                  <a:gd name="connsiteX5" fmla="*/ 404813 w 800100"/>
                  <a:gd name="connsiteY5" fmla="*/ 477911 h 920823"/>
                  <a:gd name="connsiteX6" fmla="*/ 314325 w 800100"/>
                  <a:gd name="connsiteY6" fmla="*/ 373136 h 920823"/>
                  <a:gd name="connsiteX7" fmla="*/ 300038 w 800100"/>
                  <a:gd name="connsiteY7" fmla="*/ 473148 h 920823"/>
                  <a:gd name="connsiteX8" fmla="*/ 280988 w 800100"/>
                  <a:gd name="connsiteY8" fmla="*/ 687461 h 920823"/>
                  <a:gd name="connsiteX9" fmla="*/ 361950 w 800100"/>
                  <a:gd name="connsiteY9" fmla="*/ 706511 h 920823"/>
                  <a:gd name="connsiteX10" fmla="*/ 361950 w 800100"/>
                  <a:gd name="connsiteY10" fmla="*/ 920823 h 920823"/>
                  <a:gd name="connsiteX11" fmla="*/ 90488 w 800100"/>
                  <a:gd name="connsiteY11" fmla="*/ 916061 h 920823"/>
                  <a:gd name="connsiteX12" fmla="*/ 0 w 800100"/>
                  <a:gd name="connsiteY12" fmla="*/ 796998 h 920823"/>
                  <a:gd name="connsiteX13" fmla="*/ 23813 w 800100"/>
                  <a:gd name="connsiteY13" fmla="*/ 92148 h 920823"/>
                  <a:gd name="connsiteX0" fmla="*/ 23813 w 843857"/>
                  <a:gd name="connsiteY0" fmla="*/ 92148 h 920823"/>
                  <a:gd name="connsiteX1" fmla="*/ 247650 w 843857"/>
                  <a:gd name="connsiteY1" fmla="*/ 25473 h 920823"/>
                  <a:gd name="connsiteX2" fmla="*/ 485775 w 843857"/>
                  <a:gd name="connsiteY2" fmla="*/ 311223 h 920823"/>
                  <a:gd name="connsiteX3" fmla="*/ 776288 w 843857"/>
                  <a:gd name="connsiteY3" fmla="*/ 306461 h 920823"/>
                  <a:gd name="connsiteX4" fmla="*/ 800100 w 843857"/>
                  <a:gd name="connsiteY4" fmla="*/ 477911 h 920823"/>
                  <a:gd name="connsiteX5" fmla="*/ 404813 w 843857"/>
                  <a:gd name="connsiteY5" fmla="*/ 477911 h 920823"/>
                  <a:gd name="connsiteX6" fmla="*/ 314325 w 843857"/>
                  <a:gd name="connsiteY6" fmla="*/ 373136 h 920823"/>
                  <a:gd name="connsiteX7" fmla="*/ 300038 w 843857"/>
                  <a:gd name="connsiteY7" fmla="*/ 473148 h 920823"/>
                  <a:gd name="connsiteX8" fmla="*/ 280988 w 843857"/>
                  <a:gd name="connsiteY8" fmla="*/ 687461 h 920823"/>
                  <a:gd name="connsiteX9" fmla="*/ 361950 w 843857"/>
                  <a:gd name="connsiteY9" fmla="*/ 706511 h 920823"/>
                  <a:gd name="connsiteX10" fmla="*/ 361950 w 843857"/>
                  <a:gd name="connsiteY10" fmla="*/ 920823 h 920823"/>
                  <a:gd name="connsiteX11" fmla="*/ 90488 w 843857"/>
                  <a:gd name="connsiteY11" fmla="*/ 916061 h 920823"/>
                  <a:gd name="connsiteX12" fmla="*/ 0 w 843857"/>
                  <a:gd name="connsiteY12" fmla="*/ 796998 h 920823"/>
                  <a:gd name="connsiteX13" fmla="*/ 23813 w 843857"/>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506" h="920823">
                    <a:moveTo>
                      <a:pt x="23813" y="92148"/>
                    </a:moveTo>
                    <a:cubicBezTo>
                      <a:pt x="69850" y="-25327"/>
                      <a:pt x="182563" y="-9452"/>
                      <a:pt x="247650" y="25473"/>
                    </a:cubicBezTo>
                    <a:lnTo>
                      <a:pt x="485775" y="311223"/>
                    </a:lnTo>
                    <a:lnTo>
                      <a:pt x="776288" y="306461"/>
                    </a:lnTo>
                    <a:cubicBezTo>
                      <a:pt x="917575" y="377899"/>
                      <a:pt x="830263" y="454098"/>
                      <a:pt x="800100" y="477911"/>
                    </a:cubicBezTo>
                    <a:lnTo>
                      <a:pt x="404813" y="477911"/>
                    </a:lnTo>
                    <a:lnTo>
                      <a:pt x="314325" y="373136"/>
                    </a:lnTo>
                    <a:lnTo>
                      <a:pt x="300038" y="473148"/>
                    </a:lnTo>
                    <a:lnTo>
                      <a:pt x="280988" y="687461"/>
                    </a:lnTo>
                    <a:lnTo>
                      <a:pt x="361950" y="706511"/>
                    </a:lnTo>
                    <a:lnTo>
                      <a:pt x="361950" y="920823"/>
                    </a:lnTo>
                    <a:lnTo>
                      <a:pt x="90488" y="916061"/>
                    </a:lnTo>
                    <a:cubicBezTo>
                      <a:pt x="17462" y="895423"/>
                      <a:pt x="15875" y="841449"/>
                      <a:pt x="0" y="796998"/>
                    </a:cubicBezTo>
                    <a:lnTo>
                      <a:pt x="23813" y="921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1" name="Oval 13"/>
              <p:cNvSpPr/>
              <p:nvPr/>
            </p:nvSpPr>
            <p:spPr bwMode="auto">
              <a:xfrm flipH="1">
                <a:off x="5414459" y="3318347"/>
                <a:ext cx="470827" cy="832520"/>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2" name="Oval 141"/>
              <p:cNvSpPr/>
              <p:nvPr/>
            </p:nvSpPr>
            <p:spPr bwMode="auto">
              <a:xfrm flipH="1">
                <a:off x="5462910"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3" name="Freeform 142"/>
              <p:cNvSpPr/>
              <p:nvPr/>
            </p:nvSpPr>
            <p:spPr bwMode="auto">
              <a:xfrm flipH="1">
                <a:off x="5101566" y="3112970"/>
                <a:ext cx="596662" cy="642967"/>
              </a:xfrm>
              <a:custGeom>
                <a:avLst/>
                <a:gdLst>
                  <a:gd name="connsiteX0" fmla="*/ 23813 w 800100"/>
                  <a:gd name="connsiteY0" fmla="*/ 66675 h 895350"/>
                  <a:gd name="connsiteX1" fmla="*/ 247650 w 800100"/>
                  <a:gd name="connsiteY1" fmla="*/ 0 h 895350"/>
                  <a:gd name="connsiteX2" fmla="*/ 485775 w 800100"/>
                  <a:gd name="connsiteY2" fmla="*/ 285750 h 895350"/>
                  <a:gd name="connsiteX3" fmla="*/ 776288 w 800100"/>
                  <a:gd name="connsiteY3" fmla="*/ 280988 h 895350"/>
                  <a:gd name="connsiteX4" fmla="*/ 800100 w 800100"/>
                  <a:gd name="connsiteY4" fmla="*/ 452438 h 895350"/>
                  <a:gd name="connsiteX5" fmla="*/ 404813 w 800100"/>
                  <a:gd name="connsiteY5" fmla="*/ 452438 h 895350"/>
                  <a:gd name="connsiteX6" fmla="*/ 314325 w 800100"/>
                  <a:gd name="connsiteY6" fmla="*/ 347663 h 895350"/>
                  <a:gd name="connsiteX7" fmla="*/ 300038 w 800100"/>
                  <a:gd name="connsiteY7" fmla="*/ 447675 h 895350"/>
                  <a:gd name="connsiteX8" fmla="*/ 280988 w 800100"/>
                  <a:gd name="connsiteY8" fmla="*/ 661988 h 895350"/>
                  <a:gd name="connsiteX9" fmla="*/ 361950 w 800100"/>
                  <a:gd name="connsiteY9" fmla="*/ 681038 h 895350"/>
                  <a:gd name="connsiteX10" fmla="*/ 361950 w 800100"/>
                  <a:gd name="connsiteY10" fmla="*/ 895350 h 895350"/>
                  <a:gd name="connsiteX11" fmla="*/ 90488 w 800100"/>
                  <a:gd name="connsiteY11" fmla="*/ 890588 h 895350"/>
                  <a:gd name="connsiteX12" fmla="*/ 0 w 800100"/>
                  <a:gd name="connsiteY12" fmla="*/ 771525 h 895350"/>
                  <a:gd name="connsiteX13" fmla="*/ 23813 w 800100"/>
                  <a:gd name="connsiteY13" fmla="*/ 66675 h 895350"/>
                  <a:gd name="connsiteX0" fmla="*/ 23813 w 800100"/>
                  <a:gd name="connsiteY0" fmla="*/ 69094 h 897769"/>
                  <a:gd name="connsiteX1" fmla="*/ 247650 w 800100"/>
                  <a:gd name="connsiteY1" fmla="*/ 2419 h 897769"/>
                  <a:gd name="connsiteX2" fmla="*/ 485775 w 800100"/>
                  <a:gd name="connsiteY2" fmla="*/ 288169 h 897769"/>
                  <a:gd name="connsiteX3" fmla="*/ 776288 w 800100"/>
                  <a:gd name="connsiteY3" fmla="*/ 283407 h 897769"/>
                  <a:gd name="connsiteX4" fmla="*/ 800100 w 800100"/>
                  <a:gd name="connsiteY4" fmla="*/ 454857 h 897769"/>
                  <a:gd name="connsiteX5" fmla="*/ 404813 w 800100"/>
                  <a:gd name="connsiteY5" fmla="*/ 454857 h 897769"/>
                  <a:gd name="connsiteX6" fmla="*/ 314325 w 800100"/>
                  <a:gd name="connsiteY6" fmla="*/ 350082 h 897769"/>
                  <a:gd name="connsiteX7" fmla="*/ 300038 w 800100"/>
                  <a:gd name="connsiteY7" fmla="*/ 450094 h 897769"/>
                  <a:gd name="connsiteX8" fmla="*/ 280988 w 800100"/>
                  <a:gd name="connsiteY8" fmla="*/ 664407 h 897769"/>
                  <a:gd name="connsiteX9" fmla="*/ 361950 w 800100"/>
                  <a:gd name="connsiteY9" fmla="*/ 683457 h 897769"/>
                  <a:gd name="connsiteX10" fmla="*/ 361950 w 800100"/>
                  <a:gd name="connsiteY10" fmla="*/ 897769 h 897769"/>
                  <a:gd name="connsiteX11" fmla="*/ 90488 w 800100"/>
                  <a:gd name="connsiteY11" fmla="*/ 893007 h 897769"/>
                  <a:gd name="connsiteX12" fmla="*/ 0 w 800100"/>
                  <a:gd name="connsiteY12" fmla="*/ 773944 h 897769"/>
                  <a:gd name="connsiteX13" fmla="*/ 23813 w 800100"/>
                  <a:gd name="connsiteY13" fmla="*/ 69094 h 897769"/>
                  <a:gd name="connsiteX0" fmla="*/ 23813 w 800100"/>
                  <a:gd name="connsiteY0" fmla="*/ 92148 h 920823"/>
                  <a:gd name="connsiteX1" fmla="*/ 247650 w 800100"/>
                  <a:gd name="connsiteY1" fmla="*/ 25473 h 920823"/>
                  <a:gd name="connsiteX2" fmla="*/ 485775 w 800100"/>
                  <a:gd name="connsiteY2" fmla="*/ 311223 h 920823"/>
                  <a:gd name="connsiteX3" fmla="*/ 776288 w 800100"/>
                  <a:gd name="connsiteY3" fmla="*/ 306461 h 920823"/>
                  <a:gd name="connsiteX4" fmla="*/ 800100 w 800100"/>
                  <a:gd name="connsiteY4" fmla="*/ 477911 h 920823"/>
                  <a:gd name="connsiteX5" fmla="*/ 404813 w 800100"/>
                  <a:gd name="connsiteY5" fmla="*/ 477911 h 920823"/>
                  <a:gd name="connsiteX6" fmla="*/ 314325 w 800100"/>
                  <a:gd name="connsiteY6" fmla="*/ 373136 h 920823"/>
                  <a:gd name="connsiteX7" fmla="*/ 300038 w 800100"/>
                  <a:gd name="connsiteY7" fmla="*/ 473148 h 920823"/>
                  <a:gd name="connsiteX8" fmla="*/ 280988 w 800100"/>
                  <a:gd name="connsiteY8" fmla="*/ 687461 h 920823"/>
                  <a:gd name="connsiteX9" fmla="*/ 361950 w 800100"/>
                  <a:gd name="connsiteY9" fmla="*/ 706511 h 920823"/>
                  <a:gd name="connsiteX10" fmla="*/ 361950 w 800100"/>
                  <a:gd name="connsiteY10" fmla="*/ 920823 h 920823"/>
                  <a:gd name="connsiteX11" fmla="*/ 90488 w 800100"/>
                  <a:gd name="connsiteY11" fmla="*/ 916061 h 920823"/>
                  <a:gd name="connsiteX12" fmla="*/ 0 w 800100"/>
                  <a:gd name="connsiteY12" fmla="*/ 796998 h 920823"/>
                  <a:gd name="connsiteX13" fmla="*/ 23813 w 800100"/>
                  <a:gd name="connsiteY13" fmla="*/ 92148 h 920823"/>
                  <a:gd name="connsiteX0" fmla="*/ 23813 w 843857"/>
                  <a:gd name="connsiteY0" fmla="*/ 92148 h 920823"/>
                  <a:gd name="connsiteX1" fmla="*/ 247650 w 843857"/>
                  <a:gd name="connsiteY1" fmla="*/ 25473 h 920823"/>
                  <a:gd name="connsiteX2" fmla="*/ 485775 w 843857"/>
                  <a:gd name="connsiteY2" fmla="*/ 311223 h 920823"/>
                  <a:gd name="connsiteX3" fmla="*/ 776288 w 843857"/>
                  <a:gd name="connsiteY3" fmla="*/ 306461 h 920823"/>
                  <a:gd name="connsiteX4" fmla="*/ 800100 w 843857"/>
                  <a:gd name="connsiteY4" fmla="*/ 477911 h 920823"/>
                  <a:gd name="connsiteX5" fmla="*/ 404813 w 843857"/>
                  <a:gd name="connsiteY5" fmla="*/ 477911 h 920823"/>
                  <a:gd name="connsiteX6" fmla="*/ 314325 w 843857"/>
                  <a:gd name="connsiteY6" fmla="*/ 373136 h 920823"/>
                  <a:gd name="connsiteX7" fmla="*/ 300038 w 843857"/>
                  <a:gd name="connsiteY7" fmla="*/ 473148 h 920823"/>
                  <a:gd name="connsiteX8" fmla="*/ 280988 w 843857"/>
                  <a:gd name="connsiteY8" fmla="*/ 687461 h 920823"/>
                  <a:gd name="connsiteX9" fmla="*/ 361950 w 843857"/>
                  <a:gd name="connsiteY9" fmla="*/ 706511 h 920823"/>
                  <a:gd name="connsiteX10" fmla="*/ 361950 w 843857"/>
                  <a:gd name="connsiteY10" fmla="*/ 920823 h 920823"/>
                  <a:gd name="connsiteX11" fmla="*/ 90488 w 843857"/>
                  <a:gd name="connsiteY11" fmla="*/ 916061 h 920823"/>
                  <a:gd name="connsiteX12" fmla="*/ 0 w 843857"/>
                  <a:gd name="connsiteY12" fmla="*/ 796998 h 920823"/>
                  <a:gd name="connsiteX13" fmla="*/ 23813 w 843857"/>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506" h="920823">
                    <a:moveTo>
                      <a:pt x="23813" y="92148"/>
                    </a:moveTo>
                    <a:cubicBezTo>
                      <a:pt x="69850" y="-25327"/>
                      <a:pt x="182563" y="-9452"/>
                      <a:pt x="247650" y="25473"/>
                    </a:cubicBezTo>
                    <a:lnTo>
                      <a:pt x="485775" y="311223"/>
                    </a:lnTo>
                    <a:lnTo>
                      <a:pt x="776288" y="306461"/>
                    </a:lnTo>
                    <a:cubicBezTo>
                      <a:pt x="917575" y="377899"/>
                      <a:pt x="830263" y="454098"/>
                      <a:pt x="800100" y="477911"/>
                    </a:cubicBezTo>
                    <a:lnTo>
                      <a:pt x="404813" y="477911"/>
                    </a:lnTo>
                    <a:lnTo>
                      <a:pt x="314325" y="373136"/>
                    </a:lnTo>
                    <a:lnTo>
                      <a:pt x="300038" y="473148"/>
                    </a:lnTo>
                    <a:lnTo>
                      <a:pt x="280988" y="687461"/>
                    </a:lnTo>
                    <a:lnTo>
                      <a:pt x="361950" y="706511"/>
                    </a:lnTo>
                    <a:lnTo>
                      <a:pt x="361950" y="920823"/>
                    </a:lnTo>
                    <a:lnTo>
                      <a:pt x="90488" y="916061"/>
                    </a:lnTo>
                    <a:cubicBezTo>
                      <a:pt x="17462" y="895423"/>
                      <a:pt x="15875" y="841449"/>
                      <a:pt x="0" y="796998"/>
                    </a:cubicBezTo>
                    <a:lnTo>
                      <a:pt x="23813" y="921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4" name="Rectangle 143"/>
              <p:cNvSpPr/>
              <p:nvPr/>
            </p:nvSpPr>
            <p:spPr bwMode="auto">
              <a:xfrm>
                <a:off x="4430388" y="3434454"/>
                <a:ext cx="384188" cy="527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5" name="Rectangle 144"/>
              <p:cNvSpPr/>
              <p:nvPr/>
            </p:nvSpPr>
            <p:spPr bwMode="auto">
              <a:xfrm>
                <a:off x="5015708" y="3434454"/>
                <a:ext cx="384188" cy="527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6" name="Oval 145"/>
              <p:cNvSpPr/>
              <p:nvPr/>
            </p:nvSpPr>
            <p:spPr bwMode="auto">
              <a:xfrm flipH="1">
                <a:off x="4792888"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147" name="Round Same Side Corner Rectangle 54"/>
              <p:cNvSpPr/>
              <p:nvPr/>
            </p:nvSpPr>
            <p:spPr bwMode="auto">
              <a:xfrm>
                <a:off x="4749189" y="3112970"/>
                <a:ext cx="331906" cy="355021"/>
              </a:xfrm>
              <a:custGeom>
                <a:avLst/>
                <a:gdLst/>
                <a:ahLst/>
                <a:cxnLst/>
                <a:rect l="l" t="t" r="r" b="b"/>
                <a:pathLst>
                  <a:path w="331906" h="355021">
                    <a:moveTo>
                      <a:pt x="50746" y="0"/>
                    </a:moveTo>
                    <a:lnTo>
                      <a:pt x="281160" y="0"/>
                    </a:lnTo>
                    <a:cubicBezTo>
                      <a:pt x="309186" y="0"/>
                      <a:pt x="331906" y="22720"/>
                      <a:pt x="331906" y="50746"/>
                    </a:cubicBezTo>
                    <a:lnTo>
                      <a:pt x="331906" y="304471"/>
                    </a:lnTo>
                    <a:lnTo>
                      <a:pt x="248930" y="304471"/>
                    </a:lnTo>
                    <a:lnTo>
                      <a:pt x="248930" y="355021"/>
                    </a:lnTo>
                    <a:lnTo>
                      <a:pt x="82977" y="355021"/>
                    </a:lnTo>
                    <a:lnTo>
                      <a:pt x="82977" y="304471"/>
                    </a:lnTo>
                    <a:lnTo>
                      <a:pt x="0" y="304471"/>
                    </a:lnTo>
                    <a:lnTo>
                      <a:pt x="0" y="50746"/>
                    </a:lnTo>
                    <a:cubicBezTo>
                      <a:pt x="0" y="22720"/>
                      <a:pt x="22720" y="0"/>
                      <a:pt x="5074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grpSp>
      </p:grpSp>
      <p:grpSp>
        <p:nvGrpSpPr>
          <p:cNvPr id="214" name="Group 213"/>
          <p:cNvGrpSpPr/>
          <p:nvPr/>
        </p:nvGrpSpPr>
        <p:grpSpPr>
          <a:xfrm>
            <a:off x="3912597" y="3049804"/>
            <a:ext cx="585821" cy="555937"/>
            <a:chOff x="5326857" y="2779521"/>
            <a:chExt cx="2283619" cy="2167129"/>
          </a:xfrm>
          <a:solidFill>
            <a:schemeClr val="bg1">
              <a:lumMod val="50000"/>
            </a:schemeClr>
          </a:solidFill>
        </p:grpSpPr>
        <p:sp>
          <p:nvSpPr>
            <p:cNvPr id="215" name="Freeform 214"/>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6"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7"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8" name="Oval 217"/>
            <p:cNvSpPr/>
            <p:nvPr/>
          </p:nvSpPr>
          <p:spPr bwMode="auto">
            <a:xfrm>
              <a:off x="6524624" y="2779521"/>
              <a:ext cx="835024"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9"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cxnSp>
        <p:nvCxnSpPr>
          <p:cNvPr id="223" name="Straight Connector 222"/>
          <p:cNvCxnSpPr/>
          <p:nvPr/>
        </p:nvCxnSpPr>
        <p:spPr>
          <a:xfrm flipH="1">
            <a:off x="4481502" y="2830178"/>
            <a:ext cx="151899" cy="192345"/>
          </a:xfrm>
          <a:prstGeom prst="line">
            <a:avLst/>
          </a:prstGeom>
          <a:ln w="19050" cap="rnd">
            <a:solidFill>
              <a:srgbClr val="99CC31"/>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25" name="Group 224"/>
          <p:cNvGrpSpPr/>
          <p:nvPr/>
        </p:nvGrpSpPr>
        <p:grpSpPr>
          <a:xfrm>
            <a:off x="3334505" y="1910626"/>
            <a:ext cx="303091" cy="385783"/>
            <a:chOff x="8357513" y="1018460"/>
            <a:chExt cx="443755" cy="564825"/>
          </a:xfrm>
        </p:grpSpPr>
        <p:sp>
          <p:nvSpPr>
            <p:cNvPr id="226" name="Rectangle 225"/>
            <p:cNvSpPr/>
            <p:nvPr/>
          </p:nvSpPr>
          <p:spPr>
            <a:xfrm>
              <a:off x="8386418" y="1228646"/>
              <a:ext cx="414850" cy="33663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7" name="Group 226"/>
            <p:cNvGrpSpPr/>
            <p:nvPr/>
          </p:nvGrpSpPr>
          <p:grpSpPr>
            <a:xfrm>
              <a:off x="8357513" y="1018460"/>
              <a:ext cx="443755" cy="564825"/>
              <a:chOff x="854043" y="3974589"/>
              <a:chExt cx="590637" cy="751783"/>
            </a:xfrm>
            <a:solidFill>
              <a:schemeClr val="tx1"/>
            </a:solidFill>
          </p:grpSpPr>
          <p:sp>
            <p:nvSpPr>
              <p:cNvPr id="228" name="Freeform 5"/>
              <p:cNvSpPr>
                <a:spLocks/>
              </p:cNvSpPr>
              <p:nvPr/>
            </p:nvSpPr>
            <p:spPr bwMode="auto">
              <a:xfrm>
                <a:off x="854043" y="3974589"/>
                <a:ext cx="214571" cy="214920"/>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6"/>
              <p:cNvSpPr>
                <a:spLocks noEditPoints="1"/>
              </p:cNvSpPr>
              <p:nvPr/>
            </p:nvSpPr>
            <p:spPr bwMode="auto">
              <a:xfrm>
                <a:off x="854043" y="3974589"/>
                <a:ext cx="590637" cy="751783"/>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3999402" y="1896196"/>
            <a:ext cx="1116101" cy="620259"/>
            <a:chOff x="3917799" y="1896196"/>
            <a:chExt cx="1116101" cy="620259"/>
          </a:xfrm>
        </p:grpSpPr>
        <p:sp>
          <p:nvSpPr>
            <p:cNvPr id="213" name="Freeform 212"/>
            <p:cNvSpPr/>
            <p:nvPr/>
          </p:nvSpPr>
          <p:spPr>
            <a:xfrm>
              <a:off x="3917799" y="1896196"/>
              <a:ext cx="1116101" cy="62025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007E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0" name="pasted-image.pdf"/>
            <p:cNvPicPr/>
            <p:nvPr/>
          </p:nvPicPr>
          <p:blipFill>
            <a:blip r:embed="rId8">
              <a:biLevel thresh="25000"/>
              <a:extLst/>
            </a:blip>
            <a:stretch>
              <a:fillRect/>
            </a:stretch>
          </p:blipFill>
          <p:spPr>
            <a:xfrm>
              <a:off x="4212502" y="2076428"/>
              <a:ext cx="362098" cy="336795"/>
            </a:xfrm>
            <a:prstGeom prst="rect">
              <a:avLst/>
            </a:prstGeom>
            <a:ln w="12700" cap="flat">
              <a:noFill/>
              <a:miter lim="400000"/>
            </a:ln>
            <a:effectLst/>
          </p:spPr>
        </p:pic>
      </p:grpSp>
      <p:grpSp>
        <p:nvGrpSpPr>
          <p:cNvPr id="231" name="Group 230"/>
          <p:cNvGrpSpPr/>
          <p:nvPr/>
        </p:nvGrpSpPr>
        <p:grpSpPr>
          <a:xfrm>
            <a:off x="3278760" y="2519799"/>
            <a:ext cx="449842" cy="449841"/>
            <a:chOff x="3382517" y="921756"/>
            <a:chExt cx="1297060" cy="1297060"/>
          </a:xfrm>
          <a:solidFill>
            <a:srgbClr val="007EE5"/>
          </a:solidFill>
        </p:grpSpPr>
        <p:sp>
          <p:nvSpPr>
            <p:cNvPr id="232" name="Donut 231"/>
            <p:cNvSpPr/>
            <p:nvPr/>
          </p:nvSpPr>
          <p:spPr>
            <a:xfrm>
              <a:off x="3382517" y="921756"/>
              <a:ext cx="1297060" cy="1297060"/>
            </a:xfrm>
            <a:prstGeom prst="donut">
              <a:avLst>
                <a:gd name="adj" fmla="val 66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grpSp>
          <p:nvGrpSpPr>
            <p:cNvPr id="233" name="Group 232"/>
            <p:cNvGrpSpPr/>
            <p:nvPr/>
          </p:nvGrpSpPr>
          <p:grpSpPr>
            <a:xfrm>
              <a:off x="3658638" y="1160016"/>
              <a:ext cx="778652" cy="904785"/>
              <a:chOff x="3553230" y="570730"/>
              <a:chExt cx="4338290" cy="5041022"/>
            </a:xfrm>
            <a:grpFill/>
          </p:grpSpPr>
          <p:sp>
            <p:nvSpPr>
              <p:cNvPr id="234" name="Donut 15"/>
              <p:cNvSpPr/>
              <p:nvPr/>
            </p:nvSpPr>
            <p:spPr>
              <a:xfrm>
                <a:off x="3956364" y="3616445"/>
                <a:ext cx="1146150" cy="1065703"/>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35" name="Donut 28"/>
              <p:cNvSpPr/>
              <p:nvPr/>
            </p:nvSpPr>
            <p:spPr>
              <a:xfrm rot="20221914">
                <a:off x="6221198" y="570730"/>
                <a:ext cx="812157" cy="755155"/>
              </a:xfrm>
              <a:custGeom>
                <a:avLst/>
                <a:gdLst/>
                <a:ahLst/>
                <a:cxnLst/>
                <a:rect l="l" t="t" r="r" b="b"/>
                <a:pathLst>
                  <a:path w="812157" h="755155">
                    <a:moveTo>
                      <a:pt x="476237" y="202804"/>
                    </a:moveTo>
                    <a:cubicBezTo>
                      <a:pt x="453394" y="193136"/>
                      <a:pt x="428280" y="187790"/>
                      <a:pt x="401918" y="187790"/>
                    </a:cubicBezTo>
                    <a:cubicBezTo>
                      <a:pt x="296470" y="187790"/>
                      <a:pt x="210987" y="273328"/>
                      <a:pt x="210987" y="378844"/>
                    </a:cubicBezTo>
                    <a:cubicBezTo>
                      <a:pt x="210987" y="484360"/>
                      <a:pt x="296470" y="569898"/>
                      <a:pt x="401918" y="569898"/>
                    </a:cubicBezTo>
                    <a:cubicBezTo>
                      <a:pt x="507366" y="569898"/>
                      <a:pt x="592849" y="484360"/>
                      <a:pt x="592849" y="378844"/>
                    </a:cubicBezTo>
                    <a:cubicBezTo>
                      <a:pt x="592849" y="299707"/>
                      <a:pt x="544765" y="231808"/>
                      <a:pt x="476237" y="202804"/>
                    </a:cubicBezTo>
                    <a:close/>
                    <a:moveTo>
                      <a:pt x="556335" y="3732"/>
                    </a:moveTo>
                    <a:lnTo>
                      <a:pt x="614596" y="34731"/>
                    </a:lnTo>
                    <a:cubicBezTo>
                      <a:pt x="630099" y="42980"/>
                      <a:pt x="635980" y="62235"/>
                      <a:pt x="627731" y="77738"/>
                    </a:cubicBezTo>
                    <a:lnTo>
                      <a:pt x="594712" y="139794"/>
                    </a:lnTo>
                    <a:cubicBezTo>
                      <a:pt x="640727" y="175813"/>
                      <a:pt x="675734" y="224938"/>
                      <a:pt x="692841" y="282118"/>
                    </a:cubicBezTo>
                    <a:lnTo>
                      <a:pt x="763598" y="269812"/>
                    </a:lnTo>
                    <a:cubicBezTo>
                      <a:pt x="780899" y="266803"/>
                      <a:pt x="797364" y="278389"/>
                      <a:pt x="800373" y="295690"/>
                    </a:cubicBezTo>
                    <a:lnTo>
                      <a:pt x="811682" y="360708"/>
                    </a:lnTo>
                    <a:cubicBezTo>
                      <a:pt x="814691" y="378009"/>
                      <a:pt x="803105" y="394474"/>
                      <a:pt x="785804" y="397483"/>
                    </a:cubicBezTo>
                    <a:lnTo>
                      <a:pt x="707081" y="411175"/>
                    </a:lnTo>
                    <a:cubicBezTo>
                      <a:pt x="700733" y="478407"/>
                      <a:pt x="672555" y="539196"/>
                      <a:pt x="628788" y="585688"/>
                    </a:cubicBezTo>
                    <a:lnTo>
                      <a:pt x="668902" y="643837"/>
                    </a:lnTo>
                    <a:cubicBezTo>
                      <a:pt x="678874" y="658292"/>
                      <a:pt x="675240" y="678094"/>
                      <a:pt x="660785" y="688066"/>
                    </a:cubicBezTo>
                    <a:lnTo>
                      <a:pt x="606463" y="725540"/>
                    </a:lnTo>
                    <a:cubicBezTo>
                      <a:pt x="592007" y="735512"/>
                      <a:pt x="572206" y="731878"/>
                      <a:pt x="562234" y="717423"/>
                    </a:cubicBezTo>
                    <a:lnTo>
                      <a:pt x="523702" y="661568"/>
                    </a:lnTo>
                    <a:cubicBezTo>
                      <a:pt x="486584" y="678429"/>
                      <a:pt x="445297" y="687388"/>
                      <a:pt x="401918" y="687388"/>
                    </a:cubicBezTo>
                    <a:cubicBezTo>
                      <a:pt x="376096" y="687388"/>
                      <a:pt x="351015" y="684213"/>
                      <a:pt x="327312" y="677166"/>
                    </a:cubicBezTo>
                    <a:lnTo>
                      <a:pt x="283848" y="741211"/>
                    </a:lnTo>
                    <a:cubicBezTo>
                      <a:pt x="273987" y="755741"/>
                      <a:pt x="254214" y="759527"/>
                      <a:pt x="239683" y="749666"/>
                    </a:cubicBezTo>
                    <a:lnTo>
                      <a:pt x="185076" y="712607"/>
                    </a:lnTo>
                    <a:cubicBezTo>
                      <a:pt x="170545" y="702746"/>
                      <a:pt x="166759" y="682972"/>
                      <a:pt x="176621" y="668442"/>
                    </a:cubicBezTo>
                    <a:lnTo>
                      <a:pt x="209668" y="619746"/>
                    </a:lnTo>
                    <a:cubicBezTo>
                      <a:pt x="154953" y="576302"/>
                      <a:pt x="115586" y="514481"/>
                      <a:pt x="100574"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3" y="200399"/>
                      <a:pt x="186439" y="159629"/>
                    </a:cubicBezTo>
                    <a:lnTo>
                      <a:pt x="144734" y="103738"/>
                    </a:lnTo>
                    <a:cubicBezTo>
                      <a:pt x="134232" y="89663"/>
                      <a:pt x="137128" y="69740"/>
                      <a:pt x="151203" y="59238"/>
                    </a:cubicBezTo>
                    <a:lnTo>
                      <a:pt x="204095" y="19771"/>
                    </a:lnTo>
                    <a:cubicBezTo>
                      <a:pt x="218169" y="9269"/>
                      <a:pt x="238093" y="12165"/>
                      <a:pt x="248595" y="26239"/>
                    </a:cubicBezTo>
                    <a:lnTo>
                      <a:pt x="295589" y="89219"/>
                    </a:lnTo>
                    <a:cubicBezTo>
                      <a:pt x="328711" y="76953"/>
                      <a:pt x="364538" y="70300"/>
                      <a:pt x="401918" y="70300"/>
                    </a:cubicBezTo>
                    <a:cubicBezTo>
                      <a:pt x="428668" y="70300"/>
                      <a:pt x="454623" y="73707"/>
                      <a:pt x="479084" y="81229"/>
                    </a:cubicBezTo>
                    <a:lnTo>
                      <a:pt x="513329" y="16867"/>
                    </a:lnTo>
                    <a:cubicBezTo>
                      <a:pt x="521578" y="1364"/>
                      <a:pt x="540833" y="-4517"/>
                      <a:pt x="556335" y="3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36" name="Donut 36"/>
              <p:cNvSpPr/>
              <p:nvPr/>
            </p:nvSpPr>
            <p:spPr>
              <a:xfrm rot="20260300">
                <a:off x="6816207" y="1657630"/>
                <a:ext cx="812158" cy="755155"/>
              </a:xfrm>
              <a:custGeom>
                <a:avLst/>
                <a:gdLst/>
                <a:ahLst/>
                <a:cxnLst/>
                <a:rect l="l" t="t" r="r" b="b"/>
                <a:pathLst>
                  <a:path w="812158" h="755155">
                    <a:moveTo>
                      <a:pt x="476236" y="202805"/>
                    </a:moveTo>
                    <a:cubicBezTo>
                      <a:pt x="453394" y="193137"/>
                      <a:pt x="428279" y="187791"/>
                      <a:pt x="401917" y="187791"/>
                    </a:cubicBezTo>
                    <a:cubicBezTo>
                      <a:pt x="296470" y="187791"/>
                      <a:pt x="210987" y="273329"/>
                      <a:pt x="210987" y="378845"/>
                    </a:cubicBezTo>
                    <a:cubicBezTo>
                      <a:pt x="210987" y="484361"/>
                      <a:pt x="296470" y="569899"/>
                      <a:pt x="401918" y="569899"/>
                    </a:cubicBezTo>
                    <a:cubicBezTo>
                      <a:pt x="507366" y="569899"/>
                      <a:pt x="592849" y="484361"/>
                      <a:pt x="592849" y="378845"/>
                    </a:cubicBezTo>
                    <a:cubicBezTo>
                      <a:pt x="592849" y="299708"/>
                      <a:pt x="544764" y="231809"/>
                      <a:pt x="476236" y="202805"/>
                    </a:cubicBezTo>
                    <a:close/>
                    <a:moveTo>
                      <a:pt x="556335" y="3732"/>
                    </a:moveTo>
                    <a:lnTo>
                      <a:pt x="614596" y="34731"/>
                    </a:lnTo>
                    <a:cubicBezTo>
                      <a:pt x="630099" y="42980"/>
                      <a:pt x="635980" y="62234"/>
                      <a:pt x="627731" y="77737"/>
                    </a:cubicBezTo>
                    <a:lnTo>
                      <a:pt x="594712" y="139795"/>
                    </a:lnTo>
                    <a:cubicBezTo>
                      <a:pt x="640726" y="175814"/>
                      <a:pt x="675734" y="224939"/>
                      <a:pt x="692841" y="282120"/>
                    </a:cubicBezTo>
                    <a:lnTo>
                      <a:pt x="763598" y="269813"/>
                    </a:lnTo>
                    <a:cubicBezTo>
                      <a:pt x="780900" y="266803"/>
                      <a:pt x="797365" y="278389"/>
                      <a:pt x="800374" y="295691"/>
                    </a:cubicBezTo>
                    <a:lnTo>
                      <a:pt x="811683" y="360708"/>
                    </a:lnTo>
                    <a:cubicBezTo>
                      <a:pt x="814692" y="378010"/>
                      <a:pt x="803106" y="394475"/>
                      <a:pt x="785804" y="397484"/>
                    </a:cubicBezTo>
                    <a:lnTo>
                      <a:pt x="707081" y="411176"/>
                    </a:lnTo>
                    <a:cubicBezTo>
                      <a:pt x="700733" y="478408"/>
                      <a:pt x="672554" y="539197"/>
                      <a:pt x="628788" y="585689"/>
                    </a:cubicBezTo>
                    <a:lnTo>
                      <a:pt x="668902" y="643837"/>
                    </a:lnTo>
                    <a:cubicBezTo>
                      <a:pt x="678874" y="658292"/>
                      <a:pt x="675239" y="678094"/>
                      <a:pt x="660785" y="688066"/>
                    </a:cubicBezTo>
                    <a:lnTo>
                      <a:pt x="606463" y="725540"/>
                    </a:lnTo>
                    <a:cubicBezTo>
                      <a:pt x="592007" y="735512"/>
                      <a:pt x="572205" y="731878"/>
                      <a:pt x="562233" y="717423"/>
                    </a:cubicBezTo>
                    <a:lnTo>
                      <a:pt x="523702" y="661569"/>
                    </a:lnTo>
                    <a:cubicBezTo>
                      <a:pt x="486584" y="678430"/>
                      <a:pt x="445297" y="687389"/>
                      <a:pt x="401918" y="687389"/>
                    </a:cubicBezTo>
                    <a:cubicBezTo>
                      <a:pt x="376096" y="687389"/>
                      <a:pt x="351015" y="684214"/>
                      <a:pt x="327311" y="677166"/>
                    </a:cubicBezTo>
                    <a:lnTo>
                      <a:pt x="283848" y="741210"/>
                    </a:lnTo>
                    <a:cubicBezTo>
                      <a:pt x="273987" y="755741"/>
                      <a:pt x="254213" y="759527"/>
                      <a:pt x="239683" y="749666"/>
                    </a:cubicBezTo>
                    <a:lnTo>
                      <a:pt x="185076" y="712607"/>
                    </a:lnTo>
                    <a:cubicBezTo>
                      <a:pt x="170545" y="702746"/>
                      <a:pt x="166760" y="682972"/>
                      <a:pt x="176620" y="668441"/>
                    </a:cubicBezTo>
                    <a:lnTo>
                      <a:pt x="209667" y="619746"/>
                    </a:lnTo>
                    <a:cubicBezTo>
                      <a:pt x="154953" y="576302"/>
                      <a:pt x="115585" y="514481"/>
                      <a:pt x="100573"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2" y="200399"/>
                      <a:pt x="186439" y="159630"/>
                    </a:cubicBezTo>
                    <a:lnTo>
                      <a:pt x="144734" y="103739"/>
                    </a:lnTo>
                    <a:cubicBezTo>
                      <a:pt x="134232" y="89664"/>
                      <a:pt x="137128" y="69741"/>
                      <a:pt x="151203" y="59239"/>
                    </a:cubicBezTo>
                    <a:lnTo>
                      <a:pt x="204095" y="19772"/>
                    </a:lnTo>
                    <a:cubicBezTo>
                      <a:pt x="218169" y="9270"/>
                      <a:pt x="238093" y="12166"/>
                      <a:pt x="248595" y="26240"/>
                    </a:cubicBezTo>
                    <a:lnTo>
                      <a:pt x="295588" y="89219"/>
                    </a:lnTo>
                    <a:cubicBezTo>
                      <a:pt x="328711" y="76953"/>
                      <a:pt x="364537" y="70301"/>
                      <a:pt x="401917" y="70301"/>
                    </a:cubicBezTo>
                    <a:cubicBezTo>
                      <a:pt x="428668" y="70301"/>
                      <a:pt x="454622" y="73708"/>
                      <a:pt x="479083" y="81230"/>
                    </a:cubicBezTo>
                    <a:lnTo>
                      <a:pt x="513329" y="16867"/>
                    </a:lnTo>
                    <a:cubicBezTo>
                      <a:pt x="521577" y="1364"/>
                      <a:pt x="540832" y="-4517"/>
                      <a:pt x="556335" y="3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37" name="Donut 15"/>
              <p:cNvSpPr/>
              <p:nvPr/>
            </p:nvSpPr>
            <p:spPr>
              <a:xfrm rot="20036216">
                <a:off x="3553230" y="709716"/>
                <a:ext cx="2521446" cy="2344470"/>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38" name="Rectangle 62"/>
              <p:cNvSpPr/>
              <p:nvPr/>
            </p:nvSpPr>
            <p:spPr>
              <a:xfrm rot="18974245">
                <a:off x="6023264" y="2582680"/>
                <a:ext cx="1868256" cy="3029072"/>
              </a:xfrm>
              <a:custGeom>
                <a:avLst/>
                <a:gdLst>
                  <a:gd name="connsiteX0" fmla="*/ 1856143 w 1864331"/>
                  <a:gd name="connsiteY0" fmla="*/ 341271 h 2483987"/>
                  <a:gd name="connsiteX1" fmla="*/ 1864331 w 1864331"/>
                  <a:gd name="connsiteY1" fmla="*/ 966844 h 2483987"/>
                  <a:gd name="connsiteX2" fmla="*/ 1433839 w 1864331"/>
                  <a:gd name="connsiteY2" fmla="*/ 1517559 h 2483987"/>
                  <a:gd name="connsiteX3" fmla="*/ 1433840 w 1864331"/>
                  <a:gd name="connsiteY3" fmla="*/ 2483987 h 2483987"/>
                  <a:gd name="connsiteX4" fmla="*/ 488580 w 1864331"/>
                  <a:gd name="connsiteY4" fmla="*/ 2483987 h 2483987"/>
                  <a:gd name="connsiteX5" fmla="*/ 488581 w 1864331"/>
                  <a:gd name="connsiteY5" fmla="*/ 1584117 h 2483987"/>
                  <a:gd name="connsiteX6" fmla="*/ 0 w 1864331"/>
                  <a:gd name="connsiteY6" fmla="*/ 1202196 h 2483987"/>
                  <a:gd name="connsiteX7" fmla="*/ 0 w 1864331"/>
                  <a:gd name="connsiteY7" fmla="*/ 273950 h 2483987"/>
                  <a:gd name="connsiteX8" fmla="*/ 432957 w 1864331"/>
                  <a:gd name="connsiteY8" fmla="*/ 1289 h 2483987"/>
                  <a:gd name="connsiteX9" fmla="*/ 431190 w 1864331"/>
                  <a:gd name="connsiteY9" fmla="*/ 773655 h 2483987"/>
                  <a:gd name="connsiteX10" fmla="*/ 922265 w 1864331"/>
                  <a:gd name="connsiteY10" fmla="*/ 1052727 h 2483987"/>
                  <a:gd name="connsiteX11" fmla="*/ 962230 w 1864331"/>
                  <a:gd name="connsiteY11" fmla="*/ 1031655 h 2483987"/>
                  <a:gd name="connsiteX12" fmla="*/ 1404416 w 1864331"/>
                  <a:gd name="connsiteY12" fmla="*/ 762737 h 2483987"/>
                  <a:gd name="connsiteX13" fmla="*/ 1387941 w 1864331"/>
                  <a:gd name="connsiteY13" fmla="*/ 0 h 2483987"/>
                  <a:gd name="connsiteX14" fmla="*/ 1856143 w 1864331"/>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962230 w 1868258"/>
                  <a:gd name="connsiteY11" fmla="*/ 1031655 h 2483987"/>
                  <a:gd name="connsiteX12" fmla="*/ 1404416 w 1868258"/>
                  <a:gd name="connsiteY12" fmla="*/ 762737 h 2483987"/>
                  <a:gd name="connsiteX13" fmla="*/ 1387941 w 1868258"/>
                  <a:gd name="connsiteY13" fmla="*/ 0 h 2483987"/>
                  <a:gd name="connsiteX14" fmla="*/ 1856143 w 1868258"/>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1404416 w 1868258"/>
                  <a:gd name="connsiteY11" fmla="*/ 762737 h 2483987"/>
                  <a:gd name="connsiteX12" fmla="*/ 1387941 w 1868258"/>
                  <a:gd name="connsiteY12" fmla="*/ 0 h 2483987"/>
                  <a:gd name="connsiteX13" fmla="*/ 1856143 w 1868258"/>
                  <a:gd name="connsiteY13" fmla="*/ 341271 h 248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8258" h="2483987">
                    <a:moveTo>
                      <a:pt x="1856143" y="341271"/>
                    </a:moveTo>
                    <a:lnTo>
                      <a:pt x="1868258" y="1148652"/>
                    </a:lnTo>
                    <a:lnTo>
                      <a:pt x="1433839" y="1517559"/>
                    </a:lnTo>
                    <a:cubicBezTo>
                      <a:pt x="1433839" y="1839702"/>
                      <a:pt x="1433840" y="2161844"/>
                      <a:pt x="1433840" y="2483987"/>
                    </a:cubicBezTo>
                    <a:lnTo>
                      <a:pt x="488580" y="2483987"/>
                    </a:lnTo>
                    <a:cubicBezTo>
                      <a:pt x="488580" y="2184030"/>
                      <a:pt x="488581" y="1884074"/>
                      <a:pt x="488581" y="1584117"/>
                    </a:cubicBezTo>
                    <a:lnTo>
                      <a:pt x="0" y="1202196"/>
                    </a:lnTo>
                    <a:lnTo>
                      <a:pt x="0" y="273950"/>
                    </a:lnTo>
                    <a:lnTo>
                      <a:pt x="432957" y="1289"/>
                    </a:lnTo>
                    <a:lnTo>
                      <a:pt x="431190" y="773655"/>
                    </a:lnTo>
                    <a:lnTo>
                      <a:pt x="922265" y="1052727"/>
                    </a:lnTo>
                    <a:lnTo>
                      <a:pt x="1404416" y="762737"/>
                    </a:lnTo>
                    <a:lnTo>
                      <a:pt x="1387941" y="0"/>
                    </a:lnTo>
                    <a:cubicBezTo>
                      <a:pt x="1546738" y="136154"/>
                      <a:pt x="1697346" y="205117"/>
                      <a:pt x="1856143" y="34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grpSp>
      </p:grpSp>
      <p:grpSp>
        <p:nvGrpSpPr>
          <p:cNvPr id="220" name="Group 219"/>
          <p:cNvGrpSpPr/>
          <p:nvPr/>
        </p:nvGrpSpPr>
        <p:grpSpPr>
          <a:xfrm>
            <a:off x="4585020" y="2370750"/>
            <a:ext cx="426935" cy="426935"/>
            <a:chOff x="7848999" y="1996083"/>
            <a:chExt cx="625076" cy="625076"/>
          </a:xfrm>
        </p:grpSpPr>
        <p:sp>
          <p:nvSpPr>
            <p:cNvPr id="221" name="Oval 220"/>
            <p:cNvSpPr/>
            <p:nvPr/>
          </p:nvSpPr>
          <p:spPr>
            <a:xfrm>
              <a:off x="7848999" y="1996083"/>
              <a:ext cx="625076" cy="62507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2" name="image21.png" descr="remote-api.png"/>
            <p:cNvPicPr/>
            <p:nvPr/>
          </p:nvPicPr>
          <p:blipFill>
            <a:blip r:embed="rId9">
              <a:extLst/>
            </a:blip>
            <a:stretch>
              <a:fillRect/>
            </a:stretch>
          </p:blipFill>
          <p:spPr>
            <a:xfrm rot="20296278">
              <a:off x="7883901" y="2026188"/>
              <a:ext cx="560105" cy="560105"/>
            </a:xfrm>
            <a:prstGeom prst="rect">
              <a:avLst/>
            </a:prstGeom>
            <a:ln w="12700">
              <a:miter lim="400000"/>
            </a:ln>
          </p:spPr>
        </p:pic>
      </p:grpSp>
      <p:cxnSp>
        <p:nvCxnSpPr>
          <p:cNvPr id="239" name="Straight Connector 238"/>
          <p:cNvCxnSpPr/>
          <p:nvPr/>
        </p:nvCxnSpPr>
        <p:spPr>
          <a:xfrm>
            <a:off x="2949445" y="2744719"/>
            <a:ext cx="256185" cy="0"/>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3770612" y="2454182"/>
            <a:ext cx="175078" cy="103232"/>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07" name="Rounded Rectangle 306"/>
          <p:cNvSpPr/>
          <p:nvPr/>
        </p:nvSpPr>
        <p:spPr>
          <a:xfrm>
            <a:off x="5597150" y="1758238"/>
            <a:ext cx="3145780" cy="2066387"/>
          </a:xfrm>
          <a:prstGeom prst="round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5" name="Group 60"/>
          <p:cNvGrpSpPr/>
          <p:nvPr/>
        </p:nvGrpSpPr>
        <p:grpSpPr>
          <a:xfrm>
            <a:off x="3027956" y="3878571"/>
            <a:ext cx="585530" cy="560916"/>
            <a:chOff x="4689486" y="3264518"/>
            <a:chExt cx="548640" cy="525576"/>
          </a:xfrm>
          <a:solidFill>
            <a:schemeClr val="accent5">
              <a:lumMod val="75000"/>
            </a:schemeClr>
          </a:solidFill>
        </p:grpSpPr>
        <p:sp>
          <p:nvSpPr>
            <p:cNvPr id="196" name="Oval 61"/>
            <p:cNvSpPr/>
            <p:nvPr/>
          </p:nvSpPr>
          <p:spPr>
            <a:xfrm>
              <a:off x="4705079" y="3264518"/>
              <a:ext cx="526528" cy="52557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7" name="Picture 78" descr="https://cloudconvert.com/blog/wp-content/uploads/2014/12/OneDrive-Logo.png"/>
            <p:cNvPicPr>
              <a:picLocks noChangeAspect="1" noChangeArrowheads="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689486" y="3440846"/>
              <a:ext cx="548640" cy="172920"/>
            </a:xfrm>
            <a:prstGeom prst="rect">
              <a:avLst/>
            </a:prstGeom>
            <a:noFill/>
            <a:extLst/>
          </p:spPr>
        </p:pic>
      </p:grpSp>
      <p:grpSp>
        <p:nvGrpSpPr>
          <p:cNvPr id="192" name="Group 54"/>
          <p:cNvGrpSpPr/>
          <p:nvPr/>
        </p:nvGrpSpPr>
        <p:grpSpPr>
          <a:xfrm>
            <a:off x="2300260" y="3876337"/>
            <a:ext cx="566409" cy="565385"/>
            <a:chOff x="5273086" y="3260197"/>
            <a:chExt cx="526528" cy="525576"/>
          </a:xfrm>
          <a:solidFill>
            <a:schemeClr val="accent5">
              <a:lumMod val="75000"/>
            </a:schemeClr>
          </a:solidFill>
        </p:grpSpPr>
        <p:sp>
          <p:nvSpPr>
            <p:cNvPr id="193" name="Oval 55"/>
            <p:cNvSpPr/>
            <p:nvPr/>
          </p:nvSpPr>
          <p:spPr>
            <a:xfrm>
              <a:off x="5273086" y="3260197"/>
              <a:ext cx="526528" cy="52557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4" name="Picture 6" descr="http://www.northallegheny.org/cms/lib4/PA01001119/Centricity/Domain/1532/google-drive-transparent.png"/>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7458" y="3336993"/>
              <a:ext cx="365760" cy="365760"/>
            </a:xfrm>
            <a:prstGeom prst="rect">
              <a:avLst/>
            </a:prstGeom>
            <a:solidFill>
              <a:schemeClr val="accent1"/>
            </a:solidFill>
            <a:extLst/>
          </p:spPr>
        </p:pic>
      </p:grpSp>
      <p:grpSp>
        <p:nvGrpSpPr>
          <p:cNvPr id="189" name="Group 48"/>
          <p:cNvGrpSpPr/>
          <p:nvPr/>
        </p:nvGrpSpPr>
        <p:grpSpPr>
          <a:xfrm>
            <a:off x="4501515" y="3876337"/>
            <a:ext cx="566409" cy="565385"/>
            <a:chOff x="8091089" y="3260197"/>
            <a:chExt cx="526528" cy="525576"/>
          </a:xfrm>
          <a:solidFill>
            <a:schemeClr val="accent5">
              <a:lumMod val="75000"/>
            </a:schemeClr>
          </a:solidFill>
        </p:grpSpPr>
        <p:sp>
          <p:nvSpPr>
            <p:cNvPr id="190" name="Oval 49"/>
            <p:cNvSpPr/>
            <p:nvPr/>
          </p:nvSpPr>
          <p:spPr>
            <a:xfrm>
              <a:off x="8091089" y="3260197"/>
              <a:ext cx="526528" cy="52557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1" name="Picture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86680" y="3434723"/>
              <a:ext cx="335345" cy="176525"/>
            </a:xfrm>
            <a:prstGeom prst="rect">
              <a:avLst/>
            </a:prstGeom>
            <a:solidFill>
              <a:schemeClr val="accent1"/>
            </a:solidFill>
          </p:spPr>
        </p:pic>
      </p:grpSp>
      <p:grpSp>
        <p:nvGrpSpPr>
          <p:cNvPr id="185" name="Group 3"/>
          <p:cNvGrpSpPr/>
          <p:nvPr/>
        </p:nvGrpSpPr>
        <p:grpSpPr>
          <a:xfrm>
            <a:off x="3774775" y="3876337"/>
            <a:ext cx="566409" cy="565385"/>
            <a:chOff x="6963889" y="3260197"/>
            <a:chExt cx="526528" cy="525576"/>
          </a:xfrm>
          <a:solidFill>
            <a:schemeClr val="accent5">
              <a:lumMod val="75000"/>
            </a:schemeClr>
          </a:solidFill>
        </p:grpSpPr>
        <p:sp>
          <p:nvSpPr>
            <p:cNvPr id="187" name="Oval 26"/>
            <p:cNvSpPr/>
            <p:nvPr/>
          </p:nvSpPr>
          <p:spPr>
            <a:xfrm>
              <a:off x="6963889" y="3260197"/>
              <a:ext cx="526528" cy="52557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8" name="Picture 7" descr="http://www.logoeps.com/wp-content/uploads/2011/05/dropbox-vector-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9740" y="3385573"/>
              <a:ext cx="274826" cy="274826"/>
            </a:xfrm>
            <a:prstGeom prst="rect">
              <a:avLst/>
            </a:prstGeom>
            <a:solidFill>
              <a:schemeClr val="accent1"/>
            </a:solidFill>
            <a:extLst/>
          </p:spPr>
        </p:pic>
      </p:grpSp>
      <p:grpSp>
        <p:nvGrpSpPr>
          <p:cNvPr id="242" name="Group 241"/>
          <p:cNvGrpSpPr/>
          <p:nvPr/>
        </p:nvGrpSpPr>
        <p:grpSpPr>
          <a:xfrm>
            <a:off x="5686757" y="2005986"/>
            <a:ext cx="665018" cy="665018"/>
            <a:chOff x="3229088" y="1590556"/>
            <a:chExt cx="478062" cy="476558"/>
          </a:xfrm>
        </p:grpSpPr>
        <p:sp>
          <p:nvSpPr>
            <p:cNvPr id="243" name="Oval 590"/>
            <p:cNvSpPr>
              <a:spLocks noChangeArrowheads="1"/>
            </p:cNvSpPr>
            <p:nvPr/>
          </p:nvSpPr>
          <p:spPr bwMode="auto">
            <a:xfrm>
              <a:off x="3229088" y="1590556"/>
              <a:ext cx="478062" cy="476558"/>
            </a:xfrm>
            <a:prstGeom prst="ellipse">
              <a:avLst/>
            </a:prstGeom>
            <a:solidFill>
              <a:schemeClr val="tx1"/>
            </a:solidFill>
            <a:ln>
              <a:noFill/>
            </a:ln>
            <a:effectLst>
              <a:outerShdw dist="25400" dir="8100000" algn="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244" name="Freeform 243"/>
            <p:cNvSpPr/>
            <p:nvPr/>
          </p:nvSpPr>
          <p:spPr>
            <a:xfrm>
              <a:off x="3300060" y="1688476"/>
              <a:ext cx="336118" cy="280717"/>
            </a:xfrm>
            <a:custGeom>
              <a:avLst/>
              <a:gdLst>
                <a:gd name="connsiteX0" fmla="*/ 671761 w 1919765"/>
                <a:gd name="connsiteY0" fmla="*/ 793243 h 1603335"/>
                <a:gd name="connsiteX1" fmla="*/ 682228 w 1919765"/>
                <a:gd name="connsiteY1" fmla="*/ 793243 h 1603335"/>
                <a:gd name="connsiteX2" fmla="*/ 1889137 w 1919765"/>
                <a:gd name="connsiteY2" fmla="*/ 793243 h 1603335"/>
                <a:gd name="connsiteX3" fmla="*/ 1899603 w 1919765"/>
                <a:gd name="connsiteY3" fmla="*/ 793243 h 1603335"/>
                <a:gd name="connsiteX4" fmla="*/ 1919765 w 1919765"/>
                <a:gd name="connsiteY4" fmla="*/ 813404 h 1603335"/>
                <a:gd name="connsiteX5" fmla="*/ 1919765 w 1919765"/>
                <a:gd name="connsiteY5" fmla="*/ 875609 h 1603335"/>
                <a:gd name="connsiteX6" fmla="*/ 1899603 w 1919765"/>
                <a:gd name="connsiteY6" fmla="*/ 895770 h 1603335"/>
                <a:gd name="connsiteX7" fmla="*/ 1889137 w 1919765"/>
                <a:gd name="connsiteY7" fmla="*/ 895770 h 1603335"/>
                <a:gd name="connsiteX8" fmla="*/ 1703070 w 1919765"/>
                <a:gd name="connsiteY8" fmla="*/ 895770 h 1603335"/>
                <a:gd name="connsiteX9" fmla="*/ 1703070 w 1919765"/>
                <a:gd name="connsiteY9" fmla="*/ 895211 h 1603335"/>
                <a:gd name="connsiteX10" fmla="*/ 1001395 w 1919765"/>
                <a:gd name="connsiteY10" fmla="*/ 895211 h 1603335"/>
                <a:gd name="connsiteX11" fmla="*/ 1001395 w 1919765"/>
                <a:gd name="connsiteY11" fmla="*/ 895770 h 1603335"/>
                <a:gd name="connsiteX12" fmla="*/ 682228 w 1919765"/>
                <a:gd name="connsiteY12" fmla="*/ 895770 h 1603335"/>
                <a:gd name="connsiteX13" fmla="*/ 671761 w 1919765"/>
                <a:gd name="connsiteY13" fmla="*/ 895770 h 1603335"/>
                <a:gd name="connsiteX14" fmla="*/ 651600 w 1919765"/>
                <a:gd name="connsiteY14" fmla="*/ 875609 h 1603335"/>
                <a:gd name="connsiteX15" fmla="*/ 651600 w 1919765"/>
                <a:gd name="connsiteY15" fmla="*/ 813404 h 1603335"/>
                <a:gd name="connsiteX16" fmla="*/ 671761 w 1919765"/>
                <a:gd name="connsiteY16" fmla="*/ 793243 h 1603335"/>
                <a:gd name="connsiteX17" fmla="*/ 1723595 w 1919765"/>
                <a:gd name="connsiteY17" fmla="*/ 372000 h 1603335"/>
                <a:gd name="connsiteX18" fmla="*/ 1743767 w 1919765"/>
                <a:gd name="connsiteY18" fmla="*/ 383647 h 1603335"/>
                <a:gd name="connsiteX19" fmla="*/ 1745898 w 1919765"/>
                <a:gd name="connsiteY19" fmla="*/ 391601 h 1603335"/>
                <a:gd name="connsiteX20" fmla="*/ 1531932 w 1919765"/>
                <a:gd name="connsiteY20" fmla="*/ 762201 h 1603335"/>
                <a:gd name="connsiteX21" fmla="*/ 1524016 w 1919765"/>
                <a:gd name="connsiteY21" fmla="*/ 764322 h 1603335"/>
                <a:gd name="connsiteX22" fmla="*/ 1521095 w 1919765"/>
                <a:gd name="connsiteY22" fmla="*/ 767243 h 1603335"/>
                <a:gd name="connsiteX23" fmla="*/ 1097187 w 1919765"/>
                <a:gd name="connsiteY23" fmla="*/ 767243 h 1603335"/>
                <a:gd name="connsiteX24" fmla="*/ 1089352 w 1919765"/>
                <a:gd name="connsiteY24" fmla="*/ 759408 h 1603335"/>
                <a:gd name="connsiteX25" fmla="*/ 1089352 w 1919765"/>
                <a:gd name="connsiteY25" fmla="*/ 728068 h 1603335"/>
                <a:gd name="connsiteX26" fmla="*/ 1097187 w 1919765"/>
                <a:gd name="connsiteY26" fmla="*/ 720233 h 1603335"/>
                <a:gd name="connsiteX27" fmla="*/ 1515819 w 1919765"/>
                <a:gd name="connsiteY27" fmla="*/ 720233 h 1603335"/>
                <a:gd name="connsiteX28" fmla="*/ 1715640 w 1919765"/>
                <a:gd name="connsiteY28" fmla="*/ 374132 h 1603335"/>
                <a:gd name="connsiteX29" fmla="*/ 1723595 w 1919765"/>
                <a:gd name="connsiteY29" fmla="*/ 372000 h 1603335"/>
                <a:gd name="connsiteX30" fmla="*/ 0 w 1919765"/>
                <a:gd name="connsiteY30" fmla="*/ 93519 h 1603335"/>
                <a:gd name="connsiteX31" fmla="*/ 251460 w 1919765"/>
                <a:gd name="connsiteY31" fmla="*/ 93519 h 1603335"/>
                <a:gd name="connsiteX32" fmla="*/ 251460 w 1919765"/>
                <a:gd name="connsiteY32" fmla="*/ 1057797 h 1603335"/>
                <a:gd name="connsiteX33" fmla="*/ 342506 w 1919765"/>
                <a:gd name="connsiteY33" fmla="*/ 1057797 h 1603335"/>
                <a:gd name="connsiteX34" fmla="*/ 321950 w 1919765"/>
                <a:gd name="connsiteY34" fmla="*/ 1051143 h 1603335"/>
                <a:gd name="connsiteX35" fmla="*/ 282634 w 1919765"/>
                <a:gd name="connsiteY35" fmla="*/ 994736 h 1603335"/>
                <a:gd name="connsiteX36" fmla="*/ 527706 w 1919765"/>
                <a:gd name="connsiteY36" fmla="*/ 357853 h 1603335"/>
                <a:gd name="connsiteX37" fmla="*/ 559192 w 1919765"/>
                <a:gd name="connsiteY37" fmla="*/ 356817 h 1603335"/>
                <a:gd name="connsiteX38" fmla="*/ 658616 w 1919765"/>
                <a:gd name="connsiteY38" fmla="*/ 412562 h 1603335"/>
                <a:gd name="connsiteX39" fmla="*/ 657159 w 1919765"/>
                <a:gd name="connsiteY39" fmla="*/ 449473 h 1603335"/>
                <a:gd name="connsiteX40" fmla="*/ 663491 w 1919765"/>
                <a:gd name="connsiteY40" fmla="*/ 451087 h 1603335"/>
                <a:gd name="connsiteX41" fmla="*/ 1035954 w 1919765"/>
                <a:gd name="connsiteY41" fmla="*/ 630482 h 1603335"/>
                <a:gd name="connsiteX42" fmla="*/ 1067597 w 1919765"/>
                <a:gd name="connsiteY42" fmla="*/ 720930 h 1603335"/>
                <a:gd name="connsiteX43" fmla="*/ 977150 w 1919765"/>
                <a:gd name="connsiteY43" fmla="*/ 752573 h 1603335"/>
                <a:gd name="connsiteX44" fmla="*/ 640628 w 1919765"/>
                <a:gd name="connsiteY44" fmla="*/ 590489 h 1603335"/>
                <a:gd name="connsiteX45" fmla="*/ 624172 w 1919765"/>
                <a:gd name="connsiteY45" fmla="*/ 665089 h 1603335"/>
                <a:gd name="connsiteX46" fmla="*/ 549200 w 1919765"/>
                <a:gd name="connsiteY46" fmla="*/ 881899 h 1603335"/>
                <a:gd name="connsiteX47" fmla="*/ 542342 w 1919765"/>
                <a:gd name="connsiteY47" fmla="*/ 895771 h 1603335"/>
                <a:gd name="connsiteX48" fmla="*/ 931196 w 1919765"/>
                <a:gd name="connsiteY48" fmla="*/ 895771 h 1603335"/>
                <a:gd name="connsiteX49" fmla="*/ 988811 w 1919765"/>
                <a:gd name="connsiteY49" fmla="*/ 919636 h 1603335"/>
                <a:gd name="connsiteX50" fmla="*/ 1001395 w 1919765"/>
                <a:gd name="connsiteY50" fmla="*/ 938299 h 1603335"/>
                <a:gd name="connsiteX51" fmla="*/ 1001395 w 1919765"/>
                <a:gd name="connsiteY51" fmla="*/ 1077670 h 1603335"/>
                <a:gd name="connsiteX52" fmla="*/ 880658 w 1919765"/>
                <a:gd name="connsiteY52" fmla="*/ 1528263 h 1603335"/>
                <a:gd name="connsiteX53" fmla="*/ 756649 w 1919765"/>
                <a:gd name="connsiteY53" fmla="*/ 1599859 h 1603335"/>
                <a:gd name="connsiteX54" fmla="*/ 749403 w 1919765"/>
                <a:gd name="connsiteY54" fmla="*/ 1597917 h 1603335"/>
                <a:gd name="connsiteX55" fmla="*/ 677807 w 1919765"/>
                <a:gd name="connsiteY55" fmla="*/ 1473909 h 1603335"/>
                <a:gd name="connsiteX56" fmla="*/ 787436 w 1919765"/>
                <a:gd name="connsiteY56" fmla="*/ 1064768 h 1603335"/>
                <a:gd name="connsiteX57" fmla="*/ 695763 w 1919765"/>
                <a:gd name="connsiteY57" fmla="*/ 1064768 h 1603335"/>
                <a:gd name="connsiteX58" fmla="*/ 700065 w 1919765"/>
                <a:gd name="connsiteY58" fmla="*/ 1075153 h 1603335"/>
                <a:gd name="connsiteX59" fmla="*/ 700065 w 1919765"/>
                <a:gd name="connsiteY59" fmla="*/ 1128705 h 1603335"/>
                <a:gd name="connsiteX60" fmla="*/ 682709 w 1919765"/>
                <a:gd name="connsiteY60" fmla="*/ 1146061 h 1603335"/>
                <a:gd name="connsiteX61" fmla="*/ 662739 w 1919765"/>
                <a:gd name="connsiteY61" fmla="*/ 1146061 h 1603335"/>
                <a:gd name="connsiteX62" fmla="*/ 662739 w 1919765"/>
                <a:gd name="connsiteY62" fmla="*/ 1603335 h 1603335"/>
                <a:gd name="connsiteX63" fmla="*/ 251460 w 1919765"/>
                <a:gd name="connsiteY63" fmla="*/ 1603335 h 1603335"/>
                <a:gd name="connsiteX64" fmla="*/ 169554 w 1919765"/>
                <a:gd name="connsiteY64" fmla="*/ 1603335 h 1603335"/>
                <a:gd name="connsiteX65" fmla="*/ 0 w 1919765"/>
                <a:gd name="connsiteY65" fmla="*/ 1603335 h 1603335"/>
                <a:gd name="connsiteX66" fmla="*/ 671662 w 1919765"/>
                <a:gd name="connsiteY66" fmla="*/ 0 h 1603335"/>
                <a:gd name="connsiteX67" fmla="*/ 849840 w 1919765"/>
                <a:gd name="connsiteY67" fmla="*/ 178178 h 1603335"/>
                <a:gd name="connsiteX68" fmla="*/ 671662 w 1919765"/>
                <a:gd name="connsiteY68" fmla="*/ 356355 h 1603335"/>
                <a:gd name="connsiteX69" fmla="*/ 493483 w 1919765"/>
                <a:gd name="connsiteY69" fmla="*/ 178178 h 1603335"/>
                <a:gd name="connsiteX70" fmla="*/ 671662 w 1919765"/>
                <a:gd name="connsiteY70" fmla="*/ 0 h 160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19765" h="1603335">
                  <a:moveTo>
                    <a:pt x="671761" y="793243"/>
                  </a:moveTo>
                  <a:lnTo>
                    <a:pt x="682228" y="793243"/>
                  </a:lnTo>
                  <a:lnTo>
                    <a:pt x="1889137" y="793243"/>
                  </a:lnTo>
                  <a:lnTo>
                    <a:pt x="1899603" y="793243"/>
                  </a:lnTo>
                  <a:cubicBezTo>
                    <a:pt x="1910738" y="793243"/>
                    <a:pt x="1919765" y="802270"/>
                    <a:pt x="1919765" y="813404"/>
                  </a:cubicBezTo>
                  <a:lnTo>
                    <a:pt x="1919765" y="875609"/>
                  </a:lnTo>
                  <a:cubicBezTo>
                    <a:pt x="1919765" y="886744"/>
                    <a:pt x="1910738" y="895770"/>
                    <a:pt x="1899603" y="895770"/>
                  </a:cubicBezTo>
                  <a:lnTo>
                    <a:pt x="1889137" y="895770"/>
                  </a:lnTo>
                  <a:lnTo>
                    <a:pt x="1703070" y="895770"/>
                  </a:lnTo>
                  <a:lnTo>
                    <a:pt x="1703070" y="895211"/>
                  </a:lnTo>
                  <a:lnTo>
                    <a:pt x="1001395" y="895211"/>
                  </a:lnTo>
                  <a:lnTo>
                    <a:pt x="1001395" y="895770"/>
                  </a:lnTo>
                  <a:lnTo>
                    <a:pt x="682228" y="895770"/>
                  </a:lnTo>
                  <a:lnTo>
                    <a:pt x="671761" y="895770"/>
                  </a:lnTo>
                  <a:cubicBezTo>
                    <a:pt x="660627" y="895770"/>
                    <a:pt x="651600" y="886744"/>
                    <a:pt x="651600" y="875609"/>
                  </a:cubicBezTo>
                  <a:lnTo>
                    <a:pt x="651600" y="813404"/>
                  </a:lnTo>
                  <a:cubicBezTo>
                    <a:pt x="651600" y="802270"/>
                    <a:pt x="660627" y="793243"/>
                    <a:pt x="671761" y="793243"/>
                  </a:cubicBezTo>
                  <a:close/>
                  <a:moveTo>
                    <a:pt x="1723595" y="372000"/>
                  </a:moveTo>
                  <a:lnTo>
                    <a:pt x="1743767" y="383647"/>
                  </a:lnTo>
                  <a:cubicBezTo>
                    <a:pt x="1746552" y="385255"/>
                    <a:pt x="1747506" y="388816"/>
                    <a:pt x="1745898" y="391601"/>
                  </a:cubicBezTo>
                  <a:lnTo>
                    <a:pt x="1531932" y="762201"/>
                  </a:lnTo>
                  <a:lnTo>
                    <a:pt x="1524016" y="764322"/>
                  </a:lnTo>
                  <a:lnTo>
                    <a:pt x="1521095" y="767243"/>
                  </a:lnTo>
                  <a:lnTo>
                    <a:pt x="1097187" y="767243"/>
                  </a:lnTo>
                  <a:cubicBezTo>
                    <a:pt x="1092860" y="767243"/>
                    <a:pt x="1089352" y="763735"/>
                    <a:pt x="1089352" y="759408"/>
                  </a:cubicBezTo>
                  <a:lnTo>
                    <a:pt x="1089352" y="728068"/>
                  </a:lnTo>
                  <a:cubicBezTo>
                    <a:pt x="1089352" y="723741"/>
                    <a:pt x="1092860" y="720233"/>
                    <a:pt x="1097187" y="720233"/>
                  </a:cubicBezTo>
                  <a:lnTo>
                    <a:pt x="1515819" y="720233"/>
                  </a:lnTo>
                  <a:lnTo>
                    <a:pt x="1715640" y="374132"/>
                  </a:lnTo>
                  <a:cubicBezTo>
                    <a:pt x="1717248" y="371347"/>
                    <a:pt x="1720809" y="370392"/>
                    <a:pt x="1723595" y="372000"/>
                  </a:cubicBezTo>
                  <a:close/>
                  <a:moveTo>
                    <a:pt x="0" y="93519"/>
                  </a:moveTo>
                  <a:lnTo>
                    <a:pt x="251460" y="93519"/>
                  </a:lnTo>
                  <a:lnTo>
                    <a:pt x="251460" y="1057797"/>
                  </a:lnTo>
                  <a:lnTo>
                    <a:pt x="342506" y="1057797"/>
                  </a:lnTo>
                  <a:lnTo>
                    <a:pt x="321950" y="1051143"/>
                  </a:lnTo>
                  <a:cubicBezTo>
                    <a:pt x="301832" y="1040825"/>
                    <a:pt x="286439" y="1023376"/>
                    <a:pt x="282634" y="994736"/>
                  </a:cubicBezTo>
                  <a:cubicBezTo>
                    <a:pt x="223737" y="841867"/>
                    <a:pt x="348752" y="388973"/>
                    <a:pt x="527706" y="357853"/>
                  </a:cubicBezTo>
                  <a:cubicBezTo>
                    <a:pt x="538030" y="356057"/>
                    <a:pt x="548534" y="355666"/>
                    <a:pt x="559192" y="356817"/>
                  </a:cubicBezTo>
                  <a:cubicBezTo>
                    <a:pt x="591167" y="360269"/>
                    <a:pt x="624533" y="377604"/>
                    <a:pt x="658616" y="412562"/>
                  </a:cubicBezTo>
                  <a:lnTo>
                    <a:pt x="657159" y="449473"/>
                  </a:lnTo>
                  <a:lnTo>
                    <a:pt x="663491" y="451087"/>
                  </a:lnTo>
                  <a:lnTo>
                    <a:pt x="1035954" y="630482"/>
                  </a:lnTo>
                  <a:cubicBezTo>
                    <a:pt x="1069668" y="646720"/>
                    <a:pt x="1083835" y="687215"/>
                    <a:pt x="1067597" y="720930"/>
                  </a:cubicBezTo>
                  <a:cubicBezTo>
                    <a:pt x="1051359" y="754644"/>
                    <a:pt x="1010864" y="768811"/>
                    <a:pt x="977150" y="752573"/>
                  </a:cubicBezTo>
                  <a:lnTo>
                    <a:pt x="640628" y="590489"/>
                  </a:lnTo>
                  <a:lnTo>
                    <a:pt x="624172" y="665089"/>
                  </a:lnTo>
                  <a:cubicBezTo>
                    <a:pt x="605063" y="739241"/>
                    <a:pt x="579132" y="813883"/>
                    <a:pt x="549200" y="881899"/>
                  </a:cubicBezTo>
                  <a:lnTo>
                    <a:pt x="542342" y="895771"/>
                  </a:lnTo>
                  <a:lnTo>
                    <a:pt x="931196" y="895771"/>
                  </a:lnTo>
                  <a:cubicBezTo>
                    <a:pt x="953696" y="895771"/>
                    <a:pt x="974066" y="904891"/>
                    <a:pt x="988811" y="919636"/>
                  </a:cubicBezTo>
                  <a:lnTo>
                    <a:pt x="1001395" y="938299"/>
                  </a:lnTo>
                  <a:lnTo>
                    <a:pt x="1001395" y="1077670"/>
                  </a:lnTo>
                  <a:lnTo>
                    <a:pt x="880658" y="1528263"/>
                  </a:lnTo>
                  <a:cubicBezTo>
                    <a:pt x="866185" y="1582278"/>
                    <a:pt x="810665" y="1614332"/>
                    <a:pt x="756649" y="1599859"/>
                  </a:cubicBezTo>
                  <a:lnTo>
                    <a:pt x="749403" y="1597917"/>
                  </a:lnTo>
                  <a:cubicBezTo>
                    <a:pt x="695388" y="1583444"/>
                    <a:pt x="663333" y="1527924"/>
                    <a:pt x="677807" y="1473909"/>
                  </a:cubicBezTo>
                  <a:lnTo>
                    <a:pt x="787436" y="1064768"/>
                  </a:lnTo>
                  <a:lnTo>
                    <a:pt x="695763" y="1064768"/>
                  </a:lnTo>
                  <a:lnTo>
                    <a:pt x="700065" y="1075153"/>
                  </a:lnTo>
                  <a:lnTo>
                    <a:pt x="700065" y="1128705"/>
                  </a:lnTo>
                  <a:cubicBezTo>
                    <a:pt x="700065" y="1138290"/>
                    <a:pt x="692294" y="1146061"/>
                    <a:pt x="682709" y="1146061"/>
                  </a:cubicBezTo>
                  <a:lnTo>
                    <a:pt x="662739" y="1146061"/>
                  </a:lnTo>
                  <a:lnTo>
                    <a:pt x="662739" y="1603335"/>
                  </a:lnTo>
                  <a:lnTo>
                    <a:pt x="251460" y="1603335"/>
                  </a:lnTo>
                  <a:lnTo>
                    <a:pt x="169554" y="1603335"/>
                  </a:lnTo>
                  <a:lnTo>
                    <a:pt x="0" y="1603335"/>
                  </a:lnTo>
                  <a:close/>
                  <a:moveTo>
                    <a:pt x="671662" y="0"/>
                  </a:moveTo>
                  <a:cubicBezTo>
                    <a:pt x="770067" y="0"/>
                    <a:pt x="849840" y="79773"/>
                    <a:pt x="849840" y="178178"/>
                  </a:cubicBezTo>
                  <a:cubicBezTo>
                    <a:pt x="849840" y="276582"/>
                    <a:pt x="770067" y="356355"/>
                    <a:pt x="671662" y="356355"/>
                  </a:cubicBezTo>
                  <a:cubicBezTo>
                    <a:pt x="573257" y="356355"/>
                    <a:pt x="493483" y="276582"/>
                    <a:pt x="493483" y="178178"/>
                  </a:cubicBezTo>
                  <a:cubicBezTo>
                    <a:pt x="493483" y="79773"/>
                    <a:pt x="573257" y="0"/>
                    <a:pt x="671662"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5" name="Rounded Rectangle 244"/>
            <p:cNvSpPr/>
            <p:nvPr/>
          </p:nvSpPr>
          <p:spPr>
            <a:xfrm>
              <a:off x="3516379" y="1646465"/>
              <a:ext cx="65832" cy="89611"/>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6" name="Freeform 245"/>
            <p:cNvSpPr/>
            <p:nvPr/>
          </p:nvSpPr>
          <p:spPr>
            <a:xfrm>
              <a:off x="3516379" y="1660448"/>
              <a:ext cx="44635" cy="27328"/>
            </a:xfrm>
            <a:custGeom>
              <a:avLst/>
              <a:gdLst>
                <a:gd name="connsiteX0" fmla="*/ 26915 w 74674"/>
                <a:gd name="connsiteY0" fmla="*/ 0 h 45719"/>
                <a:gd name="connsiteX1" fmla="*/ 44980 w 74674"/>
                <a:gd name="connsiteY1" fmla="*/ 11975 h 45719"/>
                <a:gd name="connsiteX2" fmla="*/ 45672 w 74674"/>
                <a:gd name="connsiteY2" fmla="*/ 14202 h 45719"/>
                <a:gd name="connsiteX3" fmla="*/ 46681 w 74674"/>
                <a:gd name="connsiteY3" fmla="*/ 13833 h 45719"/>
                <a:gd name="connsiteX4" fmla="*/ 51130 w 74674"/>
                <a:gd name="connsiteY4" fmla="*/ 13160 h 45719"/>
                <a:gd name="connsiteX5" fmla="*/ 65789 w 74674"/>
                <a:gd name="connsiteY5" fmla="*/ 25107 h 45719"/>
                <a:gd name="connsiteX6" fmla="*/ 65899 w 74674"/>
                <a:gd name="connsiteY6" fmla="*/ 26204 h 45719"/>
                <a:gd name="connsiteX7" fmla="*/ 66841 w 74674"/>
                <a:gd name="connsiteY7" fmla="*/ 26299 h 45719"/>
                <a:gd name="connsiteX8" fmla="*/ 74674 w 74674"/>
                <a:gd name="connsiteY8" fmla="*/ 35909 h 45719"/>
                <a:gd name="connsiteX9" fmla="*/ 66841 w 74674"/>
                <a:gd name="connsiteY9" fmla="*/ 45520 h 45719"/>
                <a:gd name="connsiteX10" fmla="*/ 65139 w 74674"/>
                <a:gd name="connsiteY10" fmla="*/ 45691 h 45719"/>
                <a:gd name="connsiteX11" fmla="*/ 65139 w 74674"/>
                <a:gd name="connsiteY11" fmla="*/ 45719 h 45719"/>
                <a:gd name="connsiteX12" fmla="*/ 64865 w 74674"/>
                <a:gd name="connsiteY12" fmla="*/ 45719 h 45719"/>
                <a:gd name="connsiteX13" fmla="*/ 64864 w 74674"/>
                <a:gd name="connsiteY13" fmla="*/ 45719 h 45719"/>
                <a:gd name="connsiteX14" fmla="*/ 64864 w 74674"/>
                <a:gd name="connsiteY14" fmla="*/ 45719 h 45719"/>
                <a:gd name="connsiteX15" fmla="*/ 7646 w 74674"/>
                <a:gd name="connsiteY15" fmla="*/ 45719 h 45719"/>
                <a:gd name="connsiteX16" fmla="*/ 7308 w 74674"/>
                <a:gd name="connsiteY16" fmla="*/ 45719 h 45719"/>
                <a:gd name="connsiteX17" fmla="*/ 7308 w 74674"/>
                <a:gd name="connsiteY17" fmla="*/ 45702 h 45719"/>
                <a:gd name="connsiteX18" fmla="*/ 6088 w 74674"/>
                <a:gd name="connsiteY18" fmla="*/ 45640 h 45719"/>
                <a:gd name="connsiteX19" fmla="*/ 0 w 74674"/>
                <a:gd name="connsiteY19" fmla="*/ 42563 h 45719"/>
                <a:gd name="connsiteX20" fmla="*/ 0 w 74674"/>
                <a:gd name="connsiteY20" fmla="*/ 18407 h 45719"/>
                <a:gd name="connsiteX21" fmla="*/ 7646 w 74674"/>
                <a:gd name="connsiteY21" fmla="*/ 15240 h 45719"/>
                <a:gd name="connsiteX22" fmla="*/ 7831 w 74674"/>
                <a:gd name="connsiteY22" fmla="*/ 15254 h 45719"/>
                <a:gd name="connsiteX23" fmla="*/ 8849 w 74674"/>
                <a:gd name="connsiteY23" fmla="*/ 11975 h 45719"/>
                <a:gd name="connsiteX24" fmla="*/ 26915 w 74674"/>
                <a:gd name="connsiteY2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674" h="45719">
                  <a:moveTo>
                    <a:pt x="26915" y="0"/>
                  </a:moveTo>
                  <a:cubicBezTo>
                    <a:pt x="35036" y="0"/>
                    <a:pt x="42004" y="4938"/>
                    <a:pt x="44980" y="11975"/>
                  </a:cubicBezTo>
                  <a:lnTo>
                    <a:pt x="45672" y="14202"/>
                  </a:lnTo>
                  <a:lnTo>
                    <a:pt x="46681" y="13833"/>
                  </a:lnTo>
                  <a:cubicBezTo>
                    <a:pt x="48086" y="13396"/>
                    <a:pt x="49581" y="13160"/>
                    <a:pt x="51130" y="13160"/>
                  </a:cubicBezTo>
                  <a:cubicBezTo>
                    <a:pt x="58361" y="13160"/>
                    <a:pt x="64394" y="18289"/>
                    <a:pt x="65789" y="25107"/>
                  </a:cubicBezTo>
                  <a:lnTo>
                    <a:pt x="65899" y="26204"/>
                  </a:lnTo>
                  <a:lnTo>
                    <a:pt x="66841" y="26299"/>
                  </a:lnTo>
                  <a:cubicBezTo>
                    <a:pt x="71312" y="27214"/>
                    <a:pt x="74674" y="31169"/>
                    <a:pt x="74674" y="35909"/>
                  </a:cubicBezTo>
                  <a:cubicBezTo>
                    <a:pt x="74674" y="40650"/>
                    <a:pt x="71312" y="44605"/>
                    <a:pt x="66841" y="45520"/>
                  </a:cubicBezTo>
                  <a:lnTo>
                    <a:pt x="65139" y="45691"/>
                  </a:lnTo>
                  <a:lnTo>
                    <a:pt x="65139" y="45719"/>
                  </a:lnTo>
                  <a:lnTo>
                    <a:pt x="64865" y="45719"/>
                  </a:lnTo>
                  <a:lnTo>
                    <a:pt x="64864" y="45719"/>
                  </a:lnTo>
                  <a:lnTo>
                    <a:pt x="64864" y="45719"/>
                  </a:lnTo>
                  <a:lnTo>
                    <a:pt x="7646" y="45719"/>
                  </a:lnTo>
                  <a:lnTo>
                    <a:pt x="7308" y="45719"/>
                  </a:lnTo>
                  <a:lnTo>
                    <a:pt x="7308" y="45702"/>
                  </a:lnTo>
                  <a:lnTo>
                    <a:pt x="6088" y="45640"/>
                  </a:lnTo>
                  <a:lnTo>
                    <a:pt x="0" y="42563"/>
                  </a:lnTo>
                  <a:lnTo>
                    <a:pt x="0" y="18407"/>
                  </a:lnTo>
                  <a:lnTo>
                    <a:pt x="7646" y="15240"/>
                  </a:lnTo>
                  <a:lnTo>
                    <a:pt x="7831" y="15254"/>
                  </a:lnTo>
                  <a:lnTo>
                    <a:pt x="8849" y="11975"/>
                  </a:lnTo>
                  <a:cubicBezTo>
                    <a:pt x="11825" y="4938"/>
                    <a:pt x="18793" y="0"/>
                    <a:pt x="26915"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47" name="Freeform 246"/>
            <p:cNvSpPr/>
            <p:nvPr/>
          </p:nvSpPr>
          <p:spPr>
            <a:xfrm>
              <a:off x="3555735" y="1689461"/>
              <a:ext cx="26477" cy="27328"/>
            </a:xfrm>
            <a:custGeom>
              <a:avLst/>
              <a:gdLst>
                <a:gd name="connsiteX0" fmla="*/ 34509 w 44295"/>
                <a:gd name="connsiteY0" fmla="*/ 0 h 45719"/>
                <a:gd name="connsiteX1" fmla="*/ 44295 w 44295"/>
                <a:gd name="connsiteY1" fmla="*/ 6487 h 45719"/>
                <a:gd name="connsiteX2" fmla="*/ 44295 w 44295"/>
                <a:gd name="connsiteY2" fmla="*/ 45719 h 45719"/>
                <a:gd name="connsiteX3" fmla="*/ 15240 w 44295"/>
                <a:gd name="connsiteY3" fmla="*/ 45719 h 45719"/>
                <a:gd name="connsiteX4" fmla="*/ 14902 w 44295"/>
                <a:gd name="connsiteY4" fmla="*/ 45719 h 45719"/>
                <a:gd name="connsiteX5" fmla="*/ 14902 w 44295"/>
                <a:gd name="connsiteY5" fmla="*/ 45702 h 45719"/>
                <a:gd name="connsiteX6" fmla="*/ 13682 w 44295"/>
                <a:gd name="connsiteY6" fmla="*/ 45640 h 45719"/>
                <a:gd name="connsiteX7" fmla="*/ 0 w 44295"/>
                <a:gd name="connsiteY7" fmla="*/ 30479 h 45719"/>
                <a:gd name="connsiteX8" fmla="*/ 15240 w 44295"/>
                <a:gd name="connsiteY8" fmla="*/ 15240 h 45719"/>
                <a:gd name="connsiteX9" fmla="*/ 15425 w 44295"/>
                <a:gd name="connsiteY9" fmla="*/ 15254 h 45719"/>
                <a:gd name="connsiteX10" fmla="*/ 16443 w 44295"/>
                <a:gd name="connsiteY10" fmla="*/ 11975 h 45719"/>
                <a:gd name="connsiteX11" fmla="*/ 34509 w 44295"/>
                <a:gd name="connsiteY11"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5" h="45719">
                  <a:moveTo>
                    <a:pt x="34509" y="0"/>
                  </a:moveTo>
                  <a:lnTo>
                    <a:pt x="44295" y="6487"/>
                  </a:lnTo>
                  <a:lnTo>
                    <a:pt x="44295" y="45719"/>
                  </a:lnTo>
                  <a:lnTo>
                    <a:pt x="15240" y="45719"/>
                  </a:lnTo>
                  <a:lnTo>
                    <a:pt x="14902" y="45719"/>
                  </a:lnTo>
                  <a:lnTo>
                    <a:pt x="14902" y="45702"/>
                  </a:lnTo>
                  <a:lnTo>
                    <a:pt x="13682" y="45640"/>
                  </a:lnTo>
                  <a:cubicBezTo>
                    <a:pt x="5997" y="44860"/>
                    <a:pt x="0" y="38370"/>
                    <a:pt x="0" y="30479"/>
                  </a:cubicBezTo>
                  <a:cubicBezTo>
                    <a:pt x="0" y="22063"/>
                    <a:pt x="6823" y="15240"/>
                    <a:pt x="15240" y="15240"/>
                  </a:cubicBezTo>
                  <a:lnTo>
                    <a:pt x="15425" y="15254"/>
                  </a:lnTo>
                  <a:lnTo>
                    <a:pt x="16443" y="11975"/>
                  </a:lnTo>
                  <a:cubicBezTo>
                    <a:pt x="19419" y="4938"/>
                    <a:pt x="26387" y="0"/>
                    <a:pt x="34509"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grpSp>
        <p:nvGrpSpPr>
          <p:cNvPr id="248" name="Group 247"/>
          <p:cNvGrpSpPr/>
          <p:nvPr/>
        </p:nvGrpSpPr>
        <p:grpSpPr>
          <a:xfrm>
            <a:off x="5686041" y="2779646"/>
            <a:ext cx="666450" cy="664351"/>
            <a:chOff x="2508736" y="2926295"/>
            <a:chExt cx="686143" cy="683983"/>
          </a:xfrm>
        </p:grpSpPr>
        <p:sp>
          <p:nvSpPr>
            <p:cNvPr id="249" name="Oval 590"/>
            <p:cNvSpPr>
              <a:spLocks noChangeArrowheads="1"/>
            </p:cNvSpPr>
            <p:nvPr/>
          </p:nvSpPr>
          <p:spPr bwMode="auto">
            <a:xfrm>
              <a:off x="2508736" y="2926295"/>
              <a:ext cx="686143" cy="683983"/>
            </a:xfrm>
            <a:prstGeom prst="ellipse">
              <a:avLst/>
            </a:prstGeom>
            <a:solidFill>
              <a:schemeClr val="accent4"/>
            </a:solidFill>
            <a:ln>
              <a:noFill/>
            </a:ln>
            <a:effectLst>
              <a:outerShdw dist="25400" dir="8100000" algn="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IN"/>
            </a:p>
          </p:txBody>
        </p:sp>
        <p:grpSp>
          <p:nvGrpSpPr>
            <p:cNvPr id="250" name="Group 249"/>
            <p:cNvGrpSpPr/>
            <p:nvPr/>
          </p:nvGrpSpPr>
          <p:grpSpPr>
            <a:xfrm>
              <a:off x="2557817" y="3064342"/>
              <a:ext cx="587980" cy="407889"/>
              <a:chOff x="3944999" y="2804865"/>
              <a:chExt cx="1940287" cy="1346002"/>
            </a:xfrm>
            <a:solidFill>
              <a:schemeClr val="bg1"/>
            </a:solidFill>
          </p:grpSpPr>
          <p:sp>
            <p:nvSpPr>
              <p:cNvPr id="251" name="Rectangle 26"/>
              <p:cNvSpPr/>
              <p:nvPr/>
            </p:nvSpPr>
            <p:spPr bwMode="auto">
              <a:xfrm>
                <a:off x="4384789" y="3487243"/>
                <a:ext cx="1055973" cy="650012"/>
              </a:xfrm>
              <a:custGeom>
                <a:avLst/>
                <a:gdLst/>
                <a:ahLst/>
                <a:cxnLst/>
                <a:rect l="l" t="t" r="r" b="b"/>
                <a:pathLst>
                  <a:path w="1337039" h="823024">
                    <a:moveTo>
                      <a:pt x="1137527" y="122896"/>
                    </a:moveTo>
                    <a:lnTo>
                      <a:pt x="1254607" y="122896"/>
                    </a:lnTo>
                    <a:lnTo>
                      <a:pt x="1254607" y="758462"/>
                    </a:lnTo>
                    <a:lnTo>
                      <a:pt x="1254607" y="823024"/>
                    </a:lnTo>
                    <a:lnTo>
                      <a:pt x="1137527" y="823024"/>
                    </a:lnTo>
                    <a:close/>
                    <a:moveTo>
                      <a:pt x="213602" y="122896"/>
                    </a:moveTo>
                    <a:lnTo>
                      <a:pt x="1119239" y="122896"/>
                    </a:lnTo>
                    <a:lnTo>
                      <a:pt x="1119239" y="758462"/>
                    </a:lnTo>
                    <a:lnTo>
                      <a:pt x="213602" y="758462"/>
                    </a:lnTo>
                    <a:close/>
                    <a:moveTo>
                      <a:pt x="82433" y="122896"/>
                    </a:moveTo>
                    <a:lnTo>
                      <a:pt x="195314" y="122896"/>
                    </a:lnTo>
                    <a:lnTo>
                      <a:pt x="195314" y="823024"/>
                    </a:lnTo>
                    <a:lnTo>
                      <a:pt x="82433" y="823024"/>
                    </a:lnTo>
                    <a:lnTo>
                      <a:pt x="82433" y="758462"/>
                    </a:lnTo>
                    <a:close/>
                    <a:moveTo>
                      <a:pt x="0" y="0"/>
                    </a:moveTo>
                    <a:lnTo>
                      <a:pt x="1337039" y="0"/>
                    </a:lnTo>
                    <a:lnTo>
                      <a:pt x="1337039" y="104608"/>
                    </a:lnTo>
                    <a:lnTo>
                      <a:pt x="0" y="1046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2" name="Oval 13"/>
              <p:cNvSpPr/>
              <p:nvPr/>
            </p:nvSpPr>
            <p:spPr bwMode="auto">
              <a:xfrm>
                <a:off x="3944999" y="3318347"/>
                <a:ext cx="470827" cy="832520"/>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3" name="Oval 252"/>
              <p:cNvSpPr/>
              <p:nvPr/>
            </p:nvSpPr>
            <p:spPr bwMode="auto">
              <a:xfrm>
                <a:off x="4122867"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4" name="Freeform 253"/>
              <p:cNvSpPr/>
              <p:nvPr/>
            </p:nvSpPr>
            <p:spPr bwMode="auto">
              <a:xfrm>
                <a:off x="4132057" y="3112970"/>
                <a:ext cx="596662" cy="642967"/>
              </a:xfrm>
              <a:custGeom>
                <a:avLst/>
                <a:gdLst>
                  <a:gd name="connsiteX0" fmla="*/ 23813 w 800100"/>
                  <a:gd name="connsiteY0" fmla="*/ 66675 h 895350"/>
                  <a:gd name="connsiteX1" fmla="*/ 247650 w 800100"/>
                  <a:gd name="connsiteY1" fmla="*/ 0 h 895350"/>
                  <a:gd name="connsiteX2" fmla="*/ 485775 w 800100"/>
                  <a:gd name="connsiteY2" fmla="*/ 285750 h 895350"/>
                  <a:gd name="connsiteX3" fmla="*/ 776288 w 800100"/>
                  <a:gd name="connsiteY3" fmla="*/ 280988 h 895350"/>
                  <a:gd name="connsiteX4" fmla="*/ 800100 w 800100"/>
                  <a:gd name="connsiteY4" fmla="*/ 452438 h 895350"/>
                  <a:gd name="connsiteX5" fmla="*/ 404813 w 800100"/>
                  <a:gd name="connsiteY5" fmla="*/ 452438 h 895350"/>
                  <a:gd name="connsiteX6" fmla="*/ 314325 w 800100"/>
                  <a:gd name="connsiteY6" fmla="*/ 347663 h 895350"/>
                  <a:gd name="connsiteX7" fmla="*/ 300038 w 800100"/>
                  <a:gd name="connsiteY7" fmla="*/ 447675 h 895350"/>
                  <a:gd name="connsiteX8" fmla="*/ 280988 w 800100"/>
                  <a:gd name="connsiteY8" fmla="*/ 661988 h 895350"/>
                  <a:gd name="connsiteX9" fmla="*/ 361950 w 800100"/>
                  <a:gd name="connsiteY9" fmla="*/ 681038 h 895350"/>
                  <a:gd name="connsiteX10" fmla="*/ 361950 w 800100"/>
                  <a:gd name="connsiteY10" fmla="*/ 895350 h 895350"/>
                  <a:gd name="connsiteX11" fmla="*/ 90488 w 800100"/>
                  <a:gd name="connsiteY11" fmla="*/ 890588 h 895350"/>
                  <a:gd name="connsiteX12" fmla="*/ 0 w 800100"/>
                  <a:gd name="connsiteY12" fmla="*/ 771525 h 895350"/>
                  <a:gd name="connsiteX13" fmla="*/ 23813 w 800100"/>
                  <a:gd name="connsiteY13" fmla="*/ 66675 h 895350"/>
                  <a:gd name="connsiteX0" fmla="*/ 23813 w 800100"/>
                  <a:gd name="connsiteY0" fmla="*/ 69094 h 897769"/>
                  <a:gd name="connsiteX1" fmla="*/ 247650 w 800100"/>
                  <a:gd name="connsiteY1" fmla="*/ 2419 h 897769"/>
                  <a:gd name="connsiteX2" fmla="*/ 485775 w 800100"/>
                  <a:gd name="connsiteY2" fmla="*/ 288169 h 897769"/>
                  <a:gd name="connsiteX3" fmla="*/ 776288 w 800100"/>
                  <a:gd name="connsiteY3" fmla="*/ 283407 h 897769"/>
                  <a:gd name="connsiteX4" fmla="*/ 800100 w 800100"/>
                  <a:gd name="connsiteY4" fmla="*/ 454857 h 897769"/>
                  <a:gd name="connsiteX5" fmla="*/ 404813 w 800100"/>
                  <a:gd name="connsiteY5" fmla="*/ 454857 h 897769"/>
                  <a:gd name="connsiteX6" fmla="*/ 314325 w 800100"/>
                  <a:gd name="connsiteY6" fmla="*/ 350082 h 897769"/>
                  <a:gd name="connsiteX7" fmla="*/ 300038 w 800100"/>
                  <a:gd name="connsiteY7" fmla="*/ 450094 h 897769"/>
                  <a:gd name="connsiteX8" fmla="*/ 280988 w 800100"/>
                  <a:gd name="connsiteY8" fmla="*/ 664407 h 897769"/>
                  <a:gd name="connsiteX9" fmla="*/ 361950 w 800100"/>
                  <a:gd name="connsiteY9" fmla="*/ 683457 h 897769"/>
                  <a:gd name="connsiteX10" fmla="*/ 361950 w 800100"/>
                  <a:gd name="connsiteY10" fmla="*/ 897769 h 897769"/>
                  <a:gd name="connsiteX11" fmla="*/ 90488 w 800100"/>
                  <a:gd name="connsiteY11" fmla="*/ 893007 h 897769"/>
                  <a:gd name="connsiteX12" fmla="*/ 0 w 800100"/>
                  <a:gd name="connsiteY12" fmla="*/ 773944 h 897769"/>
                  <a:gd name="connsiteX13" fmla="*/ 23813 w 800100"/>
                  <a:gd name="connsiteY13" fmla="*/ 69094 h 897769"/>
                  <a:gd name="connsiteX0" fmla="*/ 23813 w 800100"/>
                  <a:gd name="connsiteY0" fmla="*/ 92148 h 920823"/>
                  <a:gd name="connsiteX1" fmla="*/ 247650 w 800100"/>
                  <a:gd name="connsiteY1" fmla="*/ 25473 h 920823"/>
                  <a:gd name="connsiteX2" fmla="*/ 485775 w 800100"/>
                  <a:gd name="connsiteY2" fmla="*/ 311223 h 920823"/>
                  <a:gd name="connsiteX3" fmla="*/ 776288 w 800100"/>
                  <a:gd name="connsiteY3" fmla="*/ 306461 h 920823"/>
                  <a:gd name="connsiteX4" fmla="*/ 800100 w 800100"/>
                  <a:gd name="connsiteY4" fmla="*/ 477911 h 920823"/>
                  <a:gd name="connsiteX5" fmla="*/ 404813 w 800100"/>
                  <a:gd name="connsiteY5" fmla="*/ 477911 h 920823"/>
                  <a:gd name="connsiteX6" fmla="*/ 314325 w 800100"/>
                  <a:gd name="connsiteY6" fmla="*/ 373136 h 920823"/>
                  <a:gd name="connsiteX7" fmla="*/ 300038 w 800100"/>
                  <a:gd name="connsiteY7" fmla="*/ 473148 h 920823"/>
                  <a:gd name="connsiteX8" fmla="*/ 280988 w 800100"/>
                  <a:gd name="connsiteY8" fmla="*/ 687461 h 920823"/>
                  <a:gd name="connsiteX9" fmla="*/ 361950 w 800100"/>
                  <a:gd name="connsiteY9" fmla="*/ 706511 h 920823"/>
                  <a:gd name="connsiteX10" fmla="*/ 361950 w 800100"/>
                  <a:gd name="connsiteY10" fmla="*/ 920823 h 920823"/>
                  <a:gd name="connsiteX11" fmla="*/ 90488 w 800100"/>
                  <a:gd name="connsiteY11" fmla="*/ 916061 h 920823"/>
                  <a:gd name="connsiteX12" fmla="*/ 0 w 800100"/>
                  <a:gd name="connsiteY12" fmla="*/ 796998 h 920823"/>
                  <a:gd name="connsiteX13" fmla="*/ 23813 w 800100"/>
                  <a:gd name="connsiteY13" fmla="*/ 92148 h 920823"/>
                  <a:gd name="connsiteX0" fmla="*/ 23813 w 843857"/>
                  <a:gd name="connsiteY0" fmla="*/ 92148 h 920823"/>
                  <a:gd name="connsiteX1" fmla="*/ 247650 w 843857"/>
                  <a:gd name="connsiteY1" fmla="*/ 25473 h 920823"/>
                  <a:gd name="connsiteX2" fmla="*/ 485775 w 843857"/>
                  <a:gd name="connsiteY2" fmla="*/ 311223 h 920823"/>
                  <a:gd name="connsiteX3" fmla="*/ 776288 w 843857"/>
                  <a:gd name="connsiteY3" fmla="*/ 306461 h 920823"/>
                  <a:gd name="connsiteX4" fmla="*/ 800100 w 843857"/>
                  <a:gd name="connsiteY4" fmla="*/ 477911 h 920823"/>
                  <a:gd name="connsiteX5" fmla="*/ 404813 w 843857"/>
                  <a:gd name="connsiteY5" fmla="*/ 477911 h 920823"/>
                  <a:gd name="connsiteX6" fmla="*/ 314325 w 843857"/>
                  <a:gd name="connsiteY6" fmla="*/ 373136 h 920823"/>
                  <a:gd name="connsiteX7" fmla="*/ 300038 w 843857"/>
                  <a:gd name="connsiteY7" fmla="*/ 473148 h 920823"/>
                  <a:gd name="connsiteX8" fmla="*/ 280988 w 843857"/>
                  <a:gd name="connsiteY8" fmla="*/ 687461 h 920823"/>
                  <a:gd name="connsiteX9" fmla="*/ 361950 w 843857"/>
                  <a:gd name="connsiteY9" fmla="*/ 706511 h 920823"/>
                  <a:gd name="connsiteX10" fmla="*/ 361950 w 843857"/>
                  <a:gd name="connsiteY10" fmla="*/ 920823 h 920823"/>
                  <a:gd name="connsiteX11" fmla="*/ 90488 w 843857"/>
                  <a:gd name="connsiteY11" fmla="*/ 916061 h 920823"/>
                  <a:gd name="connsiteX12" fmla="*/ 0 w 843857"/>
                  <a:gd name="connsiteY12" fmla="*/ 796998 h 920823"/>
                  <a:gd name="connsiteX13" fmla="*/ 23813 w 843857"/>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506" h="920823">
                    <a:moveTo>
                      <a:pt x="23813" y="92148"/>
                    </a:moveTo>
                    <a:cubicBezTo>
                      <a:pt x="69850" y="-25327"/>
                      <a:pt x="182563" y="-9452"/>
                      <a:pt x="247650" y="25473"/>
                    </a:cubicBezTo>
                    <a:lnTo>
                      <a:pt x="485775" y="311223"/>
                    </a:lnTo>
                    <a:lnTo>
                      <a:pt x="776288" y="306461"/>
                    </a:lnTo>
                    <a:cubicBezTo>
                      <a:pt x="917575" y="377899"/>
                      <a:pt x="830263" y="454098"/>
                      <a:pt x="800100" y="477911"/>
                    </a:cubicBezTo>
                    <a:lnTo>
                      <a:pt x="404813" y="477911"/>
                    </a:lnTo>
                    <a:lnTo>
                      <a:pt x="314325" y="373136"/>
                    </a:lnTo>
                    <a:lnTo>
                      <a:pt x="300038" y="473148"/>
                    </a:lnTo>
                    <a:lnTo>
                      <a:pt x="280988" y="687461"/>
                    </a:lnTo>
                    <a:lnTo>
                      <a:pt x="361950" y="706511"/>
                    </a:lnTo>
                    <a:lnTo>
                      <a:pt x="361950" y="920823"/>
                    </a:lnTo>
                    <a:lnTo>
                      <a:pt x="90488" y="916061"/>
                    </a:lnTo>
                    <a:cubicBezTo>
                      <a:pt x="17462" y="895423"/>
                      <a:pt x="15875" y="841449"/>
                      <a:pt x="0" y="796998"/>
                    </a:cubicBezTo>
                    <a:lnTo>
                      <a:pt x="23813" y="921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5" name="Oval 13"/>
              <p:cNvSpPr/>
              <p:nvPr/>
            </p:nvSpPr>
            <p:spPr bwMode="auto">
              <a:xfrm flipH="1">
                <a:off x="5414459" y="3318347"/>
                <a:ext cx="470827" cy="832520"/>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6" name="Oval 255"/>
              <p:cNvSpPr/>
              <p:nvPr/>
            </p:nvSpPr>
            <p:spPr bwMode="auto">
              <a:xfrm flipH="1">
                <a:off x="5462910"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7" name="Freeform 256"/>
              <p:cNvSpPr/>
              <p:nvPr/>
            </p:nvSpPr>
            <p:spPr bwMode="auto">
              <a:xfrm flipH="1">
                <a:off x="5101566" y="3112970"/>
                <a:ext cx="596662" cy="642967"/>
              </a:xfrm>
              <a:custGeom>
                <a:avLst/>
                <a:gdLst>
                  <a:gd name="connsiteX0" fmla="*/ 23813 w 800100"/>
                  <a:gd name="connsiteY0" fmla="*/ 66675 h 895350"/>
                  <a:gd name="connsiteX1" fmla="*/ 247650 w 800100"/>
                  <a:gd name="connsiteY1" fmla="*/ 0 h 895350"/>
                  <a:gd name="connsiteX2" fmla="*/ 485775 w 800100"/>
                  <a:gd name="connsiteY2" fmla="*/ 285750 h 895350"/>
                  <a:gd name="connsiteX3" fmla="*/ 776288 w 800100"/>
                  <a:gd name="connsiteY3" fmla="*/ 280988 h 895350"/>
                  <a:gd name="connsiteX4" fmla="*/ 800100 w 800100"/>
                  <a:gd name="connsiteY4" fmla="*/ 452438 h 895350"/>
                  <a:gd name="connsiteX5" fmla="*/ 404813 w 800100"/>
                  <a:gd name="connsiteY5" fmla="*/ 452438 h 895350"/>
                  <a:gd name="connsiteX6" fmla="*/ 314325 w 800100"/>
                  <a:gd name="connsiteY6" fmla="*/ 347663 h 895350"/>
                  <a:gd name="connsiteX7" fmla="*/ 300038 w 800100"/>
                  <a:gd name="connsiteY7" fmla="*/ 447675 h 895350"/>
                  <a:gd name="connsiteX8" fmla="*/ 280988 w 800100"/>
                  <a:gd name="connsiteY8" fmla="*/ 661988 h 895350"/>
                  <a:gd name="connsiteX9" fmla="*/ 361950 w 800100"/>
                  <a:gd name="connsiteY9" fmla="*/ 681038 h 895350"/>
                  <a:gd name="connsiteX10" fmla="*/ 361950 w 800100"/>
                  <a:gd name="connsiteY10" fmla="*/ 895350 h 895350"/>
                  <a:gd name="connsiteX11" fmla="*/ 90488 w 800100"/>
                  <a:gd name="connsiteY11" fmla="*/ 890588 h 895350"/>
                  <a:gd name="connsiteX12" fmla="*/ 0 w 800100"/>
                  <a:gd name="connsiteY12" fmla="*/ 771525 h 895350"/>
                  <a:gd name="connsiteX13" fmla="*/ 23813 w 800100"/>
                  <a:gd name="connsiteY13" fmla="*/ 66675 h 895350"/>
                  <a:gd name="connsiteX0" fmla="*/ 23813 w 800100"/>
                  <a:gd name="connsiteY0" fmla="*/ 69094 h 897769"/>
                  <a:gd name="connsiteX1" fmla="*/ 247650 w 800100"/>
                  <a:gd name="connsiteY1" fmla="*/ 2419 h 897769"/>
                  <a:gd name="connsiteX2" fmla="*/ 485775 w 800100"/>
                  <a:gd name="connsiteY2" fmla="*/ 288169 h 897769"/>
                  <a:gd name="connsiteX3" fmla="*/ 776288 w 800100"/>
                  <a:gd name="connsiteY3" fmla="*/ 283407 h 897769"/>
                  <a:gd name="connsiteX4" fmla="*/ 800100 w 800100"/>
                  <a:gd name="connsiteY4" fmla="*/ 454857 h 897769"/>
                  <a:gd name="connsiteX5" fmla="*/ 404813 w 800100"/>
                  <a:gd name="connsiteY5" fmla="*/ 454857 h 897769"/>
                  <a:gd name="connsiteX6" fmla="*/ 314325 w 800100"/>
                  <a:gd name="connsiteY6" fmla="*/ 350082 h 897769"/>
                  <a:gd name="connsiteX7" fmla="*/ 300038 w 800100"/>
                  <a:gd name="connsiteY7" fmla="*/ 450094 h 897769"/>
                  <a:gd name="connsiteX8" fmla="*/ 280988 w 800100"/>
                  <a:gd name="connsiteY8" fmla="*/ 664407 h 897769"/>
                  <a:gd name="connsiteX9" fmla="*/ 361950 w 800100"/>
                  <a:gd name="connsiteY9" fmla="*/ 683457 h 897769"/>
                  <a:gd name="connsiteX10" fmla="*/ 361950 w 800100"/>
                  <a:gd name="connsiteY10" fmla="*/ 897769 h 897769"/>
                  <a:gd name="connsiteX11" fmla="*/ 90488 w 800100"/>
                  <a:gd name="connsiteY11" fmla="*/ 893007 h 897769"/>
                  <a:gd name="connsiteX12" fmla="*/ 0 w 800100"/>
                  <a:gd name="connsiteY12" fmla="*/ 773944 h 897769"/>
                  <a:gd name="connsiteX13" fmla="*/ 23813 w 800100"/>
                  <a:gd name="connsiteY13" fmla="*/ 69094 h 897769"/>
                  <a:gd name="connsiteX0" fmla="*/ 23813 w 800100"/>
                  <a:gd name="connsiteY0" fmla="*/ 92148 h 920823"/>
                  <a:gd name="connsiteX1" fmla="*/ 247650 w 800100"/>
                  <a:gd name="connsiteY1" fmla="*/ 25473 h 920823"/>
                  <a:gd name="connsiteX2" fmla="*/ 485775 w 800100"/>
                  <a:gd name="connsiteY2" fmla="*/ 311223 h 920823"/>
                  <a:gd name="connsiteX3" fmla="*/ 776288 w 800100"/>
                  <a:gd name="connsiteY3" fmla="*/ 306461 h 920823"/>
                  <a:gd name="connsiteX4" fmla="*/ 800100 w 800100"/>
                  <a:gd name="connsiteY4" fmla="*/ 477911 h 920823"/>
                  <a:gd name="connsiteX5" fmla="*/ 404813 w 800100"/>
                  <a:gd name="connsiteY5" fmla="*/ 477911 h 920823"/>
                  <a:gd name="connsiteX6" fmla="*/ 314325 w 800100"/>
                  <a:gd name="connsiteY6" fmla="*/ 373136 h 920823"/>
                  <a:gd name="connsiteX7" fmla="*/ 300038 w 800100"/>
                  <a:gd name="connsiteY7" fmla="*/ 473148 h 920823"/>
                  <a:gd name="connsiteX8" fmla="*/ 280988 w 800100"/>
                  <a:gd name="connsiteY8" fmla="*/ 687461 h 920823"/>
                  <a:gd name="connsiteX9" fmla="*/ 361950 w 800100"/>
                  <a:gd name="connsiteY9" fmla="*/ 706511 h 920823"/>
                  <a:gd name="connsiteX10" fmla="*/ 361950 w 800100"/>
                  <a:gd name="connsiteY10" fmla="*/ 920823 h 920823"/>
                  <a:gd name="connsiteX11" fmla="*/ 90488 w 800100"/>
                  <a:gd name="connsiteY11" fmla="*/ 916061 h 920823"/>
                  <a:gd name="connsiteX12" fmla="*/ 0 w 800100"/>
                  <a:gd name="connsiteY12" fmla="*/ 796998 h 920823"/>
                  <a:gd name="connsiteX13" fmla="*/ 23813 w 800100"/>
                  <a:gd name="connsiteY13" fmla="*/ 92148 h 920823"/>
                  <a:gd name="connsiteX0" fmla="*/ 23813 w 843857"/>
                  <a:gd name="connsiteY0" fmla="*/ 92148 h 920823"/>
                  <a:gd name="connsiteX1" fmla="*/ 247650 w 843857"/>
                  <a:gd name="connsiteY1" fmla="*/ 25473 h 920823"/>
                  <a:gd name="connsiteX2" fmla="*/ 485775 w 843857"/>
                  <a:gd name="connsiteY2" fmla="*/ 311223 h 920823"/>
                  <a:gd name="connsiteX3" fmla="*/ 776288 w 843857"/>
                  <a:gd name="connsiteY3" fmla="*/ 306461 h 920823"/>
                  <a:gd name="connsiteX4" fmla="*/ 800100 w 843857"/>
                  <a:gd name="connsiteY4" fmla="*/ 477911 h 920823"/>
                  <a:gd name="connsiteX5" fmla="*/ 404813 w 843857"/>
                  <a:gd name="connsiteY5" fmla="*/ 477911 h 920823"/>
                  <a:gd name="connsiteX6" fmla="*/ 314325 w 843857"/>
                  <a:gd name="connsiteY6" fmla="*/ 373136 h 920823"/>
                  <a:gd name="connsiteX7" fmla="*/ 300038 w 843857"/>
                  <a:gd name="connsiteY7" fmla="*/ 473148 h 920823"/>
                  <a:gd name="connsiteX8" fmla="*/ 280988 w 843857"/>
                  <a:gd name="connsiteY8" fmla="*/ 687461 h 920823"/>
                  <a:gd name="connsiteX9" fmla="*/ 361950 w 843857"/>
                  <a:gd name="connsiteY9" fmla="*/ 706511 h 920823"/>
                  <a:gd name="connsiteX10" fmla="*/ 361950 w 843857"/>
                  <a:gd name="connsiteY10" fmla="*/ 920823 h 920823"/>
                  <a:gd name="connsiteX11" fmla="*/ 90488 w 843857"/>
                  <a:gd name="connsiteY11" fmla="*/ 916061 h 920823"/>
                  <a:gd name="connsiteX12" fmla="*/ 0 w 843857"/>
                  <a:gd name="connsiteY12" fmla="*/ 796998 h 920823"/>
                  <a:gd name="connsiteX13" fmla="*/ 23813 w 843857"/>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506" h="920823">
                    <a:moveTo>
                      <a:pt x="23813" y="92148"/>
                    </a:moveTo>
                    <a:cubicBezTo>
                      <a:pt x="69850" y="-25327"/>
                      <a:pt x="182563" y="-9452"/>
                      <a:pt x="247650" y="25473"/>
                    </a:cubicBezTo>
                    <a:lnTo>
                      <a:pt x="485775" y="311223"/>
                    </a:lnTo>
                    <a:lnTo>
                      <a:pt x="776288" y="306461"/>
                    </a:lnTo>
                    <a:cubicBezTo>
                      <a:pt x="917575" y="377899"/>
                      <a:pt x="830263" y="454098"/>
                      <a:pt x="800100" y="477911"/>
                    </a:cubicBezTo>
                    <a:lnTo>
                      <a:pt x="404813" y="477911"/>
                    </a:lnTo>
                    <a:lnTo>
                      <a:pt x="314325" y="373136"/>
                    </a:lnTo>
                    <a:lnTo>
                      <a:pt x="300038" y="473148"/>
                    </a:lnTo>
                    <a:lnTo>
                      <a:pt x="280988" y="687461"/>
                    </a:lnTo>
                    <a:lnTo>
                      <a:pt x="361950" y="706511"/>
                    </a:lnTo>
                    <a:lnTo>
                      <a:pt x="361950" y="920823"/>
                    </a:lnTo>
                    <a:lnTo>
                      <a:pt x="90488" y="916061"/>
                    </a:lnTo>
                    <a:cubicBezTo>
                      <a:pt x="17462" y="895423"/>
                      <a:pt x="15875" y="841449"/>
                      <a:pt x="0" y="796998"/>
                    </a:cubicBezTo>
                    <a:lnTo>
                      <a:pt x="23813" y="921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8" name="Rectangle 257"/>
              <p:cNvSpPr/>
              <p:nvPr/>
            </p:nvSpPr>
            <p:spPr bwMode="auto">
              <a:xfrm>
                <a:off x="4430388" y="3434454"/>
                <a:ext cx="384188" cy="527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59" name="Rectangle 258"/>
              <p:cNvSpPr/>
              <p:nvPr/>
            </p:nvSpPr>
            <p:spPr bwMode="auto">
              <a:xfrm>
                <a:off x="5015708" y="3434454"/>
                <a:ext cx="384188" cy="527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60" name="Oval 259"/>
              <p:cNvSpPr/>
              <p:nvPr/>
            </p:nvSpPr>
            <p:spPr bwMode="auto">
              <a:xfrm flipH="1">
                <a:off x="4792888" y="2804865"/>
                <a:ext cx="244508" cy="2445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261" name="Round Same Side Corner Rectangle 54"/>
              <p:cNvSpPr/>
              <p:nvPr/>
            </p:nvSpPr>
            <p:spPr bwMode="auto">
              <a:xfrm>
                <a:off x="4749189" y="3112970"/>
                <a:ext cx="331906" cy="355021"/>
              </a:xfrm>
              <a:custGeom>
                <a:avLst/>
                <a:gdLst/>
                <a:ahLst/>
                <a:cxnLst/>
                <a:rect l="l" t="t" r="r" b="b"/>
                <a:pathLst>
                  <a:path w="331906" h="355021">
                    <a:moveTo>
                      <a:pt x="50746" y="0"/>
                    </a:moveTo>
                    <a:lnTo>
                      <a:pt x="281160" y="0"/>
                    </a:lnTo>
                    <a:cubicBezTo>
                      <a:pt x="309186" y="0"/>
                      <a:pt x="331906" y="22720"/>
                      <a:pt x="331906" y="50746"/>
                    </a:cubicBezTo>
                    <a:lnTo>
                      <a:pt x="331906" y="304471"/>
                    </a:lnTo>
                    <a:lnTo>
                      <a:pt x="248930" y="304471"/>
                    </a:lnTo>
                    <a:lnTo>
                      <a:pt x="248930" y="355021"/>
                    </a:lnTo>
                    <a:lnTo>
                      <a:pt x="82977" y="355021"/>
                    </a:lnTo>
                    <a:lnTo>
                      <a:pt x="82977" y="304471"/>
                    </a:lnTo>
                    <a:lnTo>
                      <a:pt x="0" y="304471"/>
                    </a:lnTo>
                    <a:lnTo>
                      <a:pt x="0" y="50746"/>
                    </a:lnTo>
                    <a:cubicBezTo>
                      <a:pt x="0" y="22720"/>
                      <a:pt x="22720" y="0"/>
                      <a:pt x="5074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grpSp>
      </p:grpSp>
      <p:grpSp>
        <p:nvGrpSpPr>
          <p:cNvPr id="262" name="Group 261"/>
          <p:cNvGrpSpPr/>
          <p:nvPr/>
        </p:nvGrpSpPr>
        <p:grpSpPr>
          <a:xfrm>
            <a:off x="7974410" y="3108916"/>
            <a:ext cx="585821" cy="555937"/>
            <a:chOff x="5326857" y="2779521"/>
            <a:chExt cx="2283619" cy="2167129"/>
          </a:xfrm>
          <a:solidFill>
            <a:schemeClr val="bg1">
              <a:lumMod val="50000"/>
            </a:schemeClr>
          </a:solidFill>
        </p:grpSpPr>
        <p:sp>
          <p:nvSpPr>
            <p:cNvPr id="263" name="Freeform 262"/>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4"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5"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6" name="Oval 265"/>
            <p:cNvSpPr/>
            <p:nvPr/>
          </p:nvSpPr>
          <p:spPr bwMode="auto">
            <a:xfrm>
              <a:off x="6524624" y="2779521"/>
              <a:ext cx="835024"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7"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269" name="Group 268"/>
          <p:cNvGrpSpPr/>
          <p:nvPr/>
        </p:nvGrpSpPr>
        <p:grpSpPr>
          <a:xfrm>
            <a:off x="6806259" y="1910626"/>
            <a:ext cx="303091" cy="385783"/>
            <a:chOff x="8357513" y="1018460"/>
            <a:chExt cx="443755" cy="564825"/>
          </a:xfrm>
        </p:grpSpPr>
        <p:sp>
          <p:nvSpPr>
            <p:cNvPr id="270" name="Rectangle 269"/>
            <p:cNvSpPr/>
            <p:nvPr/>
          </p:nvSpPr>
          <p:spPr>
            <a:xfrm>
              <a:off x="8386418" y="1228646"/>
              <a:ext cx="414850" cy="33663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1" name="Group 270"/>
            <p:cNvGrpSpPr/>
            <p:nvPr/>
          </p:nvGrpSpPr>
          <p:grpSpPr>
            <a:xfrm>
              <a:off x="8357513" y="1018460"/>
              <a:ext cx="443755" cy="564825"/>
              <a:chOff x="854043" y="3974589"/>
              <a:chExt cx="590637" cy="751783"/>
            </a:xfrm>
            <a:solidFill>
              <a:schemeClr val="tx1"/>
            </a:solidFill>
          </p:grpSpPr>
          <p:sp>
            <p:nvSpPr>
              <p:cNvPr id="272" name="Freeform 5"/>
              <p:cNvSpPr>
                <a:spLocks/>
              </p:cNvSpPr>
              <p:nvPr/>
            </p:nvSpPr>
            <p:spPr bwMode="auto">
              <a:xfrm>
                <a:off x="854043" y="3974589"/>
                <a:ext cx="214571" cy="214920"/>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
              <p:cNvSpPr>
                <a:spLocks noEditPoints="1"/>
              </p:cNvSpPr>
              <p:nvPr/>
            </p:nvSpPr>
            <p:spPr bwMode="auto">
              <a:xfrm>
                <a:off x="854043" y="3974589"/>
                <a:ext cx="590637" cy="751783"/>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4" name="Group 273"/>
          <p:cNvGrpSpPr/>
          <p:nvPr/>
        </p:nvGrpSpPr>
        <p:grpSpPr>
          <a:xfrm>
            <a:off x="7471156" y="1896196"/>
            <a:ext cx="1116101" cy="620259"/>
            <a:chOff x="3917799" y="1896196"/>
            <a:chExt cx="1116101" cy="620259"/>
          </a:xfrm>
        </p:grpSpPr>
        <p:sp>
          <p:nvSpPr>
            <p:cNvPr id="275" name="Freeform 274"/>
            <p:cNvSpPr/>
            <p:nvPr/>
          </p:nvSpPr>
          <p:spPr>
            <a:xfrm>
              <a:off x="3917799" y="1896196"/>
              <a:ext cx="1116101" cy="62025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007E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6" name="pasted-image.pdf"/>
            <p:cNvPicPr/>
            <p:nvPr/>
          </p:nvPicPr>
          <p:blipFill>
            <a:blip r:embed="rId8">
              <a:biLevel thresh="25000"/>
              <a:extLst/>
            </a:blip>
            <a:stretch>
              <a:fillRect/>
            </a:stretch>
          </p:blipFill>
          <p:spPr>
            <a:xfrm>
              <a:off x="4212502" y="2076428"/>
              <a:ext cx="362098" cy="336795"/>
            </a:xfrm>
            <a:prstGeom prst="rect">
              <a:avLst/>
            </a:prstGeom>
            <a:ln w="12700" cap="flat">
              <a:noFill/>
              <a:miter lim="400000"/>
            </a:ln>
            <a:effectLst/>
          </p:spPr>
        </p:pic>
      </p:grpSp>
      <p:grpSp>
        <p:nvGrpSpPr>
          <p:cNvPr id="277" name="Group 276"/>
          <p:cNvGrpSpPr/>
          <p:nvPr/>
        </p:nvGrpSpPr>
        <p:grpSpPr>
          <a:xfrm>
            <a:off x="6750514" y="2519799"/>
            <a:ext cx="449842" cy="449841"/>
            <a:chOff x="3382517" y="921756"/>
            <a:chExt cx="1297060" cy="1297060"/>
          </a:xfrm>
          <a:solidFill>
            <a:srgbClr val="007EE5"/>
          </a:solidFill>
        </p:grpSpPr>
        <p:sp>
          <p:nvSpPr>
            <p:cNvPr id="278" name="Donut 277"/>
            <p:cNvSpPr/>
            <p:nvPr/>
          </p:nvSpPr>
          <p:spPr>
            <a:xfrm>
              <a:off x="3382517" y="921756"/>
              <a:ext cx="1297060" cy="1297060"/>
            </a:xfrm>
            <a:prstGeom prst="donut">
              <a:avLst>
                <a:gd name="adj" fmla="val 66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grpSp>
          <p:nvGrpSpPr>
            <p:cNvPr id="279" name="Group 278"/>
            <p:cNvGrpSpPr/>
            <p:nvPr/>
          </p:nvGrpSpPr>
          <p:grpSpPr>
            <a:xfrm>
              <a:off x="3658638" y="1160016"/>
              <a:ext cx="778652" cy="904785"/>
              <a:chOff x="3553230" y="570730"/>
              <a:chExt cx="4338290" cy="5041022"/>
            </a:xfrm>
            <a:grpFill/>
          </p:grpSpPr>
          <p:sp>
            <p:nvSpPr>
              <p:cNvPr id="280" name="Donut 15"/>
              <p:cNvSpPr/>
              <p:nvPr/>
            </p:nvSpPr>
            <p:spPr>
              <a:xfrm>
                <a:off x="3956364" y="3616445"/>
                <a:ext cx="1146150" cy="1065703"/>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81" name="Donut 28"/>
              <p:cNvSpPr/>
              <p:nvPr/>
            </p:nvSpPr>
            <p:spPr>
              <a:xfrm rot="20221914">
                <a:off x="6221198" y="570730"/>
                <a:ext cx="812157" cy="755155"/>
              </a:xfrm>
              <a:custGeom>
                <a:avLst/>
                <a:gdLst/>
                <a:ahLst/>
                <a:cxnLst/>
                <a:rect l="l" t="t" r="r" b="b"/>
                <a:pathLst>
                  <a:path w="812157" h="755155">
                    <a:moveTo>
                      <a:pt x="476237" y="202804"/>
                    </a:moveTo>
                    <a:cubicBezTo>
                      <a:pt x="453394" y="193136"/>
                      <a:pt x="428280" y="187790"/>
                      <a:pt x="401918" y="187790"/>
                    </a:cubicBezTo>
                    <a:cubicBezTo>
                      <a:pt x="296470" y="187790"/>
                      <a:pt x="210987" y="273328"/>
                      <a:pt x="210987" y="378844"/>
                    </a:cubicBezTo>
                    <a:cubicBezTo>
                      <a:pt x="210987" y="484360"/>
                      <a:pt x="296470" y="569898"/>
                      <a:pt x="401918" y="569898"/>
                    </a:cubicBezTo>
                    <a:cubicBezTo>
                      <a:pt x="507366" y="569898"/>
                      <a:pt x="592849" y="484360"/>
                      <a:pt x="592849" y="378844"/>
                    </a:cubicBezTo>
                    <a:cubicBezTo>
                      <a:pt x="592849" y="299707"/>
                      <a:pt x="544765" y="231808"/>
                      <a:pt x="476237" y="202804"/>
                    </a:cubicBezTo>
                    <a:close/>
                    <a:moveTo>
                      <a:pt x="556335" y="3732"/>
                    </a:moveTo>
                    <a:lnTo>
                      <a:pt x="614596" y="34731"/>
                    </a:lnTo>
                    <a:cubicBezTo>
                      <a:pt x="630099" y="42980"/>
                      <a:pt x="635980" y="62235"/>
                      <a:pt x="627731" y="77738"/>
                    </a:cubicBezTo>
                    <a:lnTo>
                      <a:pt x="594712" y="139794"/>
                    </a:lnTo>
                    <a:cubicBezTo>
                      <a:pt x="640727" y="175813"/>
                      <a:pt x="675734" y="224938"/>
                      <a:pt x="692841" y="282118"/>
                    </a:cubicBezTo>
                    <a:lnTo>
                      <a:pt x="763598" y="269812"/>
                    </a:lnTo>
                    <a:cubicBezTo>
                      <a:pt x="780899" y="266803"/>
                      <a:pt x="797364" y="278389"/>
                      <a:pt x="800373" y="295690"/>
                    </a:cubicBezTo>
                    <a:lnTo>
                      <a:pt x="811682" y="360708"/>
                    </a:lnTo>
                    <a:cubicBezTo>
                      <a:pt x="814691" y="378009"/>
                      <a:pt x="803105" y="394474"/>
                      <a:pt x="785804" y="397483"/>
                    </a:cubicBezTo>
                    <a:lnTo>
                      <a:pt x="707081" y="411175"/>
                    </a:lnTo>
                    <a:cubicBezTo>
                      <a:pt x="700733" y="478407"/>
                      <a:pt x="672555" y="539196"/>
                      <a:pt x="628788" y="585688"/>
                    </a:cubicBezTo>
                    <a:lnTo>
                      <a:pt x="668902" y="643837"/>
                    </a:lnTo>
                    <a:cubicBezTo>
                      <a:pt x="678874" y="658292"/>
                      <a:pt x="675240" y="678094"/>
                      <a:pt x="660785" y="688066"/>
                    </a:cubicBezTo>
                    <a:lnTo>
                      <a:pt x="606463" y="725540"/>
                    </a:lnTo>
                    <a:cubicBezTo>
                      <a:pt x="592007" y="735512"/>
                      <a:pt x="572206" y="731878"/>
                      <a:pt x="562234" y="717423"/>
                    </a:cubicBezTo>
                    <a:lnTo>
                      <a:pt x="523702" y="661568"/>
                    </a:lnTo>
                    <a:cubicBezTo>
                      <a:pt x="486584" y="678429"/>
                      <a:pt x="445297" y="687388"/>
                      <a:pt x="401918" y="687388"/>
                    </a:cubicBezTo>
                    <a:cubicBezTo>
                      <a:pt x="376096" y="687388"/>
                      <a:pt x="351015" y="684213"/>
                      <a:pt x="327312" y="677166"/>
                    </a:cubicBezTo>
                    <a:lnTo>
                      <a:pt x="283848" y="741211"/>
                    </a:lnTo>
                    <a:cubicBezTo>
                      <a:pt x="273987" y="755741"/>
                      <a:pt x="254214" y="759527"/>
                      <a:pt x="239683" y="749666"/>
                    </a:cubicBezTo>
                    <a:lnTo>
                      <a:pt x="185076" y="712607"/>
                    </a:lnTo>
                    <a:cubicBezTo>
                      <a:pt x="170545" y="702746"/>
                      <a:pt x="166759" y="682972"/>
                      <a:pt x="176621" y="668442"/>
                    </a:cubicBezTo>
                    <a:lnTo>
                      <a:pt x="209668" y="619746"/>
                    </a:lnTo>
                    <a:cubicBezTo>
                      <a:pt x="154953" y="576302"/>
                      <a:pt x="115586" y="514481"/>
                      <a:pt x="100574"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3" y="200399"/>
                      <a:pt x="186439" y="159629"/>
                    </a:cubicBezTo>
                    <a:lnTo>
                      <a:pt x="144734" y="103738"/>
                    </a:lnTo>
                    <a:cubicBezTo>
                      <a:pt x="134232" y="89663"/>
                      <a:pt x="137128" y="69740"/>
                      <a:pt x="151203" y="59238"/>
                    </a:cubicBezTo>
                    <a:lnTo>
                      <a:pt x="204095" y="19771"/>
                    </a:lnTo>
                    <a:cubicBezTo>
                      <a:pt x="218169" y="9269"/>
                      <a:pt x="238093" y="12165"/>
                      <a:pt x="248595" y="26239"/>
                    </a:cubicBezTo>
                    <a:lnTo>
                      <a:pt x="295589" y="89219"/>
                    </a:lnTo>
                    <a:cubicBezTo>
                      <a:pt x="328711" y="76953"/>
                      <a:pt x="364538" y="70300"/>
                      <a:pt x="401918" y="70300"/>
                    </a:cubicBezTo>
                    <a:cubicBezTo>
                      <a:pt x="428668" y="70300"/>
                      <a:pt x="454623" y="73707"/>
                      <a:pt x="479084" y="81229"/>
                    </a:cubicBezTo>
                    <a:lnTo>
                      <a:pt x="513329" y="16867"/>
                    </a:lnTo>
                    <a:cubicBezTo>
                      <a:pt x="521578" y="1364"/>
                      <a:pt x="540833" y="-4517"/>
                      <a:pt x="556335" y="3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82" name="Donut 36"/>
              <p:cNvSpPr/>
              <p:nvPr/>
            </p:nvSpPr>
            <p:spPr>
              <a:xfrm rot="20260300">
                <a:off x="6816207" y="1657630"/>
                <a:ext cx="812158" cy="755155"/>
              </a:xfrm>
              <a:custGeom>
                <a:avLst/>
                <a:gdLst/>
                <a:ahLst/>
                <a:cxnLst/>
                <a:rect l="l" t="t" r="r" b="b"/>
                <a:pathLst>
                  <a:path w="812158" h="755155">
                    <a:moveTo>
                      <a:pt x="476236" y="202805"/>
                    </a:moveTo>
                    <a:cubicBezTo>
                      <a:pt x="453394" y="193137"/>
                      <a:pt x="428279" y="187791"/>
                      <a:pt x="401917" y="187791"/>
                    </a:cubicBezTo>
                    <a:cubicBezTo>
                      <a:pt x="296470" y="187791"/>
                      <a:pt x="210987" y="273329"/>
                      <a:pt x="210987" y="378845"/>
                    </a:cubicBezTo>
                    <a:cubicBezTo>
                      <a:pt x="210987" y="484361"/>
                      <a:pt x="296470" y="569899"/>
                      <a:pt x="401918" y="569899"/>
                    </a:cubicBezTo>
                    <a:cubicBezTo>
                      <a:pt x="507366" y="569899"/>
                      <a:pt x="592849" y="484361"/>
                      <a:pt x="592849" y="378845"/>
                    </a:cubicBezTo>
                    <a:cubicBezTo>
                      <a:pt x="592849" y="299708"/>
                      <a:pt x="544764" y="231809"/>
                      <a:pt x="476236" y="202805"/>
                    </a:cubicBezTo>
                    <a:close/>
                    <a:moveTo>
                      <a:pt x="556335" y="3732"/>
                    </a:moveTo>
                    <a:lnTo>
                      <a:pt x="614596" y="34731"/>
                    </a:lnTo>
                    <a:cubicBezTo>
                      <a:pt x="630099" y="42980"/>
                      <a:pt x="635980" y="62234"/>
                      <a:pt x="627731" y="77737"/>
                    </a:cubicBezTo>
                    <a:lnTo>
                      <a:pt x="594712" y="139795"/>
                    </a:lnTo>
                    <a:cubicBezTo>
                      <a:pt x="640726" y="175814"/>
                      <a:pt x="675734" y="224939"/>
                      <a:pt x="692841" y="282120"/>
                    </a:cubicBezTo>
                    <a:lnTo>
                      <a:pt x="763598" y="269813"/>
                    </a:lnTo>
                    <a:cubicBezTo>
                      <a:pt x="780900" y="266803"/>
                      <a:pt x="797365" y="278389"/>
                      <a:pt x="800374" y="295691"/>
                    </a:cubicBezTo>
                    <a:lnTo>
                      <a:pt x="811683" y="360708"/>
                    </a:lnTo>
                    <a:cubicBezTo>
                      <a:pt x="814692" y="378010"/>
                      <a:pt x="803106" y="394475"/>
                      <a:pt x="785804" y="397484"/>
                    </a:cubicBezTo>
                    <a:lnTo>
                      <a:pt x="707081" y="411176"/>
                    </a:lnTo>
                    <a:cubicBezTo>
                      <a:pt x="700733" y="478408"/>
                      <a:pt x="672554" y="539197"/>
                      <a:pt x="628788" y="585689"/>
                    </a:cubicBezTo>
                    <a:lnTo>
                      <a:pt x="668902" y="643837"/>
                    </a:lnTo>
                    <a:cubicBezTo>
                      <a:pt x="678874" y="658292"/>
                      <a:pt x="675239" y="678094"/>
                      <a:pt x="660785" y="688066"/>
                    </a:cubicBezTo>
                    <a:lnTo>
                      <a:pt x="606463" y="725540"/>
                    </a:lnTo>
                    <a:cubicBezTo>
                      <a:pt x="592007" y="735512"/>
                      <a:pt x="572205" y="731878"/>
                      <a:pt x="562233" y="717423"/>
                    </a:cubicBezTo>
                    <a:lnTo>
                      <a:pt x="523702" y="661569"/>
                    </a:lnTo>
                    <a:cubicBezTo>
                      <a:pt x="486584" y="678430"/>
                      <a:pt x="445297" y="687389"/>
                      <a:pt x="401918" y="687389"/>
                    </a:cubicBezTo>
                    <a:cubicBezTo>
                      <a:pt x="376096" y="687389"/>
                      <a:pt x="351015" y="684214"/>
                      <a:pt x="327311" y="677166"/>
                    </a:cubicBezTo>
                    <a:lnTo>
                      <a:pt x="283848" y="741210"/>
                    </a:lnTo>
                    <a:cubicBezTo>
                      <a:pt x="273987" y="755741"/>
                      <a:pt x="254213" y="759527"/>
                      <a:pt x="239683" y="749666"/>
                    </a:cubicBezTo>
                    <a:lnTo>
                      <a:pt x="185076" y="712607"/>
                    </a:lnTo>
                    <a:cubicBezTo>
                      <a:pt x="170545" y="702746"/>
                      <a:pt x="166760" y="682972"/>
                      <a:pt x="176620" y="668441"/>
                    </a:cubicBezTo>
                    <a:lnTo>
                      <a:pt x="209667" y="619746"/>
                    </a:lnTo>
                    <a:cubicBezTo>
                      <a:pt x="154953" y="576302"/>
                      <a:pt x="115585" y="514481"/>
                      <a:pt x="100573"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2" y="200399"/>
                      <a:pt x="186439" y="159630"/>
                    </a:cubicBezTo>
                    <a:lnTo>
                      <a:pt x="144734" y="103739"/>
                    </a:lnTo>
                    <a:cubicBezTo>
                      <a:pt x="134232" y="89664"/>
                      <a:pt x="137128" y="69741"/>
                      <a:pt x="151203" y="59239"/>
                    </a:cubicBezTo>
                    <a:lnTo>
                      <a:pt x="204095" y="19772"/>
                    </a:lnTo>
                    <a:cubicBezTo>
                      <a:pt x="218169" y="9270"/>
                      <a:pt x="238093" y="12166"/>
                      <a:pt x="248595" y="26240"/>
                    </a:cubicBezTo>
                    <a:lnTo>
                      <a:pt x="295588" y="89219"/>
                    </a:lnTo>
                    <a:cubicBezTo>
                      <a:pt x="328711" y="76953"/>
                      <a:pt x="364537" y="70301"/>
                      <a:pt x="401917" y="70301"/>
                    </a:cubicBezTo>
                    <a:cubicBezTo>
                      <a:pt x="428668" y="70301"/>
                      <a:pt x="454622" y="73708"/>
                      <a:pt x="479083" y="81230"/>
                    </a:cubicBezTo>
                    <a:lnTo>
                      <a:pt x="513329" y="16867"/>
                    </a:lnTo>
                    <a:cubicBezTo>
                      <a:pt x="521577" y="1364"/>
                      <a:pt x="540832" y="-4517"/>
                      <a:pt x="556335" y="3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83" name="Donut 15"/>
              <p:cNvSpPr/>
              <p:nvPr/>
            </p:nvSpPr>
            <p:spPr>
              <a:xfrm rot="20036216">
                <a:off x="3553230" y="709716"/>
                <a:ext cx="2521446" cy="2344470"/>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sp>
            <p:nvSpPr>
              <p:cNvPr id="284" name="Rectangle 62"/>
              <p:cNvSpPr/>
              <p:nvPr/>
            </p:nvSpPr>
            <p:spPr>
              <a:xfrm rot="18974245">
                <a:off x="6023264" y="2582680"/>
                <a:ext cx="1868256" cy="3029072"/>
              </a:xfrm>
              <a:custGeom>
                <a:avLst/>
                <a:gdLst>
                  <a:gd name="connsiteX0" fmla="*/ 1856143 w 1864331"/>
                  <a:gd name="connsiteY0" fmla="*/ 341271 h 2483987"/>
                  <a:gd name="connsiteX1" fmla="*/ 1864331 w 1864331"/>
                  <a:gd name="connsiteY1" fmla="*/ 966844 h 2483987"/>
                  <a:gd name="connsiteX2" fmla="*/ 1433839 w 1864331"/>
                  <a:gd name="connsiteY2" fmla="*/ 1517559 h 2483987"/>
                  <a:gd name="connsiteX3" fmla="*/ 1433840 w 1864331"/>
                  <a:gd name="connsiteY3" fmla="*/ 2483987 h 2483987"/>
                  <a:gd name="connsiteX4" fmla="*/ 488580 w 1864331"/>
                  <a:gd name="connsiteY4" fmla="*/ 2483987 h 2483987"/>
                  <a:gd name="connsiteX5" fmla="*/ 488581 w 1864331"/>
                  <a:gd name="connsiteY5" fmla="*/ 1584117 h 2483987"/>
                  <a:gd name="connsiteX6" fmla="*/ 0 w 1864331"/>
                  <a:gd name="connsiteY6" fmla="*/ 1202196 h 2483987"/>
                  <a:gd name="connsiteX7" fmla="*/ 0 w 1864331"/>
                  <a:gd name="connsiteY7" fmla="*/ 273950 h 2483987"/>
                  <a:gd name="connsiteX8" fmla="*/ 432957 w 1864331"/>
                  <a:gd name="connsiteY8" fmla="*/ 1289 h 2483987"/>
                  <a:gd name="connsiteX9" fmla="*/ 431190 w 1864331"/>
                  <a:gd name="connsiteY9" fmla="*/ 773655 h 2483987"/>
                  <a:gd name="connsiteX10" fmla="*/ 922265 w 1864331"/>
                  <a:gd name="connsiteY10" fmla="*/ 1052727 h 2483987"/>
                  <a:gd name="connsiteX11" fmla="*/ 962230 w 1864331"/>
                  <a:gd name="connsiteY11" fmla="*/ 1031655 h 2483987"/>
                  <a:gd name="connsiteX12" fmla="*/ 1404416 w 1864331"/>
                  <a:gd name="connsiteY12" fmla="*/ 762737 h 2483987"/>
                  <a:gd name="connsiteX13" fmla="*/ 1387941 w 1864331"/>
                  <a:gd name="connsiteY13" fmla="*/ 0 h 2483987"/>
                  <a:gd name="connsiteX14" fmla="*/ 1856143 w 1864331"/>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962230 w 1868258"/>
                  <a:gd name="connsiteY11" fmla="*/ 1031655 h 2483987"/>
                  <a:gd name="connsiteX12" fmla="*/ 1404416 w 1868258"/>
                  <a:gd name="connsiteY12" fmla="*/ 762737 h 2483987"/>
                  <a:gd name="connsiteX13" fmla="*/ 1387941 w 1868258"/>
                  <a:gd name="connsiteY13" fmla="*/ 0 h 2483987"/>
                  <a:gd name="connsiteX14" fmla="*/ 1856143 w 1868258"/>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1404416 w 1868258"/>
                  <a:gd name="connsiteY11" fmla="*/ 762737 h 2483987"/>
                  <a:gd name="connsiteX12" fmla="*/ 1387941 w 1868258"/>
                  <a:gd name="connsiteY12" fmla="*/ 0 h 2483987"/>
                  <a:gd name="connsiteX13" fmla="*/ 1856143 w 1868258"/>
                  <a:gd name="connsiteY13" fmla="*/ 341271 h 248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8258" h="2483987">
                    <a:moveTo>
                      <a:pt x="1856143" y="341271"/>
                    </a:moveTo>
                    <a:lnTo>
                      <a:pt x="1868258" y="1148652"/>
                    </a:lnTo>
                    <a:lnTo>
                      <a:pt x="1433839" y="1517559"/>
                    </a:lnTo>
                    <a:cubicBezTo>
                      <a:pt x="1433839" y="1839702"/>
                      <a:pt x="1433840" y="2161844"/>
                      <a:pt x="1433840" y="2483987"/>
                    </a:cubicBezTo>
                    <a:lnTo>
                      <a:pt x="488580" y="2483987"/>
                    </a:lnTo>
                    <a:cubicBezTo>
                      <a:pt x="488580" y="2184030"/>
                      <a:pt x="488581" y="1884074"/>
                      <a:pt x="488581" y="1584117"/>
                    </a:cubicBezTo>
                    <a:lnTo>
                      <a:pt x="0" y="1202196"/>
                    </a:lnTo>
                    <a:lnTo>
                      <a:pt x="0" y="273950"/>
                    </a:lnTo>
                    <a:lnTo>
                      <a:pt x="432957" y="1289"/>
                    </a:lnTo>
                    <a:lnTo>
                      <a:pt x="431190" y="773655"/>
                    </a:lnTo>
                    <a:lnTo>
                      <a:pt x="922265" y="1052727"/>
                    </a:lnTo>
                    <a:lnTo>
                      <a:pt x="1404416" y="762737"/>
                    </a:lnTo>
                    <a:lnTo>
                      <a:pt x="1387941" y="0"/>
                    </a:lnTo>
                    <a:cubicBezTo>
                      <a:pt x="1546738" y="136154"/>
                      <a:pt x="1697346" y="205117"/>
                      <a:pt x="1856143" y="3412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dirty="0">
                  <a:solidFill>
                    <a:schemeClr val="tx1"/>
                  </a:solidFill>
                </a:endParaRPr>
              </a:p>
            </p:txBody>
          </p:sp>
        </p:grpSp>
      </p:grpSp>
      <p:cxnSp>
        <p:nvCxnSpPr>
          <p:cNvPr id="288" name="Straight Connector 287"/>
          <p:cNvCxnSpPr/>
          <p:nvPr/>
        </p:nvCxnSpPr>
        <p:spPr>
          <a:xfrm>
            <a:off x="6421199" y="2744719"/>
            <a:ext cx="256185" cy="0"/>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7242366" y="2454182"/>
            <a:ext cx="175078" cy="103232"/>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212483" y="2962848"/>
            <a:ext cx="611293" cy="343058"/>
          </a:xfrm>
          <a:prstGeom prst="line">
            <a:avLst/>
          </a:prstGeom>
          <a:ln w="19050" cap="rnd">
            <a:solidFill>
              <a:srgbClr val="007EE5"/>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199" name="Picture 17"/>
          <p:cNvPicPr>
            <a:picLocks noChangeAspect="1"/>
          </p:cNvPicPr>
          <p:nvPr/>
        </p:nvPicPr>
        <p:blipFill rotWithShape="1">
          <a:blip r:embed="rId14" cstate="print">
            <a:extLst>
              <a:ext uri="{28A0092B-C50C-407E-A947-70E740481C1C}">
                <a14:useLocalDpi xmlns:a14="http://schemas.microsoft.com/office/drawing/2010/main" val="0"/>
              </a:ext>
            </a:extLst>
          </a:blip>
          <a:srcRect t="29713" b="24844"/>
          <a:stretch/>
        </p:blipFill>
        <p:spPr>
          <a:xfrm>
            <a:off x="5588409" y="3847011"/>
            <a:ext cx="734624" cy="335855"/>
          </a:xfrm>
          <a:prstGeom prst="rect">
            <a:avLst/>
          </a:prstGeom>
        </p:spPr>
      </p:pic>
      <p:pic>
        <p:nvPicPr>
          <p:cNvPr id="200"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99984" y="4121053"/>
            <a:ext cx="294746" cy="296533"/>
          </a:xfrm>
          <a:prstGeom prst="rect">
            <a:avLst/>
          </a:prstGeom>
        </p:spPr>
      </p:pic>
      <p:pic>
        <p:nvPicPr>
          <p:cNvPr id="201" name="Picture 148" descr="http://blog.falafel.com/wp-content/uploads/2015/04/GitHub-Mark.png"/>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20793" y="3784246"/>
            <a:ext cx="362396" cy="36459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150" descr="https://d16cvnquvjw7pr.cloudfront.net/www/img/p-brand/downloads/Logo/Zendesk_logo_RGB.png"/>
          <p:cNvPicPr>
            <a:picLocks noChangeAspect="1" noChangeArrowheads="1"/>
          </p:cNvPicPr>
          <p:nvPr/>
        </p:nvPicPr>
        <p:blipFill>
          <a:blip r:embed="rId17" cstate="print">
            <a:duotone>
              <a:prstClr val="black"/>
              <a:srgbClr val="4D4D4D">
                <a:tint val="45000"/>
                <a:satMod val="400000"/>
              </a:srgbClr>
            </a:duotone>
            <a:extLst>
              <a:ext uri="{28A0092B-C50C-407E-A947-70E740481C1C}">
                <a14:useLocalDpi xmlns:a14="http://schemas.microsoft.com/office/drawing/2010/main" val="0"/>
              </a:ext>
            </a:extLst>
          </a:blip>
          <a:srcRect/>
          <a:stretch>
            <a:fillRect/>
          </a:stretch>
        </p:blipFill>
        <p:spPr bwMode="auto">
          <a:xfrm>
            <a:off x="6404704" y="3875256"/>
            <a:ext cx="539633" cy="12566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156" descr="http://www.logowik.com/uploads/images/t_393_hightail_logo.jpg"/>
          <p:cNvPicPr>
            <a:picLocks noChangeAspect="1" noChangeArrowheads="1"/>
          </p:cNvPicPr>
          <p:nvPr/>
        </p:nvPicPr>
        <p:blipFill rotWithShape="1">
          <a:blip r:embed="rId18" cstate="print">
            <a:clrChange>
              <a:clrFrom>
                <a:srgbClr val="FFFFFF"/>
              </a:clrFrom>
              <a:clrTo>
                <a:srgbClr val="FFFFFF">
                  <a:alpha val="0"/>
                </a:srgbClr>
              </a:clrTo>
            </a:clrChange>
            <a:duotone>
              <a:srgbClr val="676767">
                <a:shade val="45000"/>
                <a:satMod val="135000"/>
              </a:srgbClr>
              <a:prstClr val="white"/>
            </a:duotone>
            <a:extLst>
              <a:ext uri="{28A0092B-C50C-407E-A947-70E740481C1C}">
                <a14:useLocalDpi xmlns:a14="http://schemas.microsoft.com/office/drawing/2010/main" val="0"/>
              </a:ext>
            </a:extLst>
          </a:blip>
          <a:srcRect l="15937" t="33314" r="15185" b="35019"/>
          <a:stretch/>
        </p:blipFill>
        <p:spPr bwMode="auto">
          <a:xfrm>
            <a:off x="5810722" y="4213202"/>
            <a:ext cx="533550" cy="185669"/>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158" descr="http://www.lukecjdavis.com/wp-content/uploads/2014/12/ShareFile-Logo.jpg"/>
          <p:cNvPicPr>
            <a:picLocks noChangeAspect="1" noChangeArrowheads="1"/>
          </p:cNvPicPr>
          <p:nvPr/>
        </p:nvPicPr>
        <p:blipFill>
          <a:blip r:embed="rId19" cstate="print">
            <a:clrChange>
              <a:clrFrom>
                <a:srgbClr val="FFFFFF"/>
              </a:clrFrom>
              <a:clrTo>
                <a:srgbClr val="FFFFFF">
                  <a:alpha val="0"/>
                </a:srgbClr>
              </a:clrTo>
            </a:clrChange>
            <a:duotone>
              <a:srgbClr val="676767">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63026" y="4234883"/>
            <a:ext cx="707709" cy="218121"/>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240"/>
          <p:cNvSpPr/>
          <p:nvPr/>
        </p:nvSpPr>
        <p:spPr>
          <a:xfrm>
            <a:off x="7434111" y="4281357"/>
            <a:ext cx="1607030" cy="174676"/>
          </a:xfrm>
          <a:prstGeom prst="rect">
            <a:avLst/>
          </a:prstGeom>
          <a:noFill/>
          <a:ln w="25400" cap="flat" cmpd="sng" algn="ctr">
            <a:noFill/>
            <a:prstDash val="solid"/>
          </a:ln>
          <a:effectLst/>
        </p:spPr>
        <p:txBody>
          <a:bodyPr wrap="square" lIns="45720" tIns="0" rIns="45720" bIns="0" rtlCol="0" anchor="ctr"/>
          <a:lstStyle/>
          <a:p>
            <a:pPr marL="0" marR="0" lvl="0" indent="0" algn="ctr" defTabSz="457200" eaLnBrk="1" fontAlgn="base" latinLnBrk="0" hangingPunct="1">
              <a:lnSpc>
                <a:spcPct val="100000"/>
              </a:lnSpc>
              <a:spcBef>
                <a:spcPts val="75"/>
              </a:spcBef>
              <a:spcAft>
                <a:spcPct val="0"/>
              </a:spcAft>
              <a:buClrTx/>
              <a:buSzTx/>
              <a:buFontTx/>
              <a:buNone/>
              <a:tabLst/>
              <a:defRPr/>
            </a:pPr>
            <a:r>
              <a:rPr kumimoji="0" lang="en-IN" sz="900" b="1" i="0" u="none" strike="noStrike" kern="0" cap="none" spc="0" normalizeH="0" baseline="0" noProof="0" dirty="0">
                <a:ln>
                  <a:noFill/>
                </a:ln>
                <a:effectLst/>
                <a:uLnTx/>
                <a:uFillTx/>
                <a:ea typeface="+mn-ea"/>
                <a:cs typeface="+mn-cs"/>
              </a:rPr>
              <a:t>…and many more</a:t>
            </a:r>
            <a:endParaRPr kumimoji="0" lang="en-IN" sz="800" b="0" i="0" u="none" strike="noStrike" kern="0" cap="none" spc="0" normalizeH="0" baseline="0" noProof="0" dirty="0">
              <a:ln>
                <a:noFill/>
              </a:ln>
              <a:effectLst/>
              <a:uLnTx/>
              <a:uFillTx/>
              <a:ea typeface="+mn-ea"/>
              <a:cs typeface="+mn-cs"/>
            </a:endParaRPr>
          </a:p>
        </p:txBody>
      </p:sp>
      <p:grpSp>
        <p:nvGrpSpPr>
          <p:cNvPr id="207" name="Group 95"/>
          <p:cNvGrpSpPr/>
          <p:nvPr/>
        </p:nvGrpSpPr>
        <p:grpSpPr>
          <a:xfrm>
            <a:off x="7131281" y="3860992"/>
            <a:ext cx="1069905" cy="315842"/>
            <a:chOff x="6425193" y="1746702"/>
            <a:chExt cx="1424044" cy="420386"/>
          </a:xfrm>
        </p:grpSpPr>
        <p:pic>
          <p:nvPicPr>
            <p:cNvPr id="208" name="Picture 1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25193" y="1746702"/>
              <a:ext cx="1424044" cy="420386"/>
            </a:xfrm>
            <a:prstGeom prst="rect">
              <a:avLst/>
            </a:prstGeom>
          </p:spPr>
        </p:pic>
        <p:sp>
          <p:nvSpPr>
            <p:cNvPr id="209" name="Rectangle 97"/>
            <p:cNvSpPr/>
            <p:nvPr/>
          </p:nvSpPr>
          <p:spPr>
            <a:xfrm>
              <a:off x="6502400" y="1816534"/>
              <a:ext cx="1259840" cy="289973"/>
            </a:xfrm>
            <a:prstGeom prst="rect">
              <a:avLst/>
            </a:prstGeom>
            <a:solidFill>
              <a:srgbClr val="FFFFFF">
                <a:alpha val="4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8" name="Rectangle 307"/>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Should build out </a:t>
            </a:r>
            <a:r>
              <a:rPr lang="en-US" dirty="0" err="1"/>
              <a:t>securelets</a:t>
            </a:r>
            <a:r>
              <a:rPr lang="en-US" dirty="0"/>
              <a:t> first, then the content under elastic gateway</a:t>
            </a:r>
          </a:p>
        </p:txBody>
      </p:sp>
      <p:sp>
        <p:nvSpPr>
          <p:cNvPr id="310" name="Rectangle 309"/>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38446528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p:cTn id="7" dur="500" fill="hold"/>
                                        <p:tgtEl>
                                          <p:spTgt spid="134"/>
                                        </p:tgtEl>
                                        <p:attrNameLst>
                                          <p:attrName>ppt_w</p:attrName>
                                        </p:attrNameLst>
                                      </p:cBhvr>
                                      <p:tavLst>
                                        <p:tav tm="0">
                                          <p:val>
                                            <p:fltVal val="0"/>
                                          </p:val>
                                        </p:tav>
                                        <p:tav tm="100000">
                                          <p:val>
                                            <p:strVal val="#ppt_w"/>
                                          </p:val>
                                        </p:tav>
                                      </p:tavLst>
                                    </p:anim>
                                    <p:anim calcmode="lin" valueType="num">
                                      <p:cBhvr>
                                        <p:cTn id="8" dur="500" fill="hold"/>
                                        <p:tgtEl>
                                          <p:spTgt spid="13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28"/>
                                        </p:tgtEl>
                                        <p:attrNameLst>
                                          <p:attrName>style.visibility</p:attrName>
                                        </p:attrNameLst>
                                      </p:cBhvr>
                                      <p:to>
                                        <p:strVal val="visible"/>
                                      </p:to>
                                    </p:set>
                                    <p:anim calcmode="lin" valueType="num">
                                      <p:cBhvr>
                                        <p:cTn id="12" dur="500" fill="hold"/>
                                        <p:tgtEl>
                                          <p:spTgt spid="128"/>
                                        </p:tgtEl>
                                        <p:attrNameLst>
                                          <p:attrName>ppt_w</p:attrName>
                                        </p:attrNameLst>
                                      </p:cBhvr>
                                      <p:tavLst>
                                        <p:tav tm="0">
                                          <p:val>
                                            <p:fltVal val="0"/>
                                          </p:val>
                                        </p:tav>
                                        <p:tav tm="100000">
                                          <p:val>
                                            <p:strVal val="#ppt_w"/>
                                          </p:val>
                                        </p:tav>
                                      </p:tavLst>
                                    </p:anim>
                                    <p:anim calcmode="lin" valueType="num">
                                      <p:cBhvr>
                                        <p:cTn id="13" dur="500" fill="hold"/>
                                        <p:tgtEl>
                                          <p:spTgt spid="128"/>
                                        </p:tgtEl>
                                        <p:attrNameLst>
                                          <p:attrName>ppt_h</p:attrName>
                                        </p:attrNameLst>
                                      </p:cBhvr>
                                      <p:tavLst>
                                        <p:tav tm="0">
                                          <p:val>
                                            <p:fltVal val="0"/>
                                          </p:val>
                                        </p:tav>
                                        <p:tav tm="100000">
                                          <p:val>
                                            <p:strVal val="#ppt_h"/>
                                          </p:val>
                                        </p:tav>
                                      </p:tavLst>
                                    </p:anim>
                                  </p:childTnLst>
                                </p:cTn>
                              </p:par>
                              <p:par>
                                <p:cTn id="14" presetID="10" presetClass="entr" presetSubtype="0" fill="hold" nodeType="with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fade">
                                      <p:cBhvr>
                                        <p:cTn id="16" dur="500"/>
                                        <p:tgtEl>
                                          <p:spTgt spid="214"/>
                                        </p:tgtEl>
                                      </p:cBhvr>
                                    </p:animEffect>
                                  </p:childTnLst>
                                </p:cTn>
                              </p:par>
                            </p:childTnLst>
                          </p:cTn>
                        </p:par>
                        <p:par>
                          <p:cTn id="17" fill="hold">
                            <p:stCondLst>
                              <p:cond delay="1000"/>
                            </p:stCondLst>
                            <p:childTnLst>
                              <p:par>
                                <p:cTn id="18" presetID="23" presetClass="entr" presetSubtype="16" fill="hold" nodeType="afterEffect">
                                  <p:stCondLst>
                                    <p:cond delay="0"/>
                                  </p:stCondLst>
                                  <p:childTnLst>
                                    <p:set>
                                      <p:cBhvr>
                                        <p:cTn id="19" dur="1" fill="hold">
                                          <p:stCondLst>
                                            <p:cond delay="0"/>
                                          </p:stCondLst>
                                        </p:cTn>
                                        <p:tgtEl>
                                          <p:spTgt spid="220"/>
                                        </p:tgtEl>
                                        <p:attrNameLst>
                                          <p:attrName>style.visibility</p:attrName>
                                        </p:attrNameLst>
                                      </p:cBhvr>
                                      <p:to>
                                        <p:strVal val="visible"/>
                                      </p:to>
                                    </p:set>
                                    <p:anim calcmode="lin" valueType="num">
                                      <p:cBhvr>
                                        <p:cTn id="20" dur="500" fill="hold"/>
                                        <p:tgtEl>
                                          <p:spTgt spid="220"/>
                                        </p:tgtEl>
                                        <p:attrNameLst>
                                          <p:attrName>ppt_w</p:attrName>
                                        </p:attrNameLst>
                                      </p:cBhvr>
                                      <p:tavLst>
                                        <p:tav tm="0">
                                          <p:val>
                                            <p:fltVal val="0"/>
                                          </p:val>
                                        </p:tav>
                                        <p:tav tm="100000">
                                          <p:val>
                                            <p:strVal val="#ppt_w"/>
                                          </p:val>
                                        </p:tav>
                                      </p:tavLst>
                                    </p:anim>
                                    <p:anim calcmode="lin" valueType="num">
                                      <p:cBhvr>
                                        <p:cTn id="21" dur="500" fill="hold"/>
                                        <p:tgtEl>
                                          <p:spTgt spid="220"/>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223"/>
                                        </p:tgtEl>
                                        <p:attrNameLst>
                                          <p:attrName>style.visibility</p:attrName>
                                        </p:attrNameLst>
                                      </p:cBhvr>
                                      <p:to>
                                        <p:strVal val="visible"/>
                                      </p:to>
                                    </p:set>
                                    <p:animEffect transition="in" filter="wipe(up)">
                                      <p:cBhvr>
                                        <p:cTn id="25" dur="500"/>
                                        <p:tgtEl>
                                          <p:spTgt spid="223"/>
                                        </p:tgtEl>
                                      </p:cBhvr>
                                    </p:animEffect>
                                  </p:childTnLst>
                                </p:cTn>
                              </p:par>
                            </p:childTnLst>
                          </p:cTn>
                        </p:par>
                        <p:par>
                          <p:cTn id="26" fill="hold">
                            <p:stCondLst>
                              <p:cond delay="2000"/>
                            </p:stCondLst>
                            <p:childTnLst>
                              <p:par>
                                <p:cTn id="27" presetID="23" presetClass="entr" presetSubtype="16" fill="hold" nodeType="afterEffect">
                                  <p:stCondLst>
                                    <p:cond delay="0"/>
                                  </p:stCondLst>
                                  <p:childTnLst>
                                    <p:set>
                                      <p:cBhvr>
                                        <p:cTn id="28" dur="1" fill="hold">
                                          <p:stCondLst>
                                            <p:cond delay="0"/>
                                          </p:stCondLst>
                                        </p:cTn>
                                        <p:tgtEl>
                                          <p:spTgt spid="231"/>
                                        </p:tgtEl>
                                        <p:attrNameLst>
                                          <p:attrName>style.visibility</p:attrName>
                                        </p:attrNameLst>
                                      </p:cBhvr>
                                      <p:to>
                                        <p:strVal val="visible"/>
                                      </p:to>
                                    </p:set>
                                    <p:anim calcmode="lin" valueType="num">
                                      <p:cBhvr>
                                        <p:cTn id="29" dur="500" fill="hold"/>
                                        <p:tgtEl>
                                          <p:spTgt spid="231"/>
                                        </p:tgtEl>
                                        <p:attrNameLst>
                                          <p:attrName>ppt_w</p:attrName>
                                        </p:attrNameLst>
                                      </p:cBhvr>
                                      <p:tavLst>
                                        <p:tav tm="0">
                                          <p:val>
                                            <p:fltVal val="0"/>
                                          </p:val>
                                        </p:tav>
                                        <p:tav tm="100000">
                                          <p:val>
                                            <p:strVal val="#ppt_w"/>
                                          </p:val>
                                        </p:tav>
                                      </p:tavLst>
                                    </p:anim>
                                    <p:anim calcmode="lin" valueType="num">
                                      <p:cBhvr>
                                        <p:cTn id="30" dur="500" fill="hold"/>
                                        <p:tgtEl>
                                          <p:spTgt spid="231"/>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39"/>
                                        </p:tgtEl>
                                        <p:attrNameLst>
                                          <p:attrName>style.visibility</p:attrName>
                                        </p:attrNameLst>
                                      </p:cBhvr>
                                      <p:to>
                                        <p:strVal val="visible"/>
                                      </p:to>
                                    </p:set>
                                    <p:animEffect transition="in" filter="wipe(left)">
                                      <p:cBhvr>
                                        <p:cTn id="35" dur="500"/>
                                        <p:tgtEl>
                                          <p:spTgt spid="23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40"/>
                                        </p:tgtEl>
                                        <p:attrNameLst>
                                          <p:attrName>style.visibility</p:attrName>
                                        </p:attrNameLst>
                                      </p:cBhvr>
                                      <p:to>
                                        <p:strVal val="visible"/>
                                      </p:to>
                                    </p:set>
                                    <p:animEffect transition="in" filter="wipe(left)">
                                      <p:cBhvr>
                                        <p:cTn id="40" dur="500"/>
                                        <p:tgtEl>
                                          <p:spTgt spid="240"/>
                                        </p:tgtEl>
                                      </p:cBhvr>
                                    </p:animEffect>
                                  </p:childTnLst>
                                </p:cTn>
                              </p:par>
                            </p:childTnLst>
                          </p:cTn>
                        </p:par>
                        <p:par>
                          <p:cTn id="41" fill="hold">
                            <p:stCondLst>
                              <p:cond delay="500"/>
                            </p:stCondLst>
                            <p:childTnLst>
                              <p:par>
                                <p:cTn id="42" presetID="23" presetClass="entr" presetSubtype="16" fill="hold" nodeType="afterEffect">
                                  <p:stCondLst>
                                    <p:cond delay="0"/>
                                  </p:stCondLst>
                                  <p:childTnLst>
                                    <p:set>
                                      <p:cBhvr>
                                        <p:cTn id="43" dur="1" fill="hold">
                                          <p:stCondLst>
                                            <p:cond delay="0"/>
                                          </p:stCondLst>
                                        </p:cTn>
                                        <p:tgtEl>
                                          <p:spTgt spid="248"/>
                                        </p:tgtEl>
                                        <p:attrNameLst>
                                          <p:attrName>style.visibility</p:attrName>
                                        </p:attrNameLst>
                                      </p:cBhvr>
                                      <p:to>
                                        <p:strVal val="visible"/>
                                      </p:to>
                                    </p:set>
                                    <p:anim calcmode="lin" valueType="num">
                                      <p:cBhvr>
                                        <p:cTn id="44" dur="500" fill="hold"/>
                                        <p:tgtEl>
                                          <p:spTgt spid="248"/>
                                        </p:tgtEl>
                                        <p:attrNameLst>
                                          <p:attrName>ppt_w</p:attrName>
                                        </p:attrNameLst>
                                      </p:cBhvr>
                                      <p:tavLst>
                                        <p:tav tm="0">
                                          <p:val>
                                            <p:fltVal val="0"/>
                                          </p:val>
                                        </p:tav>
                                        <p:tav tm="100000">
                                          <p:val>
                                            <p:strVal val="#ppt_w"/>
                                          </p:val>
                                        </p:tav>
                                      </p:tavLst>
                                    </p:anim>
                                    <p:anim calcmode="lin" valueType="num">
                                      <p:cBhvr>
                                        <p:cTn id="45" dur="500" fill="hold"/>
                                        <p:tgtEl>
                                          <p:spTgt spid="248"/>
                                        </p:tgtEl>
                                        <p:attrNameLst>
                                          <p:attrName>ppt_h</p:attrName>
                                        </p:attrNameLst>
                                      </p:cBhvr>
                                      <p:tavLst>
                                        <p:tav tm="0">
                                          <p:val>
                                            <p:fltVal val="0"/>
                                          </p:val>
                                        </p:tav>
                                        <p:tav tm="100000">
                                          <p:val>
                                            <p:strVal val="#ppt_h"/>
                                          </p:val>
                                        </p:tav>
                                      </p:tavLst>
                                    </p:anim>
                                  </p:childTnLst>
                                </p:cTn>
                              </p:par>
                            </p:childTnLst>
                          </p:cTn>
                        </p:par>
                        <p:par>
                          <p:cTn id="46" fill="hold">
                            <p:stCondLst>
                              <p:cond delay="1000"/>
                            </p:stCondLst>
                            <p:childTnLst>
                              <p:par>
                                <p:cTn id="47" presetID="23" presetClass="entr" presetSubtype="16" fill="hold" nodeType="afterEffect">
                                  <p:stCondLst>
                                    <p:cond delay="0"/>
                                  </p:stCondLst>
                                  <p:childTnLst>
                                    <p:set>
                                      <p:cBhvr>
                                        <p:cTn id="48" dur="1" fill="hold">
                                          <p:stCondLst>
                                            <p:cond delay="0"/>
                                          </p:stCondLst>
                                        </p:cTn>
                                        <p:tgtEl>
                                          <p:spTgt spid="242"/>
                                        </p:tgtEl>
                                        <p:attrNameLst>
                                          <p:attrName>style.visibility</p:attrName>
                                        </p:attrNameLst>
                                      </p:cBhvr>
                                      <p:to>
                                        <p:strVal val="visible"/>
                                      </p:to>
                                    </p:set>
                                    <p:anim calcmode="lin" valueType="num">
                                      <p:cBhvr>
                                        <p:cTn id="49" dur="500" fill="hold"/>
                                        <p:tgtEl>
                                          <p:spTgt spid="242"/>
                                        </p:tgtEl>
                                        <p:attrNameLst>
                                          <p:attrName>ppt_w</p:attrName>
                                        </p:attrNameLst>
                                      </p:cBhvr>
                                      <p:tavLst>
                                        <p:tav tm="0">
                                          <p:val>
                                            <p:fltVal val="0"/>
                                          </p:val>
                                        </p:tav>
                                        <p:tav tm="100000">
                                          <p:val>
                                            <p:strVal val="#ppt_w"/>
                                          </p:val>
                                        </p:tav>
                                      </p:tavLst>
                                    </p:anim>
                                    <p:anim calcmode="lin" valueType="num">
                                      <p:cBhvr>
                                        <p:cTn id="50" dur="500" fill="hold"/>
                                        <p:tgtEl>
                                          <p:spTgt spid="242"/>
                                        </p:tgtEl>
                                        <p:attrNameLst>
                                          <p:attrName>ppt_h</p:attrName>
                                        </p:attrNameLst>
                                      </p:cBhvr>
                                      <p:tavLst>
                                        <p:tav tm="0">
                                          <p:val>
                                            <p:fltVal val="0"/>
                                          </p:val>
                                        </p:tav>
                                        <p:tav tm="100000">
                                          <p:val>
                                            <p:strVal val="#ppt_h"/>
                                          </p:val>
                                        </p:tav>
                                      </p:tavLst>
                                    </p:anim>
                                  </p:childTnLst>
                                </p:cTn>
                              </p:par>
                              <p:par>
                                <p:cTn id="51" presetID="10" presetClass="entr" presetSubtype="0" fill="hold" nodeType="withEffect">
                                  <p:stCondLst>
                                    <p:cond delay="0"/>
                                  </p:stCondLst>
                                  <p:childTnLst>
                                    <p:set>
                                      <p:cBhvr>
                                        <p:cTn id="52" dur="1" fill="hold">
                                          <p:stCondLst>
                                            <p:cond delay="0"/>
                                          </p:stCondLst>
                                        </p:cTn>
                                        <p:tgtEl>
                                          <p:spTgt spid="262"/>
                                        </p:tgtEl>
                                        <p:attrNameLst>
                                          <p:attrName>style.visibility</p:attrName>
                                        </p:attrNameLst>
                                      </p:cBhvr>
                                      <p:to>
                                        <p:strVal val="visible"/>
                                      </p:to>
                                    </p:set>
                                    <p:animEffect transition="in" filter="fade">
                                      <p:cBhvr>
                                        <p:cTn id="53" dur="500"/>
                                        <p:tgtEl>
                                          <p:spTgt spid="262"/>
                                        </p:tgtEl>
                                      </p:cBhvr>
                                    </p:animEffect>
                                  </p:childTnLst>
                                </p:cTn>
                              </p:par>
                            </p:childTnLst>
                          </p:cTn>
                        </p:par>
                        <p:par>
                          <p:cTn id="54" fill="hold">
                            <p:stCondLst>
                              <p:cond delay="1500"/>
                            </p:stCondLst>
                            <p:childTnLst>
                              <p:par>
                                <p:cTn id="55" presetID="23" presetClass="entr" presetSubtype="16" fill="hold" nodeType="afterEffect">
                                  <p:stCondLst>
                                    <p:cond delay="0"/>
                                  </p:stCondLst>
                                  <p:childTnLst>
                                    <p:set>
                                      <p:cBhvr>
                                        <p:cTn id="56" dur="1" fill="hold">
                                          <p:stCondLst>
                                            <p:cond delay="0"/>
                                          </p:stCondLst>
                                        </p:cTn>
                                        <p:tgtEl>
                                          <p:spTgt spid="277"/>
                                        </p:tgtEl>
                                        <p:attrNameLst>
                                          <p:attrName>style.visibility</p:attrName>
                                        </p:attrNameLst>
                                      </p:cBhvr>
                                      <p:to>
                                        <p:strVal val="visible"/>
                                      </p:to>
                                    </p:set>
                                    <p:anim calcmode="lin" valueType="num">
                                      <p:cBhvr>
                                        <p:cTn id="57" dur="500" fill="hold"/>
                                        <p:tgtEl>
                                          <p:spTgt spid="277"/>
                                        </p:tgtEl>
                                        <p:attrNameLst>
                                          <p:attrName>ppt_w</p:attrName>
                                        </p:attrNameLst>
                                      </p:cBhvr>
                                      <p:tavLst>
                                        <p:tav tm="0">
                                          <p:val>
                                            <p:fltVal val="0"/>
                                          </p:val>
                                        </p:tav>
                                        <p:tav tm="100000">
                                          <p:val>
                                            <p:strVal val="#ppt_w"/>
                                          </p:val>
                                        </p:tav>
                                      </p:tavLst>
                                    </p:anim>
                                    <p:anim calcmode="lin" valueType="num">
                                      <p:cBhvr>
                                        <p:cTn id="58" dur="500" fill="hold"/>
                                        <p:tgtEl>
                                          <p:spTgt spid="277"/>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88"/>
                                        </p:tgtEl>
                                        <p:attrNameLst>
                                          <p:attrName>style.visibility</p:attrName>
                                        </p:attrNameLst>
                                      </p:cBhvr>
                                      <p:to>
                                        <p:strVal val="visible"/>
                                      </p:to>
                                    </p:set>
                                    <p:animEffect transition="in" filter="wipe(left)">
                                      <p:cBhvr>
                                        <p:cTn id="63" dur="500"/>
                                        <p:tgtEl>
                                          <p:spTgt spid="28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wipe(left)">
                                      <p:cBhvr>
                                        <p:cTn id="68"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94368" y="1816534"/>
            <a:ext cx="2644411" cy="2167128"/>
            <a:chOff x="194368" y="1816534"/>
            <a:chExt cx="2644411" cy="2167128"/>
          </a:xfrm>
        </p:grpSpPr>
        <p:grpSp>
          <p:nvGrpSpPr>
            <p:cNvPr id="47" name="Group 46"/>
            <p:cNvGrpSpPr/>
            <p:nvPr/>
          </p:nvGrpSpPr>
          <p:grpSpPr>
            <a:xfrm>
              <a:off x="194368" y="1816534"/>
              <a:ext cx="1261872" cy="2167128"/>
              <a:chOff x="6080131" y="4696457"/>
              <a:chExt cx="1261872" cy="2167128"/>
            </a:xfrm>
          </p:grpSpPr>
          <p:sp>
            <p:nvSpPr>
              <p:cNvPr id="51" name="Rectangle 50"/>
              <p:cNvSpPr/>
              <p:nvPr/>
            </p:nvSpPr>
            <p:spPr>
              <a:xfrm>
                <a:off x="6080131"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Detect</a:t>
                </a:r>
              </a:p>
            </p:txBody>
          </p:sp>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6641163" y="6156251"/>
                <a:ext cx="642001" cy="621503"/>
              </a:xfrm>
              <a:prstGeom prst="rect">
                <a:avLst/>
              </a:prstGeom>
              <a:noFill/>
              <a:ln>
                <a:noFill/>
              </a:ln>
            </p:spPr>
          </p:pic>
        </p:grpSp>
        <p:grpSp>
          <p:nvGrpSpPr>
            <p:cNvPr id="48" name="Group 47"/>
            <p:cNvGrpSpPr/>
            <p:nvPr/>
          </p:nvGrpSpPr>
          <p:grpSpPr>
            <a:xfrm>
              <a:off x="1576907" y="1816534"/>
              <a:ext cx="1261872" cy="2167128"/>
              <a:chOff x="7446565" y="4696457"/>
              <a:chExt cx="1261872" cy="2167128"/>
            </a:xfrm>
          </p:grpSpPr>
          <p:sp>
            <p:nvSpPr>
              <p:cNvPr id="49" name="Rectangle 48"/>
              <p:cNvSpPr/>
              <p:nvPr/>
            </p:nvSpPr>
            <p:spPr>
              <a:xfrm>
                <a:off x="7446565"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StreamIQ</a:t>
                </a:r>
              </a:p>
            </p:txBody>
          </p:sp>
          <p:pic>
            <p:nvPicPr>
              <p:cNvPr id="50" name="Picture 49"/>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8008554" y="6156251"/>
                <a:ext cx="642001" cy="621503"/>
              </a:xfrm>
              <a:prstGeom prst="rect">
                <a:avLst/>
              </a:prstGeom>
              <a:noFill/>
              <a:ln>
                <a:noFill/>
              </a:ln>
            </p:spPr>
          </p:pic>
        </p:grpSp>
      </p:grpSp>
      <p:sp>
        <p:nvSpPr>
          <p:cNvPr id="133" name="Rectangle 132"/>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Rectangle 133"/>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2234673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86"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Monitor cloud users, accounts and find malicious activity</a:t>
            </a:r>
          </a:p>
        </p:txBody>
      </p:sp>
      <p:grpSp>
        <p:nvGrpSpPr>
          <p:cNvPr id="5" name="Group 74"/>
          <p:cNvGrpSpPr/>
          <p:nvPr/>
        </p:nvGrpSpPr>
        <p:grpSpPr>
          <a:xfrm>
            <a:off x="6085298" y="1456366"/>
            <a:ext cx="2657936" cy="674395"/>
            <a:chOff x="5495376" y="1282889"/>
            <a:chExt cx="3200400" cy="741834"/>
          </a:xfrm>
          <a:solidFill>
            <a:srgbClr val="F9771D"/>
          </a:solidFill>
        </p:grpSpPr>
        <p:sp>
          <p:nvSpPr>
            <p:cNvPr id="53" name="Rounded Rectangle 75"/>
            <p:cNvSpPr/>
            <p:nvPr/>
          </p:nvSpPr>
          <p:spPr>
            <a:xfrm>
              <a:off x="5495376" y="1282889"/>
              <a:ext cx="3200400"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Extract user activity through StreamIQ</a:t>
              </a:r>
            </a:p>
          </p:txBody>
        </p:sp>
        <p:sp>
          <p:nvSpPr>
            <p:cNvPr id="55" name="Rectangle 76"/>
            <p:cNvSpPr/>
            <p:nvPr/>
          </p:nvSpPr>
          <p:spPr>
            <a:xfrm>
              <a:off x="5496332" y="1424339"/>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endParaRPr lang="en-GB" sz="1100" b="1" dirty="0"/>
            </a:p>
          </p:txBody>
        </p:sp>
        <p:cxnSp>
          <p:nvCxnSpPr>
            <p:cNvPr id="54" name="Straight Connector 77"/>
            <p:cNvCxnSpPr/>
            <p:nvPr/>
          </p:nvCxnSpPr>
          <p:spPr>
            <a:xfrm>
              <a:off x="5829096"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82"/>
          <p:cNvGrpSpPr/>
          <p:nvPr/>
        </p:nvGrpSpPr>
        <p:grpSpPr>
          <a:xfrm>
            <a:off x="6085298" y="2190279"/>
            <a:ext cx="2657936" cy="674395"/>
            <a:chOff x="5495376" y="2105459"/>
            <a:chExt cx="3200400" cy="741834"/>
          </a:xfrm>
          <a:solidFill>
            <a:srgbClr val="F9771D"/>
          </a:solidFill>
        </p:grpSpPr>
        <p:sp>
          <p:nvSpPr>
            <p:cNvPr id="56" name="Rounded Rectangle 83"/>
            <p:cNvSpPr/>
            <p:nvPr/>
          </p:nvSpPr>
          <p:spPr>
            <a:xfrm>
              <a:off x="5495376" y="2105459"/>
              <a:ext cx="3200400"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Learn normal per-user </a:t>
              </a:r>
              <a:r>
                <a:rPr lang="en-US" sz="1100" dirty="0">
                  <a:solidFill>
                    <a:schemeClr val="bg1"/>
                  </a:solidFill>
                </a:rPr>
                <a:t>behavior</a:t>
              </a:r>
            </a:p>
          </p:txBody>
        </p:sp>
        <p:sp>
          <p:nvSpPr>
            <p:cNvPr id="58" name="Rectangle 84"/>
            <p:cNvSpPr/>
            <p:nvPr/>
          </p:nvSpPr>
          <p:spPr>
            <a:xfrm>
              <a:off x="5496332" y="2246909"/>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endParaRPr lang="en-GB" sz="1100" b="1" dirty="0"/>
            </a:p>
          </p:txBody>
        </p:sp>
        <p:cxnSp>
          <p:nvCxnSpPr>
            <p:cNvPr id="57" name="Straight Connector 85"/>
            <p:cNvCxnSpPr/>
            <p:nvPr/>
          </p:nvCxnSpPr>
          <p:spPr>
            <a:xfrm>
              <a:off x="5829096"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90"/>
          <p:cNvGrpSpPr/>
          <p:nvPr/>
        </p:nvGrpSpPr>
        <p:grpSpPr>
          <a:xfrm>
            <a:off x="6085298" y="2917423"/>
            <a:ext cx="2657936" cy="674395"/>
            <a:chOff x="5495376" y="2928029"/>
            <a:chExt cx="3200400" cy="741834"/>
          </a:xfrm>
          <a:solidFill>
            <a:srgbClr val="F9771D"/>
          </a:solidFill>
        </p:grpSpPr>
        <p:sp>
          <p:nvSpPr>
            <p:cNvPr id="59" name="Rounded Rectangle 91"/>
            <p:cNvSpPr/>
            <p:nvPr/>
          </p:nvSpPr>
          <p:spPr>
            <a:xfrm>
              <a:off x="5495376" y="2928029"/>
              <a:ext cx="3200400"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Detect and record intrusions</a:t>
              </a:r>
            </a:p>
          </p:txBody>
        </p:sp>
        <p:sp>
          <p:nvSpPr>
            <p:cNvPr id="61" name="Rectangle 92"/>
            <p:cNvSpPr/>
            <p:nvPr/>
          </p:nvSpPr>
          <p:spPr>
            <a:xfrm>
              <a:off x="5496332" y="3069480"/>
              <a:ext cx="36576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endParaRPr lang="en-GB" sz="1100" b="1" dirty="0"/>
            </a:p>
          </p:txBody>
        </p:sp>
        <p:cxnSp>
          <p:nvCxnSpPr>
            <p:cNvPr id="60" name="Straight Connector 93"/>
            <p:cNvCxnSpPr/>
            <p:nvPr/>
          </p:nvCxnSpPr>
          <p:spPr>
            <a:xfrm>
              <a:off x="5829096"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24"/>
          <p:cNvGrpSpPr/>
          <p:nvPr/>
        </p:nvGrpSpPr>
        <p:grpSpPr>
          <a:xfrm>
            <a:off x="6085298" y="3644562"/>
            <a:ext cx="2657936" cy="674395"/>
            <a:chOff x="5495376" y="3750599"/>
            <a:chExt cx="3200400" cy="741834"/>
          </a:xfrm>
          <a:solidFill>
            <a:srgbClr val="F9771D"/>
          </a:solidFill>
        </p:grpSpPr>
        <p:sp>
          <p:nvSpPr>
            <p:cNvPr id="62" name="Rounded Rectangle 125"/>
            <p:cNvSpPr/>
            <p:nvPr/>
          </p:nvSpPr>
          <p:spPr>
            <a:xfrm>
              <a:off x="5495376" y="3750599"/>
              <a:ext cx="3200400"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Assign a ThreatScore™ to individual user accounts</a:t>
              </a:r>
            </a:p>
          </p:txBody>
        </p:sp>
        <p:sp>
          <p:nvSpPr>
            <p:cNvPr id="64" name="Rectangle 126"/>
            <p:cNvSpPr/>
            <p:nvPr/>
          </p:nvSpPr>
          <p:spPr>
            <a:xfrm>
              <a:off x="5495376" y="3892049"/>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endParaRPr lang="en-GB" sz="1100" b="1" dirty="0"/>
            </a:p>
          </p:txBody>
        </p:sp>
        <p:cxnSp>
          <p:nvCxnSpPr>
            <p:cNvPr id="63" name="Straight Connector 127"/>
            <p:cNvCxnSpPr/>
            <p:nvPr/>
          </p:nvCxnSpPr>
          <p:spPr>
            <a:xfrm>
              <a:off x="5829096"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039419" y="1443096"/>
            <a:ext cx="3907302" cy="3084762"/>
            <a:chOff x="-6409069" y="895943"/>
            <a:chExt cx="8345734" cy="6588844"/>
          </a:xfrm>
        </p:grpSpPr>
        <p:grpSp>
          <p:nvGrpSpPr>
            <p:cNvPr id="70" name="Group 64"/>
            <p:cNvGrpSpPr/>
            <p:nvPr/>
          </p:nvGrpSpPr>
          <p:grpSpPr>
            <a:xfrm>
              <a:off x="-6409069" y="895943"/>
              <a:ext cx="8345734" cy="6588844"/>
              <a:chOff x="1726175" y="1478374"/>
              <a:chExt cx="3531649" cy="2818574"/>
            </a:xfrm>
          </p:grpSpPr>
          <p:pic>
            <p:nvPicPr>
              <p:cNvPr id="71" name="Picture 65"/>
              <p:cNvPicPr>
                <a:picLocks noChangeAspect="1"/>
              </p:cNvPicPr>
              <p:nvPr/>
            </p:nvPicPr>
            <p:blipFill>
              <a:blip r:embed="rId8"/>
              <a:stretch>
                <a:fillRect/>
              </a:stretch>
            </p:blipFill>
            <p:spPr>
              <a:xfrm>
                <a:off x="1726175" y="1478374"/>
                <a:ext cx="3531649" cy="2818574"/>
              </a:xfrm>
              <a:prstGeom prst="rect">
                <a:avLst/>
              </a:prstGeom>
            </p:spPr>
          </p:pic>
          <p:pic>
            <p:nvPicPr>
              <p:cNvPr id="72" name="Picture 8"/>
              <p:cNvPicPr>
                <a:picLocks noChangeAspect="1"/>
              </p:cNvPicPr>
              <p:nvPr/>
            </p:nvPicPr>
            <p:blipFill rotWithShape="1">
              <a:blip r:embed="rId9">
                <a:extLst>
                  <a:ext uri="{28A0092B-C50C-407E-A947-70E740481C1C}">
                    <a14:useLocalDpi xmlns:a14="http://schemas.microsoft.com/office/drawing/2010/main" val="0"/>
                  </a:ext>
                </a:extLst>
              </a:blip>
              <a:srcRect t="251" b="19194"/>
              <a:stretch/>
            </p:blipFill>
            <p:spPr>
              <a:xfrm>
                <a:off x="1899023" y="1614187"/>
                <a:ext cx="3177802" cy="1810507"/>
              </a:xfrm>
              <a:prstGeom prst="rect">
                <a:avLst/>
              </a:prstGeom>
            </p:spPr>
          </p:pic>
        </p:grpSp>
        <p:grpSp>
          <p:nvGrpSpPr>
            <p:cNvPr id="4" name="Group 3"/>
            <p:cNvGrpSpPr/>
            <p:nvPr/>
          </p:nvGrpSpPr>
          <p:grpSpPr>
            <a:xfrm>
              <a:off x="-5876902" y="1385865"/>
              <a:ext cx="5030053" cy="3981953"/>
              <a:chOff x="-5745517" y="1658581"/>
              <a:chExt cx="4543591" cy="3596854"/>
            </a:xfrm>
          </p:grpSpPr>
          <p:pic>
            <p:nvPicPr>
              <p:cNvPr id="73" name="Picture 10"/>
              <p:cNvPicPr>
                <a:picLocks noChangeAspect="1"/>
              </p:cNvPicPr>
              <p:nvPr/>
            </p:nvPicPr>
            <p:blipFill rotWithShape="1">
              <a:blip r:embed="rId10"/>
              <a:srcRect l="189" t="183" b="90152"/>
              <a:stretch/>
            </p:blipFill>
            <p:spPr>
              <a:xfrm>
                <a:off x="-5745517" y="1658581"/>
                <a:ext cx="4543591" cy="412610"/>
              </a:xfrm>
              <a:prstGeom prst="rect">
                <a:avLst/>
              </a:prstGeom>
              <a:ln w="0">
                <a:noFill/>
              </a:ln>
            </p:spPr>
          </p:pic>
          <p:pic>
            <p:nvPicPr>
              <p:cNvPr id="74" name="Picture 114"/>
              <p:cNvPicPr>
                <a:picLocks noChangeAspect="1"/>
              </p:cNvPicPr>
              <p:nvPr/>
            </p:nvPicPr>
            <p:blipFill rotWithShape="1">
              <a:blip r:embed="rId11"/>
              <a:srcRect t="10784" b="5403"/>
              <a:stretch/>
            </p:blipFill>
            <p:spPr>
              <a:xfrm>
                <a:off x="-5745517" y="2067762"/>
                <a:ext cx="4539215" cy="3187673"/>
              </a:xfrm>
              <a:prstGeom prst="rect">
                <a:avLst/>
              </a:prstGeom>
            </p:spPr>
          </p:pic>
        </p:grpSp>
      </p:grpSp>
      <p:sp>
        <p:nvSpPr>
          <p:cNvPr id="75" name="Rectangle 74"/>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p:txBody>
      </p:sp>
      <p:sp>
        <p:nvSpPr>
          <p:cNvPr id="76" name="Rectangle 75"/>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163474526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194368" y="1816534"/>
            <a:ext cx="2644411" cy="2167128"/>
            <a:chOff x="194368" y="1816534"/>
            <a:chExt cx="2644411" cy="2167128"/>
          </a:xfrm>
          <a:solidFill>
            <a:srgbClr val="FA8B39"/>
          </a:solidFill>
        </p:grpSpPr>
        <p:grpSp>
          <p:nvGrpSpPr>
            <p:cNvPr id="91" name="Group 90"/>
            <p:cNvGrpSpPr/>
            <p:nvPr/>
          </p:nvGrpSpPr>
          <p:grpSpPr>
            <a:xfrm>
              <a:off x="194368" y="1816534"/>
              <a:ext cx="1261872" cy="2167128"/>
              <a:chOff x="7446565" y="4696457"/>
              <a:chExt cx="1261872" cy="2167128"/>
            </a:xfrm>
            <a:grpFill/>
          </p:grpSpPr>
          <p:sp>
            <p:nvSpPr>
              <p:cNvPr id="92" name="Rectangle 91"/>
              <p:cNvSpPr/>
              <p:nvPr/>
            </p:nvSpPr>
            <p:spPr>
              <a:xfrm>
                <a:off x="7446565"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StreamIQ</a:t>
                </a:r>
              </a:p>
            </p:txBody>
          </p:sp>
          <p:pic>
            <p:nvPicPr>
              <p:cNvPr id="93" name="Picture 92"/>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8008554" y="6156251"/>
                <a:ext cx="642001" cy="621503"/>
              </a:xfrm>
              <a:prstGeom prst="rect">
                <a:avLst/>
              </a:prstGeom>
              <a:grpFill/>
              <a:ln>
                <a:noFill/>
              </a:ln>
            </p:spPr>
          </p:pic>
        </p:grpSp>
        <p:grpSp>
          <p:nvGrpSpPr>
            <p:cNvPr id="94" name="Group 93"/>
            <p:cNvGrpSpPr/>
            <p:nvPr/>
          </p:nvGrpSpPr>
          <p:grpSpPr>
            <a:xfrm>
              <a:off x="1576907" y="1816534"/>
              <a:ext cx="1261872" cy="2167128"/>
              <a:chOff x="8812998" y="4696457"/>
              <a:chExt cx="1261872" cy="2167128"/>
            </a:xfrm>
            <a:grpFill/>
          </p:grpSpPr>
          <p:sp>
            <p:nvSpPr>
              <p:cNvPr id="95" name="Rectangle 94"/>
              <p:cNvSpPr/>
              <p:nvPr/>
            </p:nvSpPr>
            <p:spPr>
              <a:xfrm>
                <a:off x="8812998"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600" b="1" dirty="0"/>
                  <a:t>ThreatScore</a:t>
                </a:r>
              </a:p>
            </p:txBody>
          </p:sp>
          <p:pic>
            <p:nvPicPr>
              <p:cNvPr id="96" name="Picture 95"/>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9380975" y="6156251"/>
                <a:ext cx="642001" cy="621503"/>
              </a:xfrm>
              <a:prstGeom prst="rect">
                <a:avLst/>
              </a:prstGeom>
              <a:grpFill/>
              <a:ln>
                <a:noFill/>
              </a:ln>
            </p:spPr>
          </p:pic>
        </p:grpSp>
      </p:grpSp>
      <p:grpSp>
        <p:nvGrpSpPr>
          <p:cNvPr id="98" name="Group 97"/>
          <p:cNvGrpSpPr/>
          <p:nvPr/>
        </p:nvGrpSpPr>
        <p:grpSpPr>
          <a:xfrm>
            <a:off x="1533931" y="1193799"/>
            <a:ext cx="7419885" cy="3387725"/>
            <a:chOff x="1533931" y="1193799"/>
            <a:chExt cx="7419885" cy="3387725"/>
          </a:xfrm>
        </p:grpSpPr>
        <p:sp>
          <p:nvSpPr>
            <p:cNvPr id="89" name="Rectangle 88"/>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Rectangle 89"/>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0544421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061"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Interpret and understand gateway traffic in real time</a:t>
            </a:r>
          </a:p>
        </p:txBody>
      </p:sp>
      <p:grpSp>
        <p:nvGrpSpPr>
          <p:cNvPr id="39" name="Group 75"/>
          <p:cNvGrpSpPr/>
          <p:nvPr/>
        </p:nvGrpSpPr>
        <p:grpSpPr>
          <a:xfrm>
            <a:off x="1803776" y="3563044"/>
            <a:ext cx="1721074" cy="888895"/>
            <a:chOff x="1859119" y="1282889"/>
            <a:chExt cx="1888994" cy="741834"/>
          </a:xfrm>
          <a:solidFill>
            <a:srgbClr val="A9D051"/>
          </a:solidFill>
        </p:grpSpPr>
        <p:sp>
          <p:nvSpPr>
            <p:cNvPr id="40" name="Rounded Rectangle 76"/>
            <p:cNvSpPr/>
            <p:nvPr/>
          </p:nvSpPr>
          <p:spPr>
            <a:xfrm>
              <a:off x="1859119" y="1282889"/>
              <a:ext cx="1888994"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Convert traffic data into human-readable events lists</a:t>
              </a:r>
            </a:p>
          </p:txBody>
        </p:sp>
        <p:cxnSp>
          <p:nvCxnSpPr>
            <p:cNvPr id="41"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Rectangle 78"/>
            <p:cNvSpPr/>
            <p:nvPr/>
          </p:nvSpPr>
          <p:spPr>
            <a:xfrm>
              <a:off x="1859119"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44" name="Group 83"/>
          <p:cNvGrpSpPr/>
          <p:nvPr/>
        </p:nvGrpSpPr>
        <p:grpSpPr>
          <a:xfrm>
            <a:off x="3579186" y="3563044"/>
            <a:ext cx="1719072" cy="888895"/>
            <a:chOff x="1859119" y="2105459"/>
            <a:chExt cx="1886796" cy="741834"/>
          </a:xfrm>
          <a:solidFill>
            <a:srgbClr val="A9D051"/>
          </a:solidFill>
        </p:grpSpPr>
        <p:sp>
          <p:nvSpPr>
            <p:cNvPr id="45" name="Rounded Rectangle 84"/>
            <p:cNvSpPr/>
            <p:nvPr/>
          </p:nvSpPr>
          <p:spPr>
            <a:xfrm>
              <a:off x="1859119" y="2105459"/>
              <a:ext cx="1886796"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Determine how cloud services are being used by individual users</a:t>
              </a:r>
            </a:p>
          </p:txBody>
        </p:sp>
        <p:cxnSp>
          <p:nvCxnSpPr>
            <p:cNvPr id="46"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86"/>
            <p:cNvSpPr/>
            <p:nvPr/>
          </p:nvSpPr>
          <p:spPr>
            <a:xfrm>
              <a:off x="1859119" y="224690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48" name="Group 91"/>
          <p:cNvGrpSpPr/>
          <p:nvPr/>
        </p:nvGrpSpPr>
        <p:grpSpPr>
          <a:xfrm>
            <a:off x="5351527" y="3563044"/>
            <a:ext cx="1719073" cy="888895"/>
            <a:chOff x="1859119" y="2928029"/>
            <a:chExt cx="1886797" cy="741834"/>
          </a:xfrm>
          <a:solidFill>
            <a:srgbClr val="FFBC30"/>
          </a:solidFill>
        </p:grpSpPr>
        <p:sp>
          <p:nvSpPr>
            <p:cNvPr id="49" name="Rounded Rectangle 92"/>
            <p:cNvSpPr/>
            <p:nvPr/>
          </p:nvSpPr>
          <p:spPr>
            <a:xfrm>
              <a:off x="1859120" y="2928029"/>
              <a:ext cx="1886796"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Automatically identify new cloud services</a:t>
              </a:r>
            </a:p>
          </p:txBody>
        </p:sp>
        <p:cxnSp>
          <p:nvCxnSpPr>
            <p:cNvPr id="50"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94"/>
            <p:cNvSpPr/>
            <p:nvPr/>
          </p:nvSpPr>
          <p:spPr>
            <a:xfrm>
              <a:off x="1859119" y="3069480"/>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52" name="Group 99"/>
          <p:cNvGrpSpPr/>
          <p:nvPr/>
        </p:nvGrpSpPr>
        <p:grpSpPr>
          <a:xfrm>
            <a:off x="7146179" y="3563044"/>
            <a:ext cx="1720589" cy="888895"/>
            <a:chOff x="1857454" y="3750599"/>
            <a:chExt cx="1888462" cy="741834"/>
          </a:xfrm>
          <a:solidFill>
            <a:srgbClr val="FFBC30"/>
          </a:solidFill>
        </p:grpSpPr>
        <p:sp>
          <p:nvSpPr>
            <p:cNvPr id="53" name="Rounded Rectangle 100"/>
            <p:cNvSpPr/>
            <p:nvPr/>
          </p:nvSpPr>
          <p:spPr>
            <a:xfrm>
              <a:off x="1859119" y="3750599"/>
              <a:ext cx="1886797"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Extend security policies to new services faster</a:t>
              </a:r>
            </a:p>
          </p:txBody>
        </p:sp>
        <p:sp>
          <p:nvSpPr>
            <p:cNvPr id="54" name="Rectangle 101"/>
            <p:cNvSpPr/>
            <p:nvPr/>
          </p:nvSpPr>
          <p:spPr>
            <a:xfrm>
              <a:off x="1857454"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55"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4246590" y="1269755"/>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Service</a:t>
            </a:r>
          </a:p>
        </p:txBody>
      </p:sp>
      <p:sp>
        <p:nvSpPr>
          <p:cNvPr id="61" name="Rectangle 60"/>
          <p:cNvSpPr/>
          <p:nvPr/>
        </p:nvSpPr>
        <p:spPr>
          <a:xfrm>
            <a:off x="6048862" y="1269754"/>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Message</a:t>
            </a:r>
          </a:p>
        </p:txBody>
      </p:sp>
      <p:grpSp>
        <p:nvGrpSpPr>
          <p:cNvPr id="23" name="Group 22"/>
          <p:cNvGrpSpPr/>
          <p:nvPr/>
        </p:nvGrpSpPr>
        <p:grpSpPr>
          <a:xfrm>
            <a:off x="4246590" y="2003394"/>
            <a:ext cx="4620177" cy="329605"/>
            <a:chOff x="4246590" y="1984413"/>
            <a:chExt cx="4620177" cy="329605"/>
          </a:xfrm>
        </p:grpSpPr>
        <p:sp>
          <p:nvSpPr>
            <p:cNvPr id="65" name="Rectangle 64"/>
            <p:cNvSpPr/>
            <p:nvPr/>
          </p:nvSpPr>
          <p:spPr>
            <a:xfrm>
              <a:off x="6048862" y="1984413"/>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rPr>
                <a:t>User viewed Accounts</a:t>
              </a:r>
            </a:p>
            <a:p>
              <a:r>
                <a:rPr lang="en-US" sz="700" dirty="0">
                  <a:solidFill>
                    <a:schemeClr val="tx1"/>
                  </a:solidFill>
                </a:rPr>
                <a:t>Alex Thomas | Aug 25, 2014, 7:38:54 PM | Informational</a:t>
              </a:r>
            </a:p>
          </p:txBody>
        </p:sp>
        <p:grpSp>
          <p:nvGrpSpPr>
            <p:cNvPr id="18" name="Group 17"/>
            <p:cNvGrpSpPr/>
            <p:nvPr/>
          </p:nvGrpSpPr>
          <p:grpSpPr>
            <a:xfrm>
              <a:off x="4246590" y="1984414"/>
              <a:ext cx="1772342" cy="329604"/>
              <a:chOff x="4246590" y="1984414"/>
              <a:chExt cx="1772342" cy="329604"/>
            </a:xfrm>
          </p:grpSpPr>
          <p:sp>
            <p:nvSpPr>
              <p:cNvPr id="62" name="Rectangle 61"/>
              <p:cNvSpPr/>
              <p:nvPr/>
            </p:nvSpPr>
            <p:spPr>
              <a:xfrm>
                <a:off x="4246590" y="1984414"/>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r>
                  <a:rPr lang="en-US" sz="1400" dirty="0">
                    <a:solidFill>
                      <a:schemeClr val="accent5">
                        <a:lumMod val="75000"/>
                      </a:schemeClr>
                    </a:solidFill>
                  </a:rPr>
                  <a:t>Salesforce</a:t>
                </a:r>
              </a:p>
            </p:txBody>
          </p:sp>
          <p:sp>
            <p:nvSpPr>
              <p:cNvPr id="88" name="Oval 87"/>
              <p:cNvSpPr/>
              <p:nvPr/>
            </p:nvSpPr>
            <p:spPr>
              <a:xfrm>
                <a:off x="4305520" y="2073644"/>
                <a:ext cx="157438" cy="151141"/>
              </a:xfrm>
              <a:prstGeom prst="ellipse">
                <a:avLst/>
              </a:prstGeom>
              <a:solidFill>
                <a:schemeClr val="bg1"/>
              </a:solidFill>
              <a:ln>
                <a:solidFill>
                  <a:srgbClr val="C2C2C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C2C2C2"/>
                    </a:solidFill>
                  </a:rPr>
                  <a:t>i</a:t>
                </a:r>
              </a:p>
            </p:txBody>
          </p:sp>
        </p:grpSp>
      </p:grpSp>
      <p:grpSp>
        <p:nvGrpSpPr>
          <p:cNvPr id="24" name="Group 23"/>
          <p:cNvGrpSpPr/>
          <p:nvPr/>
        </p:nvGrpSpPr>
        <p:grpSpPr>
          <a:xfrm>
            <a:off x="4246590" y="2370214"/>
            <a:ext cx="4620177" cy="329605"/>
            <a:chOff x="4246590" y="2350647"/>
            <a:chExt cx="4620177" cy="329605"/>
          </a:xfrm>
        </p:grpSpPr>
        <p:sp>
          <p:nvSpPr>
            <p:cNvPr id="86" name="Rectangle 85"/>
            <p:cNvSpPr/>
            <p:nvPr/>
          </p:nvSpPr>
          <p:spPr>
            <a:xfrm>
              <a:off x="6048862" y="2350647"/>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rPr>
                <a:t>User viewed Accounts</a:t>
              </a:r>
            </a:p>
            <a:p>
              <a:r>
                <a:rPr lang="en-US" sz="700" dirty="0">
                  <a:solidFill>
                    <a:schemeClr val="tx1"/>
                  </a:solidFill>
                </a:rPr>
                <a:t>Alex Thomas | Aug 25, 2014, 7:38:54 PM | Informational</a:t>
              </a:r>
            </a:p>
          </p:txBody>
        </p:sp>
        <p:grpSp>
          <p:nvGrpSpPr>
            <p:cNvPr id="19" name="Group 18"/>
            <p:cNvGrpSpPr/>
            <p:nvPr/>
          </p:nvGrpSpPr>
          <p:grpSpPr>
            <a:xfrm>
              <a:off x="4246590" y="2350648"/>
              <a:ext cx="1772342" cy="329604"/>
              <a:chOff x="4246590" y="2350648"/>
              <a:chExt cx="1772342" cy="329604"/>
            </a:xfrm>
          </p:grpSpPr>
          <p:sp>
            <p:nvSpPr>
              <p:cNvPr id="70" name="Rectangle 69"/>
              <p:cNvSpPr/>
              <p:nvPr/>
            </p:nvSpPr>
            <p:spPr>
              <a:xfrm>
                <a:off x="4246590" y="2350648"/>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r>
                  <a:rPr lang="en-US" sz="1400" dirty="0">
                    <a:solidFill>
                      <a:schemeClr val="accent5">
                        <a:lumMod val="75000"/>
                      </a:schemeClr>
                    </a:solidFill>
                  </a:rPr>
                  <a:t>Salesforce</a:t>
                </a:r>
              </a:p>
            </p:txBody>
          </p:sp>
          <p:sp>
            <p:nvSpPr>
              <p:cNvPr id="99" name="Oval 98"/>
              <p:cNvSpPr/>
              <p:nvPr/>
            </p:nvSpPr>
            <p:spPr>
              <a:xfrm>
                <a:off x="4305520" y="2439878"/>
                <a:ext cx="157438" cy="151141"/>
              </a:xfrm>
              <a:prstGeom prst="ellipse">
                <a:avLst/>
              </a:prstGeom>
              <a:solidFill>
                <a:schemeClr val="bg1"/>
              </a:solidFill>
              <a:ln>
                <a:solidFill>
                  <a:srgbClr val="C2C2C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C2C2C2"/>
                    </a:solidFill>
                  </a:rPr>
                  <a:t>i</a:t>
                </a:r>
              </a:p>
            </p:txBody>
          </p:sp>
        </p:grpSp>
      </p:grpSp>
      <p:grpSp>
        <p:nvGrpSpPr>
          <p:cNvPr id="25" name="Group 24"/>
          <p:cNvGrpSpPr/>
          <p:nvPr/>
        </p:nvGrpSpPr>
        <p:grpSpPr>
          <a:xfrm>
            <a:off x="4246590" y="3107755"/>
            <a:ext cx="4620177" cy="329605"/>
            <a:chOff x="4246590" y="2716881"/>
            <a:chExt cx="4620177" cy="329605"/>
          </a:xfrm>
        </p:grpSpPr>
        <p:sp>
          <p:nvSpPr>
            <p:cNvPr id="67" name="Rectangle 66"/>
            <p:cNvSpPr/>
            <p:nvPr/>
          </p:nvSpPr>
          <p:spPr>
            <a:xfrm>
              <a:off x="6048862" y="2716881"/>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rPr>
                <a:t>User viewed contents of folder “Customer Documents”</a:t>
              </a:r>
            </a:p>
            <a:p>
              <a:r>
                <a:rPr lang="en-US" sz="700" dirty="0">
                  <a:solidFill>
                    <a:schemeClr val="tx1"/>
                  </a:solidFill>
                </a:rPr>
                <a:t>Alex Thomas | Aug 25, 2014, 6:42:38 PM | Informational</a:t>
              </a:r>
            </a:p>
          </p:txBody>
        </p:sp>
        <p:grpSp>
          <p:nvGrpSpPr>
            <p:cNvPr id="20" name="Group 19"/>
            <p:cNvGrpSpPr/>
            <p:nvPr/>
          </p:nvGrpSpPr>
          <p:grpSpPr>
            <a:xfrm>
              <a:off x="4246590" y="2716882"/>
              <a:ext cx="1772342" cy="329604"/>
              <a:chOff x="4246590" y="2716882"/>
              <a:chExt cx="1772342" cy="329604"/>
            </a:xfrm>
          </p:grpSpPr>
          <p:sp>
            <p:nvSpPr>
              <p:cNvPr id="66" name="Rectangle 65"/>
              <p:cNvSpPr/>
              <p:nvPr/>
            </p:nvSpPr>
            <p:spPr>
              <a:xfrm>
                <a:off x="4246590" y="2716882"/>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r>
                  <a:rPr lang="en-US" sz="1400" dirty="0">
                    <a:solidFill>
                      <a:schemeClr val="accent5">
                        <a:lumMod val="75000"/>
                      </a:schemeClr>
                    </a:solidFill>
                  </a:rPr>
                  <a:t>Box</a:t>
                </a:r>
              </a:p>
            </p:txBody>
          </p:sp>
          <p:sp>
            <p:nvSpPr>
              <p:cNvPr id="100" name="Oval 99"/>
              <p:cNvSpPr/>
              <p:nvPr/>
            </p:nvSpPr>
            <p:spPr>
              <a:xfrm>
                <a:off x="4305520" y="2806114"/>
                <a:ext cx="157438" cy="151141"/>
              </a:xfrm>
              <a:prstGeom prst="ellipse">
                <a:avLst/>
              </a:prstGeom>
              <a:solidFill>
                <a:schemeClr val="bg1"/>
              </a:solidFill>
              <a:ln>
                <a:solidFill>
                  <a:srgbClr val="C2C2C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C2C2C2"/>
                    </a:solidFill>
                  </a:rPr>
                  <a:t>i</a:t>
                </a:r>
              </a:p>
            </p:txBody>
          </p:sp>
        </p:grpSp>
      </p:grpSp>
      <p:grpSp>
        <p:nvGrpSpPr>
          <p:cNvPr id="22" name="Group 21"/>
          <p:cNvGrpSpPr/>
          <p:nvPr/>
        </p:nvGrpSpPr>
        <p:grpSpPr>
          <a:xfrm>
            <a:off x="4246590" y="1636574"/>
            <a:ext cx="4620177" cy="329605"/>
            <a:chOff x="4246590" y="1616917"/>
            <a:chExt cx="4620177" cy="329605"/>
          </a:xfrm>
        </p:grpSpPr>
        <p:sp>
          <p:nvSpPr>
            <p:cNvPr id="59" name="Rectangle 58"/>
            <p:cNvSpPr/>
            <p:nvPr/>
          </p:nvSpPr>
          <p:spPr>
            <a:xfrm>
              <a:off x="6048862" y="1616917"/>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rgbClr val="F9771D"/>
                  </a:solidFill>
                </a:rPr>
                <a:t>[Alert]</a:t>
              </a:r>
              <a:r>
                <a:rPr lang="en-US" sz="700" dirty="0">
                  <a:solidFill>
                    <a:schemeClr val="tx1"/>
                  </a:solidFill>
                </a:rPr>
                <a:t> </a:t>
              </a:r>
              <a:r>
                <a:rPr lang="en-US" sz="700" dirty="0">
                  <a:solidFill>
                    <a:srgbClr val="F9771D"/>
                  </a:solidFill>
                </a:rPr>
                <a:t>alex.thomas@elastic.me attempted to share “Customer list” </a:t>
              </a:r>
              <a:r>
                <a:rPr lang="en-US" sz="700" dirty="0">
                  <a:solidFill>
                    <a:schemeClr val="tx1"/>
                  </a:solidFill>
                </a:rPr>
                <a:t>Alex Thomas | Aug 25, 2014, 7:38:55 PM | Critical</a:t>
              </a:r>
            </a:p>
          </p:txBody>
        </p:sp>
        <p:grpSp>
          <p:nvGrpSpPr>
            <p:cNvPr id="17" name="Group 16"/>
            <p:cNvGrpSpPr/>
            <p:nvPr/>
          </p:nvGrpSpPr>
          <p:grpSpPr>
            <a:xfrm>
              <a:off x="4246590" y="1616918"/>
              <a:ext cx="1772342" cy="329604"/>
              <a:chOff x="4246590" y="1616918"/>
              <a:chExt cx="1772342" cy="329604"/>
            </a:xfrm>
          </p:grpSpPr>
          <p:sp>
            <p:nvSpPr>
              <p:cNvPr id="14" name="Rectangle 13"/>
              <p:cNvSpPr/>
              <p:nvPr/>
            </p:nvSpPr>
            <p:spPr>
              <a:xfrm>
                <a:off x="4246590" y="1616918"/>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400" dirty="0">
                    <a:solidFill>
                      <a:schemeClr val="accent5">
                        <a:lumMod val="75000"/>
                      </a:schemeClr>
                    </a:solidFill>
                  </a:rPr>
                  <a:t>Salesforce</a:t>
                </a:r>
              </a:p>
            </p:txBody>
          </p:sp>
          <p:sp>
            <p:nvSpPr>
              <p:cNvPr id="16" name="Octagon 15"/>
              <p:cNvSpPr/>
              <p:nvPr/>
            </p:nvSpPr>
            <p:spPr>
              <a:xfrm>
                <a:off x="4305520" y="1694688"/>
                <a:ext cx="157438" cy="155448"/>
              </a:xfrm>
              <a:prstGeom prst="octagon">
                <a:avLst/>
              </a:prstGeom>
              <a:solidFill>
                <a:schemeClr val="bg1"/>
              </a:solid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C00000"/>
                    </a:solidFill>
                  </a:rPr>
                  <a:t>X</a:t>
                </a:r>
                <a:endParaRPr lang="en-US" dirty="0">
                  <a:solidFill>
                    <a:srgbClr val="C00000"/>
                  </a:solidFill>
                </a:endParaRPr>
              </a:p>
            </p:txBody>
          </p:sp>
        </p:grpSp>
      </p:grpSp>
      <p:grpSp>
        <p:nvGrpSpPr>
          <p:cNvPr id="26" name="Group 25"/>
          <p:cNvGrpSpPr/>
          <p:nvPr/>
        </p:nvGrpSpPr>
        <p:grpSpPr>
          <a:xfrm>
            <a:off x="4246590" y="2737033"/>
            <a:ext cx="4620177" cy="329605"/>
            <a:chOff x="4246590" y="3083520"/>
            <a:chExt cx="4620177" cy="329605"/>
          </a:xfrm>
        </p:grpSpPr>
        <p:sp>
          <p:nvSpPr>
            <p:cNvPr id="69" name="Rectangle 68"/>
            <p:cNvSpPr/>
            <p:nvPr/>
          </p:nvSpPr>
          <p:spPr>
            <a:xfrm>
              <a:off x="6048862" y="3083520"/>
              <a:ext cx="2817905"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rgbClr val="F9771D"/>
                  </a:solidFill>
                </a:rPr>
                <a:t>[Alert]</a:t>
              </a:r>
              <a:r>
                <a:rPr lang="en-US" sz="700" dirty="0">
                  <a:solidFill>
                    <a:schemeClr val="tx1"/>
                  </a:solidFill>
                </a:rPr>
                <a:t> </a:t>
              </a:r>
              <a:r>
                <a:rPr lang="en-US" sz="700" dirty="0">
                  <a:solidFill>
                    <a:srgbClr val="F9771D"/>
                  </a:solidFill>
                </a:rPr>
                <a:t>alex.thomas@elastic.me attempted to share “Top Secret” </a:t>
              </a:r>
              <a:r>
                <a:rPr lang="en-US" sz="700" dirty="0">
                  <a:solidFill>
                    <a:schemeClr val="tx1"/>
                  </a:solidFill>
                </a:rPr>
                <a:t>Alex Thomas | Aug 25, 2014, 6:38:52 PM | Critical</a:t>
              </a:r>
            </a:p>
          </p:txBody>
        </p:sp>
        <p:grpSp>
          <p:nvGrpSpPr>
            <p:cNvPr id="21" name="Group 20"/>
            <p:cNvGrpSpPr/>
            <p:nvPr/>
          </p:nvGrpSpPr>
          <p:grpSpPr>
            <a:xfrm>
              <a:off x="4246590" y="3083521"/>
              <a:ext cx="1772342" cy="329604"/>
              <a:chOff x="4246590" y="3083521"/>
              <a:chExt cx="1772342" cy="329604"/>
            </a:xfrm>
          </p:grpSpPr>
          <p:sp>
            <p:nvSpPr>
              <p:cNvPr id="68" name="Rectangle 67"/>
              <p:cNvSpPr/>
              <p:nvPr/>
            </p:nvSpPr>
            <p:spPr>
              <a:xfrm>
                <a:off x="4246590" y="3083521"/>
                <a:ext cx="1772342" cy="329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r>
                  <a:rPr lang="en-US" sz="1400" dirty="0">
                    <a:solidFill>
                      <a:schemeClr val="accent5">
                        <a:lumMod val="75000"/>
                      </a:schemeClr>
                    </a:solidFill>
                  </a:rPr>
                  <a:t>Box</a:t>
                </a:r>
              </a:p>
            </p:txBody>
          </p:sp>
          <p:sp>
            <p:nvSpPr>
              <p:cNvPr id="101" name="Octagon 100"/>
              <p:cNvSpPr/>
              <p:nvPr/>
            </p:nvSpPr>
            <p:spPr>
              <a:xfrm>
                <a:off x="4305520" y="3167135"/>
                <a:ext cx="157438" cy="155448"/>
              </a:xfrm>
              <a:prstGeom prst="octagon">
                <a:avLst/>
              </a:prstGeom>
              <a:solidFill>
                <a:schemeClr val="bg1"/>
              </a:solidFill>
              <a:ln w="952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C00000"/>
                    </a:solidFill>
                  </a:rPr>
                  <a:t>X</a:t>
                </a:r>
                <a:endParaRPr lang="en-US" dirty="0">
                  <a:solidFill>
                    <a:srgbClr val="C00000"/>
                  </a:solidFill>
                </a:endParaRPr>
              </a:p>
            </p:txBody>
          </p:sp>
        </p:grpSp>
      </p:grpSp>
      <p:sp>
        <p:nvSpPr>
          <p:cNvPr id="28" name="Isosceles Triangle 27"/>
          <p:cNvSpPr/>
          <p:nvPr/>
        </p:nvSpPr>
        <p:spPr>
          <a:xfrm flipV="1">
            <a:off x="2377741" y="2037105"/>
            <a:ext cx="595484" cy="573481"/>
          </a:xfrm>
          <a:prstGeom prst="triangl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p:cNvSpPr/>
          <p:nvPr/>
        </p:nvSpPr>
        <p:spPr>
          <a:xfrm>
            <a:off x="2250273" y="2212084"/>
            <a:ext cx="998546" cy="898443"/>
          </a:xfrm>
          <a:prstGeom prst="roundRect">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 name="Group 102"/>
          <p:cNvGrpSpPr/>
          <p:nvPr/>
        </p:nvGrpSpPr>
        <p:grpSpPr>
          <a:xfrm>
            <a:off x="2485079" y="2398903"/>
            <a:ext cx="528935" cy="524805"/>
            <a:chOff x="1812596" y="2427289"/>
            <a:chExt cx="406399" cy="403226"/>
          </a:xfrm>
          <a:solidFill>
            <a:schemeClr val="tx1"/>
          </a:solidFill>
        </p:grpSpPr>
        <p:sp>
          <p:nvSpPr>
            <p:cNvPr id="104"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2" name="Rectangle 111"/>
          <p:cNvSpPr/>
          <p:nvPr/>
        </p:nvSpPr>
        <p:spPr>
          <a:xfrm>
            <a:off x="2371801" y="1160454"/>
            <a:ext cx="630417" cy="91070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600" dirty="0">
                <a:solidFill>
                  <a:schemeClr val="tx1"/>
                </a:solidFill>
              </a:rPr>
              <a:t>10 1001 01 0011 11 01000</a:t>
            </a:r>
          </a:p>
        </p:txBody>
      </p:sp>
      <p:sp>
        <p:nvSpPr>
          <p:cNvPr id="118" name="Rectangle 117"/>
          <p:cNvSpPr/>
          <p:nvPr/>
        </p:nvSpPr>
        <p:spPr>
          <a:xfrm>
            <a:off x="9361584" y="0"/>
            <a:ext cx="8879524"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help us build a new “processor” that is in line with the theme and style of the deck.</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the data point after the breadcrumb rolls into place. </a:t>
            </a:r>
          </a:p>
          <a:p>
            <a:pPr marL="285750" indent="-285750">
              <a:buFont typeface="Arial" panose="020B0604020202020204" pitchFamily="34" charset="0"/>
              <a:buChar char="•"/>
            </a:pPr>
            <a:r>
              <a:rPr lang="en-US" dirty="0"/>
              <a:t>Here we are showing that gateway traffic is being interpreted by their StreamIQ algorithm and is interpreted into actions that the admin sees in their UI. </a:t>
            </a:r>
          </a:p>
          <a:p>
            <a:pPr marL="285750" indent="-285750">
              <a:buFont typeface="Arial" panose="020B0604020202020204" pitchFamily="34" charset="0"/>
              <a:buChar char="•"/>
            </a:pPr>
            <a:r>
              <a:rPr lang="en-US" dirty="0"/>
              <a:t>The graphic should show data (in </a:t>
            </a:r>
            <a:r>
              <a:rPr lang="en-US" dirty="0" err="1"/>
              <a:t>bianary</a:t>
            </a:r>
            <a:r>
              <a:rPr lang="en-US" dirty="0"/>
              <a:t>) entering the “processor” the arrows spinning quickly, and then spitting out the first event. Should fill  This process should repeat for all the 5 events. It should happen fairly quickly.</a:t>
            </a:r>
          </a:p>
          <a:p>
            <a:pPr marL="285750" indent="-285750">
              <a:buFont typeface="Arial" panose="020B0604020202020204" pitchFamily="34" charset="0"/>
              <a:buChar char="•"/>
            </a:pPr>
            <a:r>
              <a:rPr lang="en-US" dirty="0"/>
              <a:t>The first event should spit out, but should be at the top (where the fifth event is currently). Then when the second event comes out, it should shift down. When the third comes out, the first two should shift down. And so on until all 5 are up. </a:t>
            </a:r>
          </a:p>
          <a:p>
            <a:pPr marL="285750" indent="-285750">
              <a:buFont typeface="Arial" panose="020B0604020202020204" pitchFamily="34" charset="0"/>
              <a:buChar char="•"/>
            </a:pPr>
            <a:r>
              <a:rPr lang="en-US" dirty="0"/>
              <a:t>Please do not include the blue arrows or numbers in the final graphic. </a:t>
            </a:r>
          </a:p>
        </p:txBody>
      </p:sp>
      <p:sp>
        <p:nvSpPr>
          <p:cNvPr id="119" name="Right Arrow 118"/>
          <p:cNvSpPr/>
          <p:nvPr/>
        </p:nvSpPr>
        <p:spPr>
          <a:xfrm>
            <a:off x="-752189" y="1966179"/>
            <a:ext cx="2852157" cy="1531595"/>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Processor</a:t>
            </a:r>
          </a:p>
        </p:txBody>
      </p:sp>
      <p:sp>
        <p:nvSpPr>
          <p:cNvPr id="120" name="Right Arrow 119"/>
          <p:cNvSpPr/>
          <p:nvPr/>
        </p:nvSpPr>
        <p:spPr>
          <a:xfrm>
            <a:off x="1260930" y="1050736"/>
            <a:ext cx="2852157" cy="1531595"/>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p>
        </p:txBody>
      </p:sp>
      <p:sp>
        <p:nvSpPr>
          <p:cNvPr id="121" name="Oval 120"/>
          <p:cNvSpPr/>
          <p:nvPr/>
        </p:nvSpPr>
        <p:spPr>
          <a:xfrm>
            <a:off x="4056427" y="3107755"/>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2" name="Oval 121"/>
          <p:cNvSpPr/>
          <p:nvPr/>
        </p:nvSpPr>
        <p:spPr>
          <a:xfrm>
            <a:off x="4056427" y="2728698"/>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3" name="Oval 122"/>
          <p:cNvSpPr/>
          <p:nvPr/>
        </p:nvSpPr>
        <p:spPr>
          <a:xfrm>
            <a:off x="4056427" y="2364415"/>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4" name="Oval 123"/>
          <p:cNvSpPr/>
          <p:nvPr/>
        </p:nvSpPr>
        <p:spPr>
          <a:xfrm>
            <a:off x="4056427" y="1969259"/>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5" name="Oval 124"/>
          <p:cNvSpPr/>
          <p:nvPr/>
        </p:nvSpPr>
        <p:spPr>
          <a:xfrm>
            <a:off x="4056427" y="1572258"/>
            <a:ext cx="436461" cy="390019"/>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6" name="Rectangle 125"/>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1357223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0"/>
                                  </p:iterate>
                                  <p:childTnLst>
                                    <p:set>
                                      <p:cBhvr>
                                        <p:cTn id="6" dur="1" fill="hold">
                                          <p:stCondLst>
                                            <p:cond delay="0"/>
                                          </p:stCondLst>
                                        </p:cTn>
                                        <p:tgtEl>
                                          <p:spTgt spid="112"/>
                                        </p:tgtEl>
                                        <p:attrNameLst>
                                          <p:attrName>style.visibility</p:attrName>
                                        </p:attrNameLst>
                                      </p:cBhvr>
                                      <p:to>
                                        <p:strVal val="visible"/>
                                      </p:to>
                                    </p:set>
                                  </p:childTnLst>
                                </p:cTn>
                              </p:par>
                              <p:par>
                                <p:cTn id="7" presetID="35" presetClass="emph" presetSubtype="0" repeatCount="indefinite" fill="hold" grpId="1" nodeType="withEffect">
                                  <p:stCondLst>
                                    <p:cond delay="0"/>
                                  </p:stCondLst>
                                  <p:iterate type="lt">
                                    <p:tmPct val="10000"/>
                                  </p:iterate>
                                  <p:childTnLst>
                                    <p:anim calcmode="discrete" valueType="str">
                                      <p:cBhvr>
                                        <p:cTn id="8" dur="600" fill="hold"/>
                                        <p:tgtEl>
                                          <p:spTgt spid="112"/>
                                        </p:tgtEl>
                                        <p:attrNameLst>
                                          <p:attrName>style.visibility</p:attrName>
                                        </p:attrNameLst>
                                      </p:cBhvr>
                                      <p:tavLst>
                                        <p:tav tm="0">
                                          <p:val>
                                            <p:strVal val="hidden"/>
                                          </p:val>
                                        </p:tav>
                                        <p:tav tm="50000">
                                          <p:val>
                                            <p:strVal val="visible"/>
                                          </p:val>
                                        </p:tav>
                                      </p:tavLst>
                                    </p:anim>
                                  </p:childTnLst>
                                </p:cTn>
                              </p:par>
                              <p:par>
                                <p:cTn id="9" presetID="8" presetClass="emph" presetSubtype="0" fill="hold" nodeType="withEffect">
                                  <p:stCondLst>
                                    <p:cond delay="0"/>
                                  </p:stCondLst>
                                  <p:childTnLst>
                                    <p:animRot by="21600000">
                                      <p:cBhvr>
                                        <p:cTn id="10" dur="600" fill="hold"/>
                                        <p:tgtEl>
                                          <p:spTgt spid="103"/>
                                        </p:tgtEl>
                                        <p:attrNameLst>
                                          <p:attrName>r</p:attrName>
                                        </p:attrNameLst>
                                      </p:cBhvr>
                                    </p:animRot>
                                  </p:childTnLst>
                                </p:cTn>
                              </p:par>
                            </p:childTnLst>
                          </p:cTn>
                        </p:par>
                        <p:par>
                          <p:cTn id="11" fill="hold">
                            <p:stCondLst>
                              <p:cond delay="1680"/>
                            </p:stCondLst>
                            <p:childTnLst>
                              <p:par>
                                <p:cTn id="12" presetID="2" presetClass="entr" presetSubtype="4"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par>
                          <p:cTn id="16" fill="hold">
                            <p:stCondLst>
                              <p:cond delay="2180"/>
                            </p:stCondLst>
                            <p:childTnLst>
                              <p:par>
                                <p:cTn id="17" presetID="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2680"/>
                            </p:stCondLst>
                            <p:childTnLst>
                              <p:par>
                                <p:cTn id="22" presetID="2" presetClass="entr" presetSubtype="4"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par>
                          <p:cTn id="26" fill="hold">
                            <p:stCondLst>
                              <p:cond delay="3180"/>
                            </p:stCondLst>
                            <p:childTnLst>
                              <p:par>
                                <p:cTn id="27" presetID="2" presetClass="entr" presetSubtype="4"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par>
                          <p:cTn id="31" fill="hold">
                            <p:stCondLst>
                              <p:cond delay="3680"/>
                            </p:stCondLst>
                            <p:childTnLst>
                              <p:par>
                                <p:cTn id="32" presetID="2" presetClass="entr" presetSubtype="4"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ppt_x"/>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94368" y="1816534"/>
            <a:ext cx="2644411" cy="2167128"/>
            <a:chOff x="194368" y="1816534"/>
            <a:chExt cx="2644411" cy="2167128"/>
          </a:xfrm>
        </p:grpSpPr>
        <p:grpSp>
          <p:nvGrpSpPr>
            <p:cNvPr id="83" name="Group 82"/>
            <p:cNvGrpSpPr/>
            <p:nvPr/>
          </p:nvGrpSpPr>
          <p:grpSpPr>
            <a:xfrm>
              <a:off x="194368" y="1816534"/>
              <a:ext cx="1261872" cy="2167128"/>
              <a:chOff x="8812998" y="4696457"/>
              <a:chExt cx="1261872" cy="2167128"/>
            </a:xfrm>
          </p:grpSpPr>
          <p:sp>
            <p:nvSpPr>
              <p:cNvPr id="84" name="Rectangle 83"/>
              <p:cNvSpPr/>
              <p:nvPr/>
            </p:nvSpPr>
            <p:spPr>
              <a:xfrm>
                <a:off x="8812998"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ThreatScore</a:t>
                </a:r>
              </a:p>
            </p:txBody>
          </p:sp>
          <p:pic>
            <p:nvPicPr>
              <p:cNvPr id="85" name="Picture 84"/>
              <p:cNvPicPr>
                <a:picLocks noChangeAspect="1"/>
              </p:cNvPicPr>
              <p:nvPr/>
            </p:nvPicPr>
            <p:blipFill rotWithShape="1">
              <a:blip r:embed="rId5" cstate="print">
                <a:extLst>
                  <a:ext uri="{28A0092B-C50C-407E-A947-70E740481C1C}">
                    <a14:useLocalDpi xmlns:a14="http://schemas.microsoft.com/office/drawing/2010/main" val="0"/>
                  </a:ext>
                </a:extLst>
              </a:blip>
              <a:srcRect t="27763"/>
              <a:stretch/>
            </p:blipFill>
            <p:spPr>
              <a:xfrm>
                <a:off x="9380975" y="6156251"/>
                <a:ext cx="642001" cy="621503"/>
              </a:xfrm>
              <a:prstGeom prst="rect">
                <a:avLst/>
              </a:prstGeom>
              <a:noFill/>
              <a:ln>
                <a:noFill/>
              </a:ln>
            </p:spPr>
          </p:pic>
        </p:grpSp>
        <p:grpSp>
          <p:nvGrpSpPr>
            <p:cNvPr id="86" name="Group 85"/>
            <p:cNvGrpSpPr/>
            <p:nvPr/>
          </p:nvGrpSpPr>
          <p:grpSpPr>
            <a:xfrm>
              <a:off x="1576907" y="1816534"/>
              <a:ext cx="1261872" cy="2167128"/>
              <a:chOff x="8812998" y="6691738"/>
              <a:chExt cx="1261872" cy="2167128"/>
            </a:xfrm>
            <a:solidFill>
              <a:srgbClr val="DCBD23"/>
            </a:solidFill>
          </p:grpSpPr>
          <p:sp>
            <p:nvSpPr>
              <p:cNvPr id="87" name="Rectangle 86"/>
              <p:cNvSpPr/>
              <p:nvPr/>
            </p:nvSpPr>
            <p:spPr>
              <a:xfrm>
                <a:off x="8812998"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Protect</a:t>
                </a:r>
              </a:p>
            </p:txBody>
          </p:sp>
          <p:grpSp>
            <p:nvGrpSpPr>
              <p:cNvPr id="88" name="Group 87"/>
              <p:cNvGrpSpPr/>
              <p:nvPr/>
            </p:nvGrpSpPr>
            <p:grpSpPr>
              <a:xfrm>
                <a:off x="9405897" y="8161587"/>
                <a:ext cx="635818" cy="621503"/>
                <a:chOff x="6641163" y="6846513"/>
                <a:chExt cx="635818" cy="621503"/>
              </a:xfrm>
              <a:grpFill/>
            </p:grpSpPr>
            <p:sp>
              <p:nvSpPr>
                <p:cNvPr id="89" name="Rectangle 88"/>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p:cNvPicPr>
                  <a:picLocks noChangeAspect="1"/>
                </p:cNvPicPr>
                <p:nvPr/>
              </p:nvPicPr>
              <p:blipFill rotWithShape="1">
                <a:blip r:embed="rId6"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grpFill/>
                <a:ln>
                  <a:noFill/>
                </a:ln>
              </p:spPr>
            </p:pic>
          </p:grpSp>
        </p:grpSp>
      </p:grpSp>
      <p:grpSp>
        <p:nvGrpSpPr>
          <p:cNvPr id="82" name="Group 81"/>
          <p:cNvGrpSpPr/>
          <p:nvPr/>
        </p:nvGrpSpPr>
        <p:grpSpPr>
          <a:xfrm>
            <a:off x="1533931" y="1193799"/>
            <a:ext cx="7419886" cy="3387725"/>
            <a:chOff x="1533931" y="1193799"/>
            <a:chExt cx="7419886" cy="3387725"/>
          </a:xfrm>
        </p:grpSpPr>
        <p:sp>
          <p:nvSpPr>
            <p:cNvPr id="80" name="Rectangle 79"/>
            <p:cNvSpPr/>
            <p:nvPr/>
          </p:nvSpPr>
          <p:spPr>
            <a:xfrm>
              <a:off x="2075243"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Rectangle 80"/>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34673506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32" name="think-cell Slide" r:id="rId7" imgW="377" imgH="377" progId="TCLayout.ActiveDocument.1">
                  <p:embed/>
                </p:oleObj>
              </mc:Choice>
              <mc:Fallback>
                <p:oleObj name="think-cell Slide" r:id="rId7" imgW="377" imgH="377"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Find problematic users automatically</a:t>
            </a:r>
          </a:p>
        </p:txBody>
      </p:sp>
      <p:grpSp>
        <p:nvGrpSpPr>
          <p:cNvPr id="9" name="Group 69"/>
          <p:cNvGrpSpPr/>
          <p:nvPr/>
        </p:nvGrpSpPr>
        <p:grpSpPr>
          <a:xfrm>
            <a:off x="5111829" y="1339848"/>
            <a:ext cx="3754939" cy="2067863"/>
            <a:chOff x="1379885" y="1795698"/>
            <a:chExt cx="4013892" cy="2183926"/>
          </a:xfrm>
        </p:grpSpPr>
        <p:pic>
          <p:nvPicPr>
            <p:cNvPr id="54" name="Picture 70"/>
            <p:cNvPicPr>
              <a:picLocks noChangeAspect="1"/>
            </p:cNvPicPr>
            <p:nvPr/>
          </p:nvPicPr>
          <p:blipFill>
            <a:blip r:embed="rId9"/>
            <a:stretch>
              <a:fillRect/>
            </a:stretch>
          </p:blipFill>
          <p:spPr>
            <a:xfrm>
              <a:off x="1379885" y="1795698"/>
              <a:ext cx="4013892" cy="2183926"/>
            </a:xfrm>
            <a:prstGeom prst="rect">
              <a:avLst/>
            </a:prstGeom>
          </p:spPr>
        </p:pic>
        <p:pic>
          <p:nvPicPr>
            <p:cNvPr id="7" name="Picture 71"/>
            <p:cNvPicPr>
              <a:picLocks noChangeAspect="1"/>
            </p:cNvPicPr>
            <p:nvPr/>
          </p:nvPicPr>
          <p:blipFill>
            <a:blip r:embed="rId10"/>
            <a:stretch>
              <a:fillRect/>
            </a:stretch>
          </p:blipFill>
          <p:spPr>
            <a:xfrm>
              <a:off x="1783192" y="1946411"/>
              <a:ext cx="3133771" cy="1876787"/>
            </a:xfrm>
            <a:prstGeom prst="rect">
              <a:avLst/>
            </a:prstGeom>
          </p:spPr>
        </p:pic>
        <p:pic>
          <p:nvPicPr>
            <p:cNvPr id="8" name="Picture 72"/>
            <p:cNvPicPr>
              <a:picLocks noChangeAspect="1"/>
            </p:cNvPicPr>
            <p:nvPr/>
          </p:nvPicPr>
          <p:blipFill rotWithShape="1">
            <a:blip r:embed="rId11"/>
            <a:srcRect l="3218" r="5279"/>
            <a:stretch/>
          </p:blipFill>
          <p:spPr>
            <a:xfrm>
              <a:off x="1783192" y="1946411"/>
              <a:ext cx="290083" cy="591363"/>
            </a:xfrm>
            <a:prstGeom prst="rect">
              <a:avLst/>
            </a:prstGeom>
          </p:spPr>
        </p:pic>
      </p:grpSp>
      <p:grpSp>
        <p:nvGrpSpPr>
          <p:cNvPr id="53" name="Group 75"/>
          <p:cNvGrpSpPr/>
          <p:nvPr/>
        </p:nvGrpSpPr>
        <p:grpSpPr>
          <a:xfrm>
            <a:off x="1803776" y="3563044"/>
            <a:ext cx="1721074" cy="888895"/>
            <a:chOff x="1859119" y="1282889"/>
            <a:chExt cx="1888994" cy="741834"/>
          </a:xfrm>
          <a:solidFill>
            <a:srgbClr val="A9D051"/>
          </a:solidFill>
        </p:grpSpPr>
        <p:sp>
          <p:nvSpPr>
            <p:cNvPr id="55" name="Rounded Rectangle 76"/>
            <p:cNvSpPr/>
            <p:nvPr/>
          </p:nvSpPr>
          <p:spPr>
            <a:xfrm>
              <a:off x="1859119" y="1282889"/>
              <a:ext cx="1888994"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Automatically analyze user data assembled by StreamIQ</a:t>
              </a:r>
            </a:p>
          </p:txBody>
        </p:sp>
        <p:cxnSp>
          <p:nvCxnSpPr>
            <p:cNvPr id="57"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78"/>
            <p:cNvSpPr/>
            <p:nvPr/>
          </p:nvSpPr>
          <p:spPr>
            <a:xfrm>
              <a:off x="1859119"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59" name="Group 83"/>
          <p:cNvGrpSpPr/>
          <p:nvPr/>
        </p:nvGrpSpPr>
        <p:grpSpPr>
          <a:xfrm>
            <a:off x="3579186" y="3563044"/>
            <a:ext cx="1719072" cy="888895"/>
            <a:chOff x="1859119" y="2105459"/>
            <a:chExt cx="1886796" cy="741834"/>
          </a:xfrm>
          <a:solidFill>
            <a:srgbClr val="A9D051"/>
          </a:solidFill>
        </p:grpSpPr>
        <p:sp>
          <p:nvSpPr>
            <p:cNvPr id="60" name="Rounded Rectangle 84"/>
            <p:cNvSpPr/>
            <p:nvPr/>
          </p:nvSpPr>
          <p:spPr>
            <a:xfrm>
              <a:off x="1859119" y="2105459"/>
              <a:ext cx="1886796"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Surface problematic users and user accounts in real-time</a:t>
              </a:r>
            </a:p>
          </p:txBody>
        </p:sp>
        <p:cxnSp>
          <p:nvCxnSpPr>
            <p:cNvPr id="61"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86"/>
            <p:cNvSpPr/>
            <p:nvPr/>
          </p:nvSpPr>
          <p:spPr>
            <a:xfrm>
              <a:off x="1859119" y="224690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63" name="Group 91"/>
          <p:cNvGrpSpPr/>
          <p:nvPr/>
        </p:nvGrpSpPr>
        <p:grpSpPr>
          <a:xfrm>
            <a:off x="5351527" y="3563044"/>
            <a:ext cx="1719073" cy="888895"/>
            <a:chOff x="1859119" y="2928029"/>
            <a:chExt cx="1886797" cy="741834"/>
          </a:xfrm>
          <a:solidFill>
            <a:srgbClr val="FFBC30"/>
          </a:solidFill>
        </p:grpSpPr>
        <p:sp>
          <p:nvSpPr>
            <p:cNvPr id="64" name="Rounded Rectangle 92"/>
            <p:cNvSpPr/>
            <p:nvPr/>
          </p:nvSpPr>
          <p:spPr>
            <a:xfrm>
              <a:off x="1859120" y="2928029"/>
              <a:ext cx="1886796"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Highlight risk level of specific activities</a:t>
              </a:r>
            </a:p>
          </p:txBody>
        </p:sp>
        <p:cxnSp>
          <p:nvCxnSpPr>
            <p:cNvPr id="65"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Rectangle 94"/>
            <p:cNvSpPr/>
            <p:nvPr/>
          </p:nvSpPr>
          <p:spPr>
            <a:xfrm>
              <a:off x="1859119" y="3069480"/>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67" name="Group 99"/>
          <p:cNvGrpSpPr/>
          <p:nvPr/>
        </p:nvGrpSpPr>
        <p:grpSpPr>
          <a:xfrm>
            <a:off x="7146179" y="3563044"/>
            <a:ext cx="1720589" cy="888895"/>
            <a:chOff x="1857454" y="3750599"/>
            <a:chExt cx="1888462" cy="741834"/>
          </a:xfrm>
          <a:solidFill>
            <a:srgbClr val="FFBC30"/>
          </a:solidFill>
        </p:grpSpPr>
        <p:sp>
          <p:nvSpPr>
            <p:cNvPr id="68" name="Rounded Rectangle 100"/>
            <p:cNvSpPr/>
            <p:nvPr/>
          </p:nvSpPr>
          <p:spPr>
            <a:xfrm>
              <a:off x="1859119" y="3750599"/>
              <a:ext cx="1886797" cy="741834"/>
            </a:xfrm>
            <a:prstGeom prst="round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Flag suspicious behavior </a:t>
              </a:r>
              <a:br>
                <a:rPr lang="en-US" sz="1100" dirty="0">
                  <a:solidFill>
                    <a:schemeClr val="bg1"/>
                  </a:solidFill>
                </a:rPr>
              </a:br>
              <a:r>
                <a:rPr lang="en-US" sz="1100" dirty="0">
                  <a:solidFill>
                    <a:schemeClr val="bg1"/>
                  </a:solidFill>
                </a:rPr>
                <a:t>for investigation</a:t>
              </a:r>
            </a:p>
          </p:txBody>
        </p:sp>
        <p:sp>
          <p:nvSpPr>
            <p:cNvPr id="69" name="Rectangle 101"/>
            <p:cNvSpPr/>
            <p:nvPr/>
          </p:nvSpPr>
          <p:spPr>
            <a:xfrm>
              <a:off x="1857454"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70"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169806" y="1482551"/>
            <a:ext cx="2778114" cy="164672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ThreatScore is based on:</a:t>
            </a:r>
          </a:p>
          <a:p>
            <a:pPr marL="285750" indent="-285750">
              <a:buFont typeface="Arial" panose="020B0604020202020204" pitchFamily="34" charset="0"/>
              <a:buChar char="•"/>
            </a:pPr>
            <a:r>
              <a:rPr lang="en-US" dirty="0">
                <a:solidFill>
                  <a:schemeClr val="tx1"/>
                </a:solidFill>
              </a:rPr>
              <a:t>The number of apps being used</a:t>
            </a:r>
          </a:p>
          <a:p>
            <a:pPr marL="285750" indent="-285750">
              <a:buFont typeface="Arial" panose="020B0604020202020204" pitchFamily="34" charset="0"/>
              <a:buChar char="•"/>
            </a:pPr>
            <a:r>
              <a:rPr lang="en-US" dirty="0">
                <a:solidFill>
                  <a:schemeClr val="tx1"/>
                </a:solidFill>
              </a:rPr>
              <a:t>Pace of file sharing</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
        <p:nvSpPr>
          <p:cNvPr id="73" name="Rectangle 72"/>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a:p>
            <a:pPr marL="285750" indent="-285750">
              <a:buFont typeface="Arial" panose="020B0604020202020204" pitchFamily="34" charset="0"/>
              <a:buChar char="•"/>
            </a:pPr>
            <a:r>
              <a:rPr lang="en-US" dirty="0"/>
              <a:t>Put space for three high level information in the place of the </a:t>
            </a:r>
            <a:r>
              <a:rPr lang="en-US" dirty="0" err="1"/>
              <a:t>blu</a:t>
            </a:r>
            <a:r>
              <a:rPr lang="en-US" dirty="0"/>
              <a:t> box. I will populate tomorrow. Make them look different form the bullets below</a:t>
            </a:r>
          </a:p>
          <a:p>
            <a:pPr marL="285750" indent="-285750">
              <a:buFont typeface="Arial" panose="020B0604020202020204" pitchFamily="34" charset="0"/>
              <a:buChar char="•"/>
            </a:pPr>
            <a:r>
              <a:rPr lang="en-US" dirty="0"/>
              <a:t>This can be similar to slide 10</a:t>
            </a:r>
          </a:p>
        </p:txBody>
      </p:sp>
      <p:sp>
        <p:nvSpPr>
          <p:cNvPr id="14" name="Rectangle 13"/>
          <p:cNvSpPr/>
          <p:nvPr/>
        </p:nvSpPr>
        <p:spPr>
          <a:xfrm>
            <a:off x="2302925" y="1339848"/>
            <a:ext cx="2644995" cy="1789432"/>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289857227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p:cNvGrpSpPr/>
          <p:nvPr/>
        </p:nvGrpSpPr>
        <p:grpSpPr>
          <a:xfrm>
            <a:off x="194368" y="1816534"/>
            <a:ext cx="2644411" cy="2167128"/>
            <a:chOff x="194368" y="1816534"/>
            <a:chExt cx="2644411" cy="2167128"/>
          </a:xfrm>
        </p:grpSpPr>
        <p:grpSp>
          <p:nvGrpSpPr>
            <p:cNvPr id="103" name="Group 102"/>
            <p:cNvGrpSpPr/>
            <p:nvPr/>
          </p:nvGrpSpPr>
          <p:grpSpPr>
            <a:xfrm>
              <a:off x="194368" y="1816534"/>
              <a:ext cx="1261872" cy="2167128"/>
              <a:chOff x="8812998" y="6691738"/>
              <a:chExt cx="1261872" cy="2167128"/>
            </a:xfrm>
          </p:grpSpPr>
          <p:sp>
            <p:nvSpPr>
              <p:cNvPr id="104" name="Rectangle 103"/>
              <p:cNvSpPr/>
              <p:nvPr/>
            </p:nvSpPr>
            <p:spPr>
              <a:xfrm>
                <a:off x="8812998"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Protect</a:t>
                </a:r>
              </a:p>
            </p:txBody>
          </p:sp>
          <p:grpSp>
            <p:nvGrpSpPr>
              <p:cNvPr id="105" name="Group 104"/>
              <p:cNvGrpSpPr/>
              <p:nvPr/>
            </p:nvGrpSpPr>
            <p:grpSpPr>
              <a:xfrm>
                <a:off x="9405897" y="8161587"/>
                <a:ext cx="635818" cy="621503"/>
                <a:chOff x="6641163" y="6846513"/>
                <a:chExt cx="635818" cy="621503"/>
              </a:xfrm>
            </p:grpSpPr>
            <p:sp>
              <p:nvSpPr>
                <p:cNvPr id="106" name="Rectangle 105"/>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Picture 106"/>
                <p:cNvPicPr>
                  <a:picLocks noChangeAspect="1"/>
                </p:cNvPicPr>
                <p:nvPr/>
              </p:nvPicPr>
              <p:blipFill rotWithShape="1">
                <a:blip r:embed="rId5"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noFill/>
                <a:ln>
                  <a:noFill/>
                </a:ln>
              </p:spPr>
            </p:pic>
          </p:grpSp>
        </p:grpSp>
        <p:grpSp>
          <p:nvGrpSpPr>
            <p:cNvPr id="108" name="Group 107"/>
            <p:cNvGrpSpPr/>
            <p:nvPr/>
          </p:nvGrpSpPr>
          <p:grpSpPr>
            <a:xfrm>
              <a:off x="1576907" y="1816534"/>
              <a:ext cx="1261872" cy="2167128"/>
              <a:chOff x="10179432" y="6691738"/>
              <a:chExt cx="1261872" cy="2167128"/>
            </a:xfrm>
          </p:grpSpPr>
          <p:sp>
            <p:nvSpPr>
              <p:cNvPr id="109" name="Rectangle 108"/>
              <p:cNvSpPr/>
              <p:nvPr/>
            </p:nvSpPr>
            <p:spPr>
              <a:xfrm>
                <a:off x="10179432"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ContentIQ</a:t>
                </a:r>
              </a:p>
            </p:txBody>
          </p:sp>
          <p:grpSp>
            <p:nvGrpSpPr>
              <p:cNvPr id="110" name="Group 109"/>
              <p:cNvGrpSpPr/>
              <p:nvPr/>
            </p:nvGrpSpPr>
            <p:grpSpPr>
              <a:xfrm>
                <a:off x="10743468" y="8161587"/>
                <a:ext cx="635818" cy="621503"/>
                <a:chOff x="6641163" y="6846513"/>
                <a:chExt cx="635818" cy="621503"/>
              </a:xfrm>
            </p:grpSpPr>
            <p:sp>
              <p:nvSpPr>
                <p:cNvPr id="111" name="Rectangle 110"/>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p:cNvPicPr>
                  <a:picLocks noChangeAspect="1"/>
                </p:cNvPicPr>
                <p:nvPr/>
              </p:nvPicPr>
              <p:blipFill rotWithShape="1">
                <a:blip r:embed="rId5"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noFill/>
                <a:ln>
                  <a:noFill/>
                </a:ln>
              </p:spPr>
            </p:pic>
          </p:grpSp>
        </p:grpSp>
      </p:grpSp>
      <p:grpSp>
        <p:nvGrpSpPr>
          <p:cNvPr id="100" name="Group 99"/>
          <p:cNvGrpSpPr/>
          <p:nvPr/>
        </p:nvGrpSpPr>
        <p:grpSpPr>
          <a:xfrm>
            <a:off x="1533931" y="1193799"/>
            <a:ext cx="7419885" cy="3387725"/>
            <a:chOff x="1533931" y="1193799"/>
            <a:chExt cx="7419885" cy="3387725"/>
          </a:xfrm>
        </p:grpSpPr>
        <p:sp>
          <p:nvSpPr>
            <p:cNvPr id="101" name="Rectangle 100"/>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 name="Rectangle 101"/>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1920327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78"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Create and enforce policies across all users and accounts</a:t>
            </a:r>
          </a:p>
        </p:txBody>
      </p:sp>
      <p:pic>
        <p:nvPicPr>
          <p:cNvPr id="56" name="Picture 8"/>
          <p:cNvPicPr>
            <a:picLocks noChangeAspect="1"/>
          </p:cNvPicPr>
          <p:nvPr/>
        </p:nvPicPr>
        <p:blipFill rotWithShape="1">
          <a:blip r:embed="rId8">
            <a:extLst>
              <a:ext uri="{28A0092B-C50C-407E-A947-70E740481C1C}">
                <a14:useLocalDpi xmlns:a14="http://schemas.microsoft.com/office/drawing/2010/main" val="0"/>
              </a:ext>
            </a:extLst>
          </a:blip>
          <a:srcRect t="251" b="16720"/>
          <a:stretch/>
        </p:blipFill>
        <p:spPr>
          <a:xfrm>
            <a:off x="5277983" y="1727552"/>
            <a:ext cx="3154680" cy="1977650"/>
          </a:xfrm>
          <a:prstGeom prst="rect">
            <a:avLst/>
          </a:prstGeom>
        </p:spPr>
      </p:pic>
      <p:grpSp>
        <p:nvGrpSpPr>
          <p:cNvPr id="12" name="Group 11"/>
          <p:cNvGrpSpPr/>
          <p:nvPr/>
        </p:nvGrpSpPr>
        <p:grpSpPr>
          <a:xfrm>
            <a:off x="4698147" y="1328967"/>
            <a:ext cx="4298803" cy="2786475"/>
            <a:chOff x="4698147" y="1328967"/>
            <a:chExt cx="4298803" cy="2786475"/>
          </a:xfrm>
        </p:grpSpPr>
        <p:pic>
          <p:nvPicPr>
            <p:cNvPr id="55" name="Picture 2" descr="\\psf\Host\Volumes\EP File Share\The Spur Group\C14675 - Cisco Security Refresh-Cisco Security Refresh\T4325\Artwork\macboog-retina-big.png"/>
            <p:cNvPicPr>
              <a:picLocks noChangeAspect="1" noChangeArrowheads="1"/>
            </p:cNvPicPr>
            <p:nvPr/>
          </p:nvPicPr>
          <p:blipFill rotWithShape="1">
            <a:blip r:embed="rId9">
              <a:extLst>
                <a:ext uri="{28A0092B-C50C-407E-A947-70E740481C1C}">
                  <a14:useLocalDpi xmlns:a14="http://schemas.microsoft.com/office/drawing/2010/main" val="0"/>
                </a:ext>
              </a:extLst>
            </a:blip>
            <a:srcRect l="6360" r="6360" b="8637"/>
            <a:stretch/>
          </p:blipFill>
          <p:spPr bwMode="auto">
            <a:xfrm>
              <a:off x="4698147" y="1328967"/>
              <a:ext cx="4298803" cy="278647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344804" y="1819608"/>
              <a:ext cx="3039101" cy="1817673"/>
              <a:chOff x="5344804" y="1819608"/>
              <a:chExt cx="3039101" cy="1817673"/>
            </a:xfrm>
          </p:grpSpPr>
          <p:pic>
            <p:nvPicPr>
              <p:cNvPr id="60" name="Picture 10"/>
              <p:cNvPicPr>
                <a:picLocks noChangeAspect="1"/>
              </p:cNvPicPr>
              <p:nvPr/>
            </p:nvPicPr>
            <p:blipFill rotWithShape="1">
              <a:blip r:embed="rId10"/>
              <a:srcRect l="189" t="183" r="181" b="90152"/>
              <a:stretch/>
            </p:blipFill>
            <p:spPr>
              <a:xfrm>
                <a:off x="5344804" y="1819608"/>
                <a:ext cx="3039101" cy="254677"/>
              </a:xfrm>
              <a:prstGeom prst="rect">
                <a:avLst/>
              </a:prstGeom>
              <a:ln w="0">
                <a:noFill/>
              </a:ln>
            </p:spPr>
          </p:pic>
          <p:pic>
            <p:nvPicPr>
              <p:cNvPr id="10" name="Picture 9"/>
              <p:cNvPicPr>
                <a:picLocks noChangeAspect="1"/>
              </p:cNvPicPr>
              <p:nvPr/>
            </p:nvPicPr>
            <p:blipFill rotWithShape="1">
              <a:blip r:embed="rId11">
                <a:extLst>
                  <a:ext uri="{28A0092B-C50C-407E-A947-70E740481C1C}">
                    <a14:useLocalDpi xmlns:a14="http://schemas.microsoft.com/office/drawing/2010/main" val="0"/>
                  </a:ext>
                </a:extLst>
              </a:blip>
              <a:srcRect t="2918" b="45652"/>
              <a:stretch/>
            </p:blipFill>
            <p:spPr>
              <a:xfrm>
                <a:off x="5344804" y="2074285"/>
                <a:ext cx="3039101" cy="1562996"/>
              </a:xfrm>
              <a:prstGeom prst="rect">
                <a:avLst/>
              </a:prstGeom>
            </p:spPr>
          </p:pic>
        </p:grpSp>
      </p:grpSp>
      <p:grpSp>
        <p:nvGrpSpPr>
          <p:cNvPr id="7" name="Group 6"/>
          <p:cNvGrpSpPr/>
          <p:nvPr/>
        </p:nvGrpSpPr>
        <p:grpSpPr>
          <a:xfrm>
            <a:off x="1921819" y="1458920"/>
            <a:ext cx="3109168" cy="674395"/>
            <a:chOff x="1719463" y="1316609"/>
            <a:chExt cx="3251200" cy="674395"/>
          </a:xfrm>
          <a:solidFill>
            <a:srgbClr val="FFBC30"/>
          </a:solidFill>
        </p:grpSpPr>
        <p:sp>
          <p:nvSpPr>
            <p:cNvPr id="43" name="Rounded Rectangle 71"/>
            <p:cNvSpPr/>
            <p:nvPr/>
          </p:nvSpPr>
          <p:spPr>
            <a:xfrm>
              <a:off x="1770263" y="131660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Control and remediate across all cloud services from a single interface</a:t>
              </a:r>
            </a:p>
          </p:txBody>
        </p:sp>
        <p:cxnSp>
          <p:nvCxnSpPr>
            <p:cNvPr id="44" name="Straight Connector 72"/>
            <p:cNvCxnSpPr/>
            <p:nvPr/>
          </p:nvCxnSpPr>
          <p:spPr>
            <a:xfrm>
              <a:off x="2103983"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Rectangle 73"/>
            <p:cNvSpPr/>
            <p:nvPr/>
          </p:nvSpPr>
          <p:spPr>
            <a:xfrm>
              <a:off x="1719463"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endParaRPr lang="en-GB" sz="1100" b="1" dirty="0"/>
            </a:p>
          </p:txBody>
        </p:sp>
      </p:grpSp>
      <p:grpSp>
        <p:nvGrpSpPr>
          <p:cNvPr id="6" name="Group 5"/>
          <p:cNvGrpSpPr/>
          <p:nvPr/>
        </p:nvGrpSpPr>
        <p:grpSpPr>
          <a:xfrm>
            <a:off x="1921819" y="2189397"/>
            <a:ext cx="3109168" cy="674395"/>
            <a:chOff x="1719463" y="2139179"/>
            <a:chExt cx="3251200" cy="674395"/>
          </a:xfrm>
          <a:solidFill>
            <a:srgbClr val="FFBC30"/>
          </a:solidFill>
        </p:grpSpPr>
        <p:sp>
          <p:nvSpPr>
            <p:cNvPr id="46" name="Rounded Rectangle 74"/>
            <p:cNvSpPr/>
            <p:nvPr/>
          </p:nvSpPr>
          <p:spPr>
            <a:xfrm>
              <a:off x="1770263" y="213917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Set policies based on user, user activities, device or geography</a:t>
              </a:r>
            </a:p>
          </p:txBody>
        </p:sp>
        <p:cxnSp>
          <p:nvCxnSpPr>
            <p:cNvPr id="47" name="Straight Connector 75"/>
            <p:cNvCxnSpPr/>
            <p:nvPr/>
          </p:nvCxnSpPr>
          <p:spPr>
            <a:xfrm>
              <a:off x="2103983" y="223054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76"/>
            <p:cNvSpPr/>
            <p:nvPr/>
          </p:nvSpPr>
          <p:spPr>
            <a:xfrm>
              <a:off x="1719463" y="227539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endParaRPr lang="en-GB" sz="1100" b="1" dirty="0"/>
            </a:p>
          </p:txBody>
        </p:sp>
      </p:grpSp>
      <p:grpSp>
        <p:nvGrpSpPr>
          <p:cNvPr id="5" name="Group 4"/>
          <p:cNvGrpSpPr/>
          <p:nvPr/>
        </p:nvGrpSpPr>
        <p:grpSpPr>
          <a:xfrm>
            <a:off x="1921819" y="2919874"/>
            <a:ext cx="3109168" cy="674395"/>
            <a:chOff x="1719463" y="2961749"/>
            <a:chExt cx="3251200" cy="674395"/>
          </a:xfrm>
          <a:solidFill>
            <a:srgbClr val="FFBC30"/>
          </a:solidFill>
        </p:grpSpPr>
        <p:sp>
          <p:nvSpPr>
            <p:cNvPr id="49" name="Rounded Rectangle 77"/>
            <p:cNvSpPr/>
            <p:nvPr/>
          </p:nvSpPr>
          <p:spPr>
            <a:xfrm>
              <a:off x="1770263" y="296174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Protect content by object type, risk type or content classification with ContentIQ </a:t>
              </a:r>
            </a:p>
          </p:txBody>
        </p:sp>
        <p:cxnSp>
          <p:nvCxnSpPr>
            <p:cNvPr id="50" name="Straight Connector 78"/>
            <p:cNvCxnSpPr/>
            <p:nvPr/>
          </p:nvCxnSpPr>
          <p:spPr>
            <a:xfrm>
              <a:off x="2103983" y="305311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79"/>
            <p:cNvSpPr/>
            <p:nvPr/>
          </p:nvSpPr>
          <p:spPr>
            <a:xfrm>
              <a:off x="1719463" y="306947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endParaRPr lang="en-GB" sz="1100" b="1" dirty="0"/>
            </a:p>
          </p:txBody>
        </p:sp>
      </p:grpSp>
      <p:grpSp>
        <p:nvGrpSpPr>
          <p:cNvPr id="4" name="Group 3"/>
          <p:cNvGrpSpPr/>
          <p:nvPr/>
        </p:nvGrpSpPr>
        <p:grpSpPr>
          <a:xfrm>
            <a:off x="1920227" y="3642007"/>
            <a:ext cx="3110760" cy="674395"/>
            <a:chOff x="1717798" y="3723358"/>
            <a:chExt cx="3252865" cy="674395"/>
          </a:xfrm>
          <a:solidFill>
            <a:srgbClr val="FFBC30"/>
          </a:solidFill>
        </p:grpSpPr>
        <p:sp>
          <p:nvSpPr>
            <p:cNvPr id="52" name="Rounded Rectangle 80"/>
            <p:cNvSpPr/>
            <p:nvPr/>
          </p:nvSpPr>
          <p:spPr>
            <a:xfrm>
              <a:off x="1770263" y="3723358"/>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Leverage ThreatScore™ to alert or block transactions in real time</a:t>
              </a:r>
            </a:p>
          </p:txBody>
        </p:sp>
        <p:cxnSp>
          <p:nvCxnSpPr>
            <p:cNvPr id="53" name="Straight Connector 81"/>
            <p:cNvCxnSpPr/>
            <p:nvPr/>
          </p:nvCxnSpPr>
          <p:spPr>
            <a:xfrm>
              <a:off x="2103983" y="3814727"/>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82"/>
            <p:cNvSpPr/>
            <p:nvPr/>
          </p:nvSpPr>
          <p:spPr>
            <a:xfrm>
              <a:off x="1717798" y="3831088"/>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endParaRPr lang="en-GB" sz="1100" b="1" dirty="0"/>
            </a:p>
          </p:txBody>
        </p:sp>
      </p:grpSp>
      <p:sp>
        <p:nvSpPr>
          <p:cNvPr id="57" name="Rectangle 56"/>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p:txBody>
      </p:sp>
      <p:sp>
        <p:nvSpPr>
          <p:cNvPr id="59" name="Rectangle 58"/>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231880740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4368" y="1816534"/>
            <a:ext cx="2644411" cy="2167128"/>
            <a:chOff x="194368" y="1816534"/>
            <a:chExt cx="2644411" cy="2167128"/>
          </a:xfrm>
        </p:grpSpPr>
        <p:grpSp>
          <p:nvGrpSpPr>
            <p:cNvPr id="51" name="Group 50"/>
            <p:cNvGrpSpPr/>
            <p:nvPr/>
          </p:nvGrpSpPr>
          <p:grpSpPr>
            <a:xfrm>
              <a:off x="1576907" y="1816534"/>
              <a:ext cx="1261872" cy="2167128"/>
              <a:chOff x="10179432" y="9899067"/>
              <a:chExt cx="1261872" cy="2167128"/>
            </a:xfrm>
          </p:grpSpPr>
          <p:sp>
            <p:nvSpPr>
              <p:cNvPr id="55" name="Rectangle 54"/>
              <p:cNvSpPr/>
              <p:nvPr/>
            </p:nvSpPr>
            <p:spPr>
              <a:xfrm>
                <a:off x="10179432" y="9899067"/>
                <a:ext cx="1261872" cy="2167128"/>
              </a:xfrm>
              <a:prstGeom prst="rect">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Investigate</a:t>
                </a:r>
              </a:p>
            </p:txBody>
          </p:sp>
          <p:pic>
            <p:nvPicPr>
              <p:cNvPr id="56" name="Picture 55"/>
              <p:cNvPicPr>
                <a:picLocks noChangeAspect="1"/>
              </p:cNvPicPr>
              <p:nvPr/>
            </p:nvPicPr>
            <p:blipFill rotWithShape="1">
              <a:blip r:embed="rId5" cstate="print">
                <a:extLst>
                  <a:ext uri="{28A0092B-C50C-407E-A947-70E740481C1C}">
                    <a14:useLocalDpi xmlns:a14="http://schemas.microsoft.com/office/drawing/2010/main" val="0"/>
                  </a:ext>
                </a:extLst>
              </a:blip>
              <a:srcRect t="31417" b="7400"/>
              <a:stretch/>
            </p:blipFill>
            <p:spPr>
              <a:xfrm>
                <a:off x="10587841" y="11436617"/>
                <a:ext cx="791445" cy="602662"/>
              </a:xfrm>
              <a:prstGeom prst="rect">
                <a:avLst/>
              </a:prstGeom>
              <a:noFill/>
              <a:ln>
                <a:noFill/>
              </a:ln>
            </p:spPr>
          </p:pic>
        </p:grpSp>
        <p:grpSp>
          <p:nvGrpSpPr>
            <p:cNvPr id="57" name="Group 56"/>
            <p:cNvGrpSpPr/>
            <p:nvPr/>
          </p:nvGrpSpPr>
          <p:grpSpPr>
            <a:xfrm>
              <a:off x="194368" y="1816534"/>
              <a:ext cx="1261872" cy="2167128"/>
              <a:chOff x="10179432" y="6691738"/>
              <a:chExt cx="1261872" cy="2167128"/>
            </a:xfrm>
          </p:grpSpPr>
          <p:sp>
            <p:nvSpPr>
              <p:cNvPr id="58" name="Rectangle 57"/>
              <p:cNvSpPr/>
              <p:nvPr/>
            </p:nvSpPr>
            <p:spPr>
              <a:xfrm>
                <a:off x="10179432"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ContentIQ</a:t>
                </a:r>
              </a:p>
            </p:txBody>
          </p:sp>
          <p:grpSp>
            <p:nvGrpSpPr>
              <p:cNvPr id="59" name="Group 58"/>
              <p:cNvGrpSpPr/>
              <p:nvPr/>
            </p:nvGrpSpPr>
            <p:grpSpPr>
              <a:xfrm>
                <a:off x="10743468" y="8161587"/>
                <a:ext cx="635818" cy="621503"/>
                <a:chOff x="6641163" y="6846513"/>
                <a:chExt cx="635818" cy="621503"/>
              </a:xfrm>
            </p:grpSpPr>
            <p:sp>
              <p:nvSpPr>
                <p:cNvPr id="60" name="Rectangle 59"/>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p:cNvPicPr>
                  <a:picLocks noChangeAspect="1"/>
                </p:cNvPicPr>
                <p:nvPr/>
              </p:nvPicPr>
              <p:blipFill rotWithShape="1">
                <a:blip r:embed="rId6"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noFill/>
                <a:ln>
                  <a:noFill/>
                </a:ln>
              </p:spPr>
            </p:pic>
          </p:grpSp>
        </p:grpSp>
      </p:grpSp>
      <p:grpSp>
        <p:nvGrpSpPr>
          <p:cNvPr id="48" name="Group 47"/>
          <p:cNvGrpSpPr/>
          <p:nvPr/>
        </p:nvGrpSpPr>
        <p:grpSpPr>
          <a:xfrm>
            <a:off x="1533931" y="1193799"/>
            <a:ext cx="7419885" cy="3387725"/>
            <a:chOff x="1533931" y="1193799"/>
            <a:chExt cx="7419885" cy="3387725"/>
          </a:xfrm>
        </p:grpSpPr>
        <p:sp>
          <p:nvSpPr>
            <p:cNvPr id="49" name="Rectangle 48"/>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65" name="Object 64" hidden="1"/>
          <p:cNvGraphicFramePr>
            <a:graphicFrameLocks noChangeAspect="1"/>
          </p:cNvGraphicFramePr>
          <p:nvPr>
            <p:custDataLst>
              <p:tags r:id="rId2"/>
            </p:custDataLst>
            <p:extLst>
              <p:ext uri="{D42A27DB-BD31-4B8C-83A1-F6EECF244321}">
                <p14:modId xmlns:p14="http://schemas.microsoft.com/office/powerpoint/2010/main" val="23698089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934" name="think-cell Slide" r:id="rId7" imgW="377" imgH="377" progId="TCLayout.ActiveDocument.1">
                  <p:embed/>
                </p:oleObj>
              </mc:Choice>
              <mc:Fallback>
                <p:oleObj name="think-cell Slide" r:id="rId7" imgW="377" imgH="377"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Automatically classify, detect and remediate  content uploaded to cloud apps</a:t>
            </a:r>
          </a:p>
        </p:txBody>
      </p:sp>
      <p:pic>
        <p:nvPicPr>
          <p:cNvPr id="67" name="pasted-image.pdf"/>
          <p:cNvPicPr/>
          <p:nvPr/>
        </p:nvPicPr>
        <p:blipFill>
          <a:blip r:embed="rId9">
            <a:extLst/>
          </a:blip>
          <a:stretch>
            <a:fillRect/>
          </a:stretch>
        </p:blipFill>
        <p:spPr>
          <a:xfrm>
            <a:off x="3799204" y="1478438"/>
            <a:ext cx="1407696" cy="1726148"/>
          </a:xfrm>
          <a:prstGeom prst="rect">
            <a:avLst/>
          </a:prstGeom>
          <a:ln w="12700">
            <a:miter lim="400000"/>
          </a:ln>
        </p:spPr>
      </p:pic>
      <p:pic>
        <p:nvPicPr>
          <p:cNvPr id="68" name="pasted-image.pdf"/>
          <p:cNvPicPr/>
          <p:nvPr/>
        </p:nvPicPr>
        <p:blipFill>
          <a:blip r:embed="rId9">
            <a:extLst/>
          </a:blip>
          <a:stretch>
            <a:fillRect/>
          </a:stretch>
        </p:blipFill>
        <p:spPr>
          <a:xfrm>
            <a:off x="5411172" y="1478438"/>
            <a:ext cx="1407696" cy="1726148"/>
          </a:xfrm>
          <a:prstGeom prst="rect">
            <a:avLst/>
          </a:prstGeom>
          <a:ln w="12700">
            <a:miter lim="400000"/>
          </a:ln>
        </p:spPr>
      </p:pic>
      <p:pic>
        <p:nvPicPr>
          <p:cNvPr id="69" name="pasted-image.pdf"/>
          <p:cNvPicPr/>
          <p:nvPr/>
        </p:nvPicPr>
        <p:blipFill>
          <a:blip r:embed="rId9">
            <a:extLst/>
          </a:blip>
          <a:stretch>
            <a:fillRect/>
          </a:stretch>
        </p:blipFill>
        <p:spPr>
          <a:xfrm>
            <a:off x="7023140" y="1478438"/>
            <a:ext cx="1407696" cy="1726148"/>
          </a:xfrm>
          <a:prstGeom prst="rect">
            <a:avLst/>
          </a:prstGeom>
          <a:ln w="12700">
            <a:miter lim="400000"/>
          </a:ln>
        </p:spPr>
      </p:pic>
      <p:pic>
        <p:nvPicPr>
          <p:cNvPr id="70" name="pasted-image.pdf"/>
          <p:cNvPicPr/>
          <p:nvPr/>
        </p:nvPicPr>
        <p:blipFill>
          <a:blip r:embed="rId9">
            <a:extLst/>
          </a:blip>
          <a:stretch>
            <a:fillRect/>
          </a:stretch>
        </p:blipFill>
        <p:spPr>
          <a:xfrm>
            <a:off x="2187236" y="1478438"/>
            <a:ext cx="1407696" cy="1726148"/>
          </a:xfrm>
          <a:prstGeom prst="rect">
            <a:avLst/>
          </a:prstGeom>
          <a:ln w="12700">
            <a:miter lim="400000"/>
          </a:ln>
        </p:spPr>
      </p:pic>
      <p:grpSp>
        <p:nvGrpSpPr>
          <p:cNvPr id="73" name="Group 75"/>
          <p:cNvGrpSpPr/>
          <p:nvPr/>
        </p:nvGrpSpPr>
        <p:grpSpPr>
          <a:xfrm>
            <a:off x="1803776" y="3563044"/>
            <a:ext cx="1721074" cy="888895"/>
            <a:chOff x="1859119" y="1282889"/>
            <a:chExt cx="1888994" cy="741834"/>
          </a:xfrm>
          <a:solidFill>
            <a:srgbClr val="A9D051"/>
          </a:solidFill>
        </p:grpSpPr>
        <p:sp>
          <p:nvSpPr>
            <p:cNvPr id="74" name="Rounded Rectangle 76"/>
            <p:cNvSpPr/>
            <p:nvPr/>
          </p:nvSpPr>
          <p:spPr>
            <a:xfrm>
              <a:off x="1859119" y="1282889"/>
              <a:ext cx="1888994" cy="741834"/>
            </a:xfrm>
            <a:prstGeom prst="round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Run semantic analysis on all files in cloud apps</a:t>
              </a:r>
            </a:p>
          </p:txBody>
        </p:sp>
        <p:cxnSp>
          <p:nvCxnSpPr>
            <p:cNvPr id="75"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Rectangle 78"/>
            <p:cNvSpPr/>
            <p:nvPr/>
          </p:nvSpPr>
          <p:spPr>
            <a:xfrm>
              <a:off x="1859119"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77" name="Group 83"/>
          <p:cNvGrpSpPr/>
          <p:nvPr/>
        </p:nvGrpSpPr>
        <p:grpSpPr>
          <a:xfrm>
            <a:off x="3579186" y="3563044"/>
            <a:ext cx="1719072" cy="888895"/>
            <a:chOff x="1859119" y="2105459"/>
            <a:chExt cx="1886796" cy="741834"/>
          </a:xfrm>
          <a:solidFill>
            <a:srgbClr val="A9D051"/>
          </a:solidFill>
        </p:grpSpPr>
        <p:sp>
          <p:nvSpPr>
            <p:cNvPr id="78" name="Rounded Rectangle 84"/>
            <p:cNvSpPr/>
            <p:nvPr/>
          </p:nvSpPr>
          <p:spPr>
            <a:xfrm>
              <a:off x="1859119" y="2105459"/>
              <a:ext cx="1886796" cy="741834"/>
            </a:xfrm>
            <a:prstGeom prst="round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Categorize, flag  and remediate critical business information</a:t>
              </a:r>
            </a:p>
          </p:txBody>
        </p:sp>
        <p:cxnSp>
          <p:nvCxnSpPr>
            <p:cNvPr id="79"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86"/>
            <p:cNvSpPr/>
            <p:nvPr/>
          </p:nvSpPr>
          <p:spPr>
            <a:xfrm>
              <a:off x="1859119" y="2246909"/>
              <a:ext cx="384520" cy="458933"/>
            </a:xfrm>
            <a:prstGeom prst="rect">
              <a:avLst/>
            </a:prstGeom>
            <a:solidFill>
              <a:srgbClr val="FFBC3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81" name="Group 91"/>
          <p:cNvGrpSpPr/>
          <p:nvPr/>
        </p:nvGrpSpPr>
        <p:grpSpPr>
          <a:xfrm>
            <a:off x="5351527" y="3563044"/>
            <a:ext cx="1719073" cy="888895"/>
            <a:chOff x="1859119" y="2928029"/>
            <a:chExt cx="1886797" cy="741834"/>
          </a:xfrm>
          <a:solidFill>
            <a:srgbClr val="FFBC30"/>
          </a:solidFill>
        </p:grpSpPr>
        <p:sp>
          <p:nvSpPr>
            <p:cNvPr id="82" name="Rounded Rectangle 92"/>
            <p:cNvSpPr/>
            <p:nvPr/>
          </p:nvSpPr>
          <p:spPr>
            <a:xfrm>
              <a:off x="1859120" y="2928029"/>
              <a:ext cx="1886796"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Automatically identify and fix anomalous permissions</a:t>
              </a:r>
            </a:p>
          </p:txBody>
        </p:sp>
        <p:cxnSp>
          <p:nvCxnSpPr>
            <p:cNvPr id="83"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Rectangle 94"/>
            <p:cNvSpPr/>
            <p:nvPr/>
          </p:nvSpPr>
          <p:spPr>
            <a:xfrm>
              <a:off x="1859119" y="3069480"/>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85" name="Group 99"/>
          <p:cNvGrpSpPr/>
          <p:nvPr/>
        </p:nvGrpSpPr>
        <p:grpSpPr>
          <a:xfrm>
            <a:off x="7146179" y="3563044"/>
            <a:ext cx="1720589" cy="888895"/>
            <a:chOff x="1857454" y="3750599"/>
            <a:chExt cx="1888462" cy="741834"/>
          </a:xfrm>
          <a:solidFill>
            <a:srgbClr val="FFBC30"/>
          </a:solidFill>
        </p:grpSpPr>
        <p:sp>
          <p:nvSpPr>
            <p:cNvPr id="86" name="Rounded Rectangle 100"/>
            <p:cNvSpPr/>
            <p:nvPr/>
          </p:nvSpPr>
          <p:spPr>
            <a:xfrm>
              <a:off x="1859119" y="3750599"/>
              <a:ext cx="1886797"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Enforce real-time policies on compliance-related content</a:t>
              </a:r>
            </a:p>
          </p:txBody>
        </p:sp>
        <p:sp>
          <p:nvSpPr>
            <p:cNvPr id="87" name="Rectangle 101"/>
            <p:cNvSpPr/>
            <p:nvPr/>
          </p:nvSpPr>
          <p:spPr>
            <a:xfrm>
              <a:off x="1857454" y="3892049"/>
              <a:ext cx="384520" cy="458933"/>
            </a:xfrm>
            <a:prstGeom prst="rect">
              <a:avLst/>
            </a:prstGeom>
            <a:gr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88"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549038" y="2148730"/>
            <a:ext cx="684092" cy="423776"/>
            <a:chOff x="3688773" y="-955964"/>
            <a:chExt cx="1006429" cy="623455"/>
          </a:xfrm>
        </p:grpSpPr>
        <p:sp>
          <p:nvSpPr>
            <p:cNvPr id="15" name="Rounded Rectangle 14"/>
            <p:cNvSpPr/>
            <p:nvPr/>
          </p:nvSpPr>
          <p:spPr>
            <a:xfrm>
              <a:off x="3688773" y="-955964"/>
              <a:ext cx="1006429" cy="623455"/>
            </a:xfrm>
            <a:prstGeom prst="round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688773" y="-843670"/>
              <a:ext cx="1006429" cy="87385"/>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4243141" y="-623340"/>
              <a:ext cx="195580" cy="19202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p:cNvSpPr/>
            <p:nvPr/>
          </p:nvSpPr>
          <p:spPr>
            <a:xfrm>
              <a:off x="4390461" y="-623340"/>
              <a:ext cx="195580" cy="192024"/>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p:cNvSpPr/>
          <p:nvPr/>
        </p:nvSpPr>
        <p:spPr>
          <a:xfrm>
            <a:off x="2548971" y="2650063"/>
            <a:ext cx="684226" cy="2757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a:t>
            </a:r>
          </a:p>
        </p:txBody>
      </p:sp>
      <p:sp>
        <p:nvSpPr>
          <p:cNvPr id="102" name="Rectangle 101"/>
          <p:cNvSpPr/>
          <p:nvPr/>
        </p:nvSpPr>
        <p:spPr>
          <a:xfrm>
            <a:off x="4160939" y="2650063"/>
            <a:ext cx="684226" cy="2757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PII</a:t>
            </a:r>
          </a:p>
        </p:txBody>
      </p:sp>
      <p:sp>
        <p:nvSpPr>
          <p:cNvPr id="103" name="Rectangle 102"/>
          <p:cNvSpPr/>
          <p:nvPr/>
        </p:nvSpPr>
        <p:spPr>
          <a:xfrm>
            <a:off x="5772907" y="2650063"/>
            <a:ext cx="684226" cy="2757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PHI</a:t>
            </a:r>
          </a:p>
        </p:txBody>
      </p:sp>
      <p:sp>
        <p:nvSpPr>
          <p:cNvPr id="20" name="Rectangle 19"/>
          <p:cNvSpPr/>
          <p:nvPr/>
        </p:nvSpPr>
        <p:spPr>
          <a:xfrm>
            <a:off x="4247403" y="2214582"/>
            <a:ext cx="511298" cy="244692"/>
          </a:xfrm>
          <a:prstGeom prst="rect">
            <a:avLst/>
          </a:prstGeom>
          <a:solidFill>
            <a:schemeClr val="bg1"/>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BC30"/>
                </a:solidFill>
              </a:rPr>
              <a:t>SSN</a:t>
            </a:r>
          </a:p>
        </p:txBody>
      </p:sp>
      <p:pic>
        <p:nvPicPr>
          <p:cNvPr id="105" name="Picture 2" descr="\\psf\Host\Volumes\EP File Share\The Spur Group\_ Archive\C11776_Project Juniper Regional Sales Summit\Development\T2767\Artwork\healthcare.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60171" y="2155781"/>
            <a:ext cx="509699" cy="416725"/>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a:xfrm>
            <a:off x="7226100" y="2548541"/>
            <a:ext cx="1001776" cy="3336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 code</a:t>
            </a:r>
          </a:p>
        </p:txBody>
      </p:sp>
      <p:sp>
        <p:nvSpPr>
          <p:cNvPr id="107" name="Rectangle 106"/>
          <p:cNvSpPr/>
          <p:nvPr/>
        </p:nvSpPr>
        <p:spPr>
          <a:xfrm>
            <a:off x="7226100" y="2093044"/>
            <a:ext cx="1001776" cy="3336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Shape 808"/>
          <p:cNvSpPr/>
          <p:nvPr/>
        </p:nvSpPr>
        <p:spPr>
          <a:xfrm>
            <a:off x="4246572" y="1745795"/>
            <a:ext cx="512961" cy="110799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12000">
                <a:solidFill>
                  <a:srgbClr val="FFFFFF"/>
                </a:solidFill>
                <a:latin typeface="Museo Slab 100"/>
                <a:ea typeface="Museo Slab 100"/>
                <a:cs typeface="Museo Slab 100"/>
                <a:sym typeface="Museo Slab 100"/>
              </a:defRPr>
            </a:lvl1pPr>
          </a:lstStyle>
          <a:p>
            <a:pPr lvl="0">
              <a:defRPr sz="1800">
                <a:solidFill>
                  <a:srgbClr val="000000"/>
                </a:solidFill>
              </a:defRPr>
            </a:pPr>
            <a:r>
              <a:rPr sz="7200" dirty="0">
                <a:solidFill>
                  <a:srgbClr val="FFFFFF"/>
                </a:solidFill>
              </a:rPr>
              <a:t>?</a:t>
            </a:r>
          </a:p>
        </p:txBody>
      </p:sp>
      <p:sp>
        <p:nvSpPr>
          <p:cNvPr id="110" name="Shape 808"/>
          <p:cNvSpPr/>
          <p:nvPr/>
        </p:nvSpPr>
        <p:spPr>
          <a:xfrm>
            <a:off x="2634604" y="1745795"/>
            <a:ext cx="512961" cy="110799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12000">
                <a:solidFill>
                  <a:srgbClr val="FFFFFF"/>
                </a:solidFill>
                <a:latin typeface="Museo Slab 100"/>
                <a:ea typeface="Museo Slab 100"/>
                <a:cs typeface="Museo Slab 100"/>
                <a:sym typeface="Museo Slab 100"/>
              </a:defRPr>
            </a:lvl1pPr>
          </a:lstStyle>
          <a:p>
            <a:pPr lvl="0">
              <a:defRPr sz="1800">
                <a:solidFill>
                  <a:srgbClr val="000000"/>
                </a:solidFill>
              </a:defRPr>
            </a:pPr>
            <a:r>
              <a:rPr sz="7200" dirty="0">
                <a:solidFill>
                  <a:srgbClr val="FFFFFF"/>
                </a:solidFill>
              </a:rPr>
              <a:t>?</a:t>
            </a:r>
          </a:p>
        </p:txBody>
      </p:sp>
      <p:sp>
        <p:nvSpPr>
          <p:cNvPr id="111" name="Shape 808"/>
          <p:cNvSpPr/>
          <p:nvPr/>
        </p:nvSpPr>
        <p:spPr>
          <a:xfrm>
            <a:off x="5856909" y="1745795"/>
            <a:ext cx="512961" cy="110799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12000">
                <a:solidFill>
                  <a:srgbClr val="FFFFFF"/>
                </a:solidFill>
                <a:latin typeface="Museo Slab 100"/>
                <a:ea typeface="Museo Slab 100"/>
                <a:cs typeface="Museo Slab 100"/>
                <a:sym typeface="Museo Slab 100"/>
              </a:defRPr>
            </a:lvl1pPr>
          </a:lstStyle>
          <a:p>
            <a:pPr lvl="0">
              <a:defRPr sz="1800">
                <a:solidFill>
                  <a:srgbClr val="000000"/>
                </a:solidFill>
              </a:defRPr>
            </a:pPr>
            <a:r>
              <a:rPr sz="7200" dirty="0">
                <a:solidFill>
                  <a:srgbClr val="FFFFFF"/>
                </a:solidFill>
              </a:rPr>
              <a:t>?</a:t>
            </a:r>
          </a:p>
        </p:txBody>
      </p:sp>
      <p:sp>
        <p:nvSpPr>
          <p:cNvPr id="112" name="Shape 808"/>
          <p:cNvSpPr/>
          <p:nvPr/>
        </p:nvSpPr>
        <p:spPr>
          <a:xfrm>
            <a:off x="7458308" y="1745795"/>
            <a:ext cx="512961" cy="110799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12000">
                <a:solidFill>
                  <a:srgbClr val="FFFFFF"/>
                </a:solidFill>
                <a:latin typeface="Museo Slab 100"/>
                <a:ea typeface="Museo Slab 100"/>
                <a:cs typeface="Museo Slab 100"/>
                <a:sym typeface="Museo Slab 100"/>
              </a:defRPr>
            </a:lvl1pPr>
          </a:lstStyle>
          <a:p>
            <a:pPr lvl="0">
              <a:defRPr sz="1800">
                <a:solidFill>
                  <a:srgbClr val="000000"/>
                </a:solidFill>
              </a:defRPr>
            </a:pPr>
            <a:r>
              <a:rPr sz="7200" dirty="0">
                <a:solidFill>
                  <a:srgbClr val="FFFFFF"/>
                </a:solidFill>
              </a:rPr>
              <a:t>?</a:t>
            </a:r>
          </a:p>
        </p:txBody>
      </p:sp>
      <p:sp>
        <p:nvSpPr>
          <p:cNvPr id="72" name="Freeform 15"/>
          <p:cNvSpPr>
            <a:spLocks noEditPoints="1"/>
          </p:cNvSpPr>
          <p:nvPr/>
        </p:nvSpPr>
        <p:spPr bwMode="auto">
          <a:xfrm>
            <a:off x="8011885" y="2476199"/>
            <a:ext cx="803257" cy="811918"/>
          </a:xfrm>
          <a:custGeom>
            <a:avLst/>
            <a:gdLst>
              <a:gd name="T0" fmla="*/ 858 w 1484"/>
              <a:gd name="T1" fmla="*/ 754 h 1500"/>
              <a:gd name="T2" fmla="*/ 912 w 1484"/>
              <a:gd name="T3" fmla="*/ 658 h 1500"/>
              <a:gd name="T4" fmla="*/ 948 w 1484"/>
              <a:gd name="T5" fmla="*/ 512 h 1500"/>
              <a:gd name="T6" fmla="*/ 946 w 1484"/>
              <a:gd name="T7" fmla="*/ 424 h 1500"/>
              <a:gd name="T8" fmla="*/ 912 w 1484"/>
              <a:gd name="T9" fmla="*/ 288 h 1500"/>
              <a:gd name="T10" fmla="*/ 810 w 1484"/>
              <a:gd name="T11" fmla="*/ 138 h 1500"/>
              <a:gd name="T12" fmla="*/ 660 w 1484"/>
              <a:gd name="T13" fmla="*/ 36 h 1500"/>
              <a:gd name="T14" fmla="*/ 524 w 1484"/>
              <a:gd name="T15" fmla="*/ 2 h 1500"/>
              <a:gd name="T16" fmla="*/ 450 w 1484"/>
              <a:gd name="T17" fmla="*/ 0 h 1500"/>
              <a:gd name="T18" fmla="*/ 334 w 1484"/>
              <a:gd name="T19" fmla="*/ 20 h 1500"/>
              <a:gd name="T20" fmla="*/ 174 w 1484"/>
              <a:gd name="T21" fmla="*/ 108 h 1500"/>
              <a:gd name="T22" fmla="*/ 58 w 1484"/>
              <a:gd name="T23" fmla="*/ 248 h 1500"/>
              <a:gd name="T24" fmla="*/ 6 w 1484"/>
              <a:gd name="T25" fmla="*/ 402 h 1500"/>
              <a:gd name="T26" fmla="*/ 0 w 1484"/>
              <a:gd name="T27" fmla="*/ 474 h 1500"/>
              <a:gd name="T28" fmla="*/ 10 w 1484"/>
              <a:gd name="T29" fmla="*/ 568 h 1500"/>
              <a:gd name="T30" fmla="*/ 82 w 1484"/>
              <a:gd name="T31" fmla="*/ 738 h 1500"/>
              <a:gd name="T32" fmla="*/ 210 w 1484"/>
              <a:gd name="T33" fmla="*/ 866 h 1500"/>
              <a:gd name="T34" fmla="*/ 380 w 1484"/>
              <a:gd name="T35" fmla="*/ 938 h 1500"/>
              <a:gd name="T36" fmla="*/ 476 w 1484"/>
              <a:gd name="T37" fmla="*/ 948 h 1500"/>
              <a:gd name="T38" fmla="*/ 580 w 1484"/>
              <a:gd name="T39" fmla="*/ 936 h 1500"/>
              <a:gd name="T40" fmla="*/ 706 w 1484"/>
              <a:gd name="T41" fmla="*/ 888 h 1500"/>
              <a:gd name="T42" fmla="*/ 1240 w 1484"/>
              <a:gd name="T43" fmla="*/ 1458 h 1500"/>
              <a:gd name="T44" fmla="*/ 1274 w 1484"/>
              <a:gd name="T45" fmla="*/ 1484 h 1500"/>
              <a:gd name="T46" fmla="*/ 1326 w 1484"/>
              <a:gd name="T47" fmla="*/ 1500 h 1500"/>
              <a:gd name="T48" fmla="*/ 1382 w 1484"/>
              <a:gd name="T49" fmla="*/ 1494 h 1500"/>
              <a:gd name="T50" fmla="*/ 1430 w 1484"/>
              <a:gd name="T51" fmla="*/ 1468 h 1500"/>
              <a:gd name="T52" fmla="*/ 1460 w 1484"/>
              <a:gd name="T53" fmla="*/ 1436 h 1500"/>
              <a:gd name="T54" fmla="*/ 1480 w 1484"/>
              <a:gd name="T55" fmla="*/ 1384 h 1500"/>
              <a:gd name="T56" fmla="*/ 1480 w 1484"/>
              <a:gd name="T57" fmla="*/ 1330 h 1500"/>
              <a:gd name="T58" fmla="*/ 1460 w 1484"/>
              <a:gd name="T59" fmla="*/ 1278 h 1500"/>
              <a:gd name="T60" fmla="*/ 476 w 1484"/>
              <a:gd name="T61" fmla="*/ 804 h 1500"/>
              <a:gd name="T62" fmla="*/ 376 w 1484"/>
              <a:gd name="T63" fmla="*/ 788 h 1500"/>
              <a:gd name="T64" fmla="*/ 264 w 1484"/>
              <a:gd name="T65" fmla="*/ 728 h 1500"/>
              <a:gd name="T66" fmla="*/ 184 w 1484"/>
              <a:gd name="T67" fmla="*/ 630 h 1500"/>
              <a:gd name="T68" fmla="*/ 146 w 1484"/>
              <a:gd name="T69" fmla="*/ 508 h 1500"/>
              <a:gd name="T70" fmla="*/ 152 w 1484"/>
              <a:gd name="T71" fmla="*/ 406 h 1500"/>
              <a:gd name="T72" fmla="*/ 202 w 1484"/>
              <a:gd name="T73" fmla="*/ 288 h 1500"/>
              <a:gd name="T74" fmla="*/ 290 w 1484"/>
              <a:gd name="T75" fmla="*/ 200 h 1500"/>
              <a:gd name="T76" fmla="*/ 408 w 1484"/>
              <a:gd name="T77" fmla="*/ 150 h 1500"/>
              <a:gd name="T78" fmla="*/ 508 w 1484"/>
              <a:gd name="T79" fmla="*/ 144 h 1500"/>
              <a:gd name="T80" fmla="*/ 632 w 1484"/>
              <a:gd name="T81" fmla="*/ 182 h 1500"/>
              <a:gd name="T82" fmla="*/ 730 w 1484"/>
              <a:gd name="T83" fmla="*/ 264 h 1500"/>
              <a:gd name="T84" fmla="*/ 790 w 1484"/>
              <a:gd name="T85" fmla="*/ 376 h 1500"/>
              <a:gd name="T86" fmla="*/ 806 w 1484"/>
              <a:gd name="T87" fmla="*/ 474 h 1500"/>
              <a:gd name="T88" fmla="*/ 780 w 1484"/>
              <a:gd name="T89" fmla="*/ 602 h 1500"/>
              <a:gd name="T90" fmla="*/ 708 w 1484"/>
              <a:gd name="T91" fmla="*/ 708 h 1500"/>
              <a:gd name="T92" fmla="*/ 604 w 1484"/>
              <a:gd name="T93" fmla="*/ 778 h 1500"/>
              <a:gd name="T94" fmla="*/ 476 w 1484"/>
              <a:gd name="T95" fmla="*/ 804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4" h="1500">
                <a:moveTo>
                  <a:pt x="1442" y="1256"/>
                </a:moveTo>
                <a:lnTo>
                  <a:pt x="980" y="794"/>
                </a:lnTo>
                <a:lnTo>
                  <a:pt x="940" y="836"/>
                </a:lnTo>
                <a:lnTo>
                  <a:pt x="858" y="754"/>
                </a:lnTo>
                <a:lnTo>
                  <a:pt x="858" y="754"/>
                </a:lnTo>
                <a:lnTo>
                  <a:pt x="878" y="724"/>
                </a:lnTo>
                <a:lnTo>
                  <a:pt x="896" y="692"/>
                </a:lnTo>
                <a:lnTo>
                  <a:pt x="912" y="658"/>
                </a:lnTo>
                <a:lnTo>
                  <a:pt x="924" y="624"/>
                </a:lnTo>
                <a:lnTo>
                  <a:pt x="936" y="588"/>
                </a:lnTo>
                <a:lnTo>
                  <a:pt x="942" y="550"/>
                </a:lnTo>
                <a:lnTo>
                  <a:pt x="948" y="512"/>
                </a:lnTo>
                <a:lnTo>
                  <a:pt x="950" y="474"/>
                </a:lnTo>
                <a:lnTo>
                  <a:pt x="950" y="474"/>
                </a:lnTo>
                <a:lnTo>
                  <a:pt x="948" y="450"/>
                </a:lnTo>
                <a:lnTo>
                  <a:pt x="946" y="424"/>
                </a:lnTo>
                <a:lnTo>
                  <a:pt x="944" y="402"/>
                </a:lnTo>
                <a:lnTo>
                  <a:pt x="940" y="378"/>
                </a:lnTo>
                <a:lnTo>
                  <a:pt x="928" y="332"/>
                </a:lnTo>
                <a:lnTo>
                  <a:pt x="912" y="288"/>
                </a:lnTo>
                <a:lnTo>
                  <a:pt x="892" y="248"/>
                </a:lnTo>
                <a:lnTo>
                  <a:pt x="868" y="208"/>
                </a:lnTo>
                <a:lnTo>
                  <a:pt x="840" y="172"/>
                </a:lnTo>
                <a:lnTo>
                  <a:pt x="810" y="138"/>
                </a:lnTo>
                <a:lnTo>
                  <a:pt x="776" y="108"/>
                </a:lnTo>
                <a:lnTo>
                  <a:pt x="740" y="80"/>
                </a:lnTo>
                <a:lnTo>
                  <a:pt x="702" y="56"/>
                </a:lnTo>
                <a:lnTo>
                  <a:pt x="660" y="36"/>
                </a:lnTo>
                <a:lnTo>
                  <a:pt x="616" y="20"/>
                </a:lnTo>
                <a:lnTo>
                  <a:pt x="570" y="8"/>
                </a:lnTo>
                <a:lnTo>
                  <a:pt x="548" y="4"/>
                </a:lnTo>
                <a:lnTo>
                  <a:pt x="524" y="2"/>
                </a:lnTo>
                <a:lnTo>
                  <a:pt x="500" y="0"/>
                </a:lnTo>
                <a:lnTo>
                  <a:pt x="476" y="0"/>
                </a:lnTo>
                <a:lnTo>
                  <a:pt x="476" y="0"/>
                </a:lnTo>
                <a:lnTo>
                  <a:pt x="450" y="0"/>
                </a:lnTo>
                <a:lnTo>
                  <a:pt x="426" y="2"/>
                </a:lnTo>
                <a:lnTo>
                  <a:pt x="402" y="4"/>
                </a:lnTo>
                <a:lnTo>
                  <a:pt x="380" y="8"/>
                </a:lnTo>
                <a:lnTo>
                  <a:pt x="334" y="20"/>
                </a:lnTo>
                <a:lnTo>
                  <a:pt x="290" y="36"/>
                </a:lnTo>
                <a:lnTo>
                  <a:pt x="250" y="56"/>
                </a:lnTo>
                <a:lnTo>
                  <a:pt x="210" y="80"/>
                </a:lnTo>
                <a:lnTo>
                  <a:pt x="174" y="108"/>
                </a:lnTo>
                <a:lnTo>
                  <a:pt x="140" y="138"/>
                </a:lnTo>
                <a:lnTo>
                  <a:pt x="110" y="172"/>
                </a:lnTo>
                <a:lnTo>
                  <a:pt x="82" y="208"/>
                </a:lnTo>
                <a:lnTo>
                  <a:pt x="58" y="248"/>
                </a:lnTo>
                <a:lnTo>
                  <a:pt x="38" y="288"/>
                </a:lnTo>
                <a:lnTo>
                  <a:pt x="22" y="332"/>
                </a:lnTo>
                <a:lnTo>
                  <a:pt x="10" y="378"/>
                </a:lnTo>
                <a:lnTo>
                  <a:pt x="6" y="402"/>
                </a:lnTo>
                <a:lnTo>
                  <a:pt x="4" y="424"/>
                </a:lnTo>
                <a:lnTo>
                  <a:pt x="2" y="450"/>
                </a:lnTo>
                <a:lnTo>
                  <a:pt x="0" y="474"/>
                </a:lnTo>
                <a:lnTo>
                  <a:pt x="0" y="474"/>
                </a:lnTo>
                <a:lnTo>
                  <a:pt x="2" y="498"/>
                </a:lnTo>
                <a:lnTo>
                  <a:pt x="4" y="522"/>
                </a:lnTo>
                <a:lnTo>
                  <a:pt x="6" y="546"/>
                </a:lnTo>
                <a:lnTo>
                  <a:pt x="10" y="568"/>
                </a:lnTo>
                <a:lnTo>
                  <a:pt x="22" y="614"/>
                </a:lnTo>
                <a:lnTo>
                  <a:pt x="38" y="658"/>
                </a:lnTo>
                <a:lnTo>
                  <a:pt x="58" y="700"/>
                </a:lnTo>
                <a:lnTo>
                  <a:pt x="82" y="738"/>
                </a:lnTo>
                <a:lnTo>
                  <a:pt x="110" y="776"/>
                </a:lnTo>
                <a:lnTo>
                  <a:pt x="140" y="808"/>
                </a:lnTo>
                <a:lnTo>
                  <a:pt x="174" y="840"/>
                </a:lnTo>
                <a:lnTo>
                  <a:pt x="210" y="866"/>
                </a:lnTo>
                <a:lnTo>
                  <a:pt x="250" y="890"/>
                </a:lnTo>
                <a:lnTo>
                  <a:pt x="290" y="910"/>
                </a:lnTo>
                <a:lnTo>
                  <a:pt x="334" y="926"/>
                </a:lnTo>
                <a:lnTo>
                  <a:pt x="380" y="938"/>
                </a:lnTo>
                <a:lnTo>
                  <a:pt x="402" y="942"/>
                </a:lnTo>
                <a:lnTo>
                  <a:pt x="426" y="946"/>
                </a:lnTo>
                <a:lnTo>
                  <a:pt x="450" y="946"/>
                </a:lnTo>
                <a:lnTo>
                  <a:pt x="476" y="948"/>
                </a:lnTo>
                <a:lnTo>
                  <a:pt x="476" y="948"/>
                </a:lnTo>
                <a:lnTo>
                  <a:pt x="510" y="946"/>
                </a:lnTo>
                <a:lnTo>
                  <a:pt x="546" y="942"/>
                </a:lnTo>
                <a:lnTo>
                  <a:pt x="580" y="936"/>
                </a:lnTo>
                <a:lnTo>
                  <a:pt x="612" y="928"/>
                </a:lnTo>
                <a:lnTo>
                  <a:pt x="644" y="916"/>
                </a:lnTo>
                <a:lnTo>
                  <a:pt x="676" y="904"/>
                </a:lnTo>
                <a:lnTo>
                  <a:pt x="706" y="888"/>
                </a:lnTo>
                <a:lnTo>
                  <a:pt x="734" y="870"/>
                </a:lnTo>
                <a:lnTo>
                  <a:pt x="820" y="956"/>
                </a:lnTo>
                <a:lnTo>
                  <a:pt x="778" y="996"/>
                </a:lnTo>
                <a:lnTo>
                  <a:pt x="1240" y="1458"/>
                </a:lnTo>
                <a:lnTo>
                  <a:pt x="1240" y="1458"/>
                </a:lnTo>
                <a:lnTo>
                  <a:pt x="1250" y="1468"/>
                </a:lnTo>
                <a:lnTo>
                  <a:pt x="1262" y="1476"/>
                </a:lnTo>
                <a:lnTo>
                  <a:pt x="1274" y="1484"/>
                </a:lnTo>
                <a:lnTo>
                  <a:pt x="1286" y="1490"/>
                </a:lnTo>
                <a:lnTo>
                  <a:pt x="1300" y="1494"/>
                </a:lnTo>
                <a:lnTo>
                  <a:pt x="1314" y="1498"/>
                </a:lnTo>
                <a:lnTo>
                  <a:pt x="1326" y="1500"/>
                </a:lnTo>
                <a:lnTo>
                  <a:pt x="1340" y="1500"/>
                </a:lnTo>
                <a:lnTo>
                  <a:pt x="1354" y="1500"/>
                </a:lnTo>
                <a:lnTo>
                  <a:pt x="1368" y="1498"/>
                </a:lnTo>
                <a:lnTo>
                  <a:pt x="1382" y="1494"/>
                </a:lnTo>
                <a:lnTo>
                  <a:pt x="1394" y="1490"/>
                </a:lnTo>
                <a:lnTo>
                  <a:pt x="1406" y="1484"/>
                </a:lnTo>
                <a:lnTo>
                  <a:pt x="1420" y="1476"/>
                </a:lnTo>
                <a:lnTo>
                  <a:pt x="1430" y="1468"/>
                </a:lnTo>
                <a:lnTo>
                  <a:pt x="1442" y="1458"/>
                </a:lnTo>
                <a:lnTo>
                  <a:pt x="1442" y="1458"/>
                </a:lnTo>
                <a:lnTo>
                  <a:pt x="1452" y="1448"/>
                </a:lnTo>
                <a:lnTo>
                  <a:pt x="1460" y="1436"/>
                </a:lnTo>
                <a:lnTo>
                  <a:pt x="1468" y="1424"/>
                </a:lnTo>
                <a:lnTo>
                  <a:pt x="1472" y="1412"/>
                </a:lnTo>
                <a:lnTo>
                  <a:pt x="1478" y="1398"/>
                </a:lnTo>
                <a:lnTo>
                  <a:pt x="1480" y="1384"/>
                </a:lnTo>
                <a:lnTo>
                  <a:pt x="1482" y="1370"/>
                </a:lnTo>
                <a:lnTo>
                  <a:pt x="1484" y="1358"/>
                </a:lnTo>
                <a:lnTo>
                  <a:pt x="1482" y="1344"/>
                </a:lnTo>
                <a:lnTo>
                  <a:pt x="1480" y="1330"/>
                </a:lnTo>
                <a:lnTo>
                  <a:pt x="1478" y="1316"/>
                </a:lnTo>
                <a:lnTo>
                  <a:pt x="1472" y="1304"/>
                </a:lnTo>
                <a:lnTo>
                  <a:pt x="1468" y="1290"/>
                </a:lnTo>
                <a:lnTo>
                  <a:pt x="1460" y="1278"/>
                </a:lnTo>
                <a:lnTo>
                  <a:pt x="1452" y="1268"/>
                </a:lnTo>
                <a:lnTo>
                  <a:pt x="1442" y="1256"/>
                </a:lnTo>
                <a:lnTo>
                  <a:pt x="1442" y="1256"/>
                </a:lnTo>
                <a:close/>
                <a:moveTo>
                  <a:pt x="476" y="804"/>
                </a:moveTo>
                <a:lnTo>
                  <a:pt x="476" y="804"/>
                </a:lnTo>
                <a:lnTo>
                  <a:pt x="442" y="802"/>
                </a:lnTo>
                <a:lnTo>
                  <a:pt x="408" y="798"/>
                </a:lnTo>
                <a:lnTo>
                  <a:pt x="376" y="788"/>
                </a:lnTo>
                <a:lnTo>
                  <a:pt x="346" y="778"/>
                </a:lnTo>
                <a:lnTo>
                  <a:pt x="318" y="764"/>
                </a:lnTo>
                <a:lnTo>
                  <a:pt x="290" y="748"/>
                </a:lnTo>
                <a:lnTo>
                  <a:pt x="264" y="728"/>
                </a:lnTo>
                <a:lnTo>
                  <a:pt x="242" y="708"/>
                </a:lnTo>
                <a:lnTo>
                  <a:pt x="220" y="684"/>
                </a:lnTo>
                <a:lnTo>
                  <a:pt x="202" y="658"/>
                </a:lnTo>
                <a:lnTo>
                  <a:pt x="184" y="630"/>
                </a:lnTo>
                <a:lnTo>
                  <a:pt x="170" y="602"/>
                </a:lnTo>
                <a:lnTo>
                  <a:pt x="160" y="572"/>
                </a:lnTo>
                <a:lnTo>
                  <a:pt x="152" y="540"/>
                </a:lnTo>
                <a:lnTo>
                  <a:pt x="146" y="508"/>
                </a:lnTo>
                <a:lnTo>
                  <a:pt x="144" y="474"/>
                </a:lnTo>
                <a:lnTo>
                  <a:pt x="144" y="474"/>
                </a:lnTo>
                <a:lnTo>
                  <a:pt x="146" y="440"/>
                </a:lnTo>
                <a:lnTo>
                  <a:pt x="152" y="406"/>
                </a:lnTo>
                <a:lnTo>
                  <a:pt x="160" y="376"/>
                </a:lnTo>
                <a:lnTo>
                  <a:pt x="170" y="344"/>
                </a:lnTo>
                <a:lnTo>
                  <a:pt x="184" y="316"/>
                </a:lnTo>
                <a:lnTo>
                  <a:pt x="202" y="288"/>
                </a:lnTo>
                <a:lnTo>
                  <a:pt x="220" y="264"/>
                </a:lnTo>
                <a:lnTo>
                  <a:pt x="242" y="240"/>
                </a:lnTo>
                <a:lnTo>
                  <a:pt x="264" y="218"/>
                </a:lnTo>
                <a:lnTo>
                  <a:pt x="290" y="200"/>
                </a:lnTo>
                <a:lnTo>
                  <a:pt x="318" y="182"/>
                </a:lnTo>
                <a:lnTo>
                  <a:pt x="346" y="170"/>
                </a:lnTo>
                <a:lnTo>
                  <a:pt x="376" y="158"/>
                </a:lnTo>
                <a:lnTo>
                  <a:pt x="408" y="150"/>
                </a:lnTo>
                <a:lnTo>
                  <a:pt x="442" y="144"/>
                </a:lnTo>
                <a:lnTo>
                  <a:pt x="476" y="144"/>
                </a:lnTo>
                <a:lnTo>
                  <a:pt x="476" y="144"/>
                </a:lnTo>
                <a:lnTo>
                  <a:pt x="508" y="144"/>
                </a:lnTo>
                <a:lnTo>
                  <a:pt x="542" y="150"/>
                </a:lnTo>
                <a:lnTo>
                  <a:pt x="574" y="158"/>
                </a:lnTo>
                <a:lnTo>
                  <a:pt x="604" y="170"/>
                </a:lnTo>
                <a:lnTo>
                  <a:pt x="632" y="182"/>
                </a:lnTo>
                <a:lnTo>
                  <a:pt x="660" y="200"/>
                </a:lnTo>
                <a:lnTo>
                  <a:pt x="686" y="218"/>
                </a:lnTo>
                <a:lnTo>
                  <a:pt x="708" y="240"/>
                </a:lnTo>
                <a:lnTo>
                  <a:pt x="730" y="264"/>
                </a:lnTo>
                <a:lnTo>
                  <a:pt x="748" y="288"/>
                </a:lnTo>
                <a:lnTo>
                  <a:pt x="766" y="316"/>
                </a:lnTo>
                <a:lnTo>
                  <a:pt x="780" y="344"/>
                </a:lnTo>
                <a:lnTo>
                  <a:pt x="790" y="376"/>
                </a:lnTo>
                <a:lnTo>
                  <a:pt x="798" y="406"/>
                </a:lnTo>
                <a:lnTo>
                  <a:pt x="804" y="440"/>
                </a:lnTo>
                <a:lnTo>
                  <a:pt x="806" y="474"/>
                </a:lnTo>
                <a:lnTo>
                  <a:pt x="806" y="474"/>
                </a:lnTo>
                <a:lnTo>
                  <a:pt x="804" y="508"/>
                </a:lnTo>
                <a:lnTo>
                  <a:pt x="798" y="540"/>
                </a:lnTo>
                <a:lnTo>
                  <a:pt x="790" y="572"/>
                </a:lnTo>
                <a:lnTo>
                  <a:pt x="780" y="602"/>
                </a:lnTo>
                <a:lnTo>
                  <a:pt x="766" y="630"/>
                </a:lnTo>
                <a:lnTo>
                  <a:pt x="748" y="658"/>
                </a:lnTo>
                <a:lnTo>
                  <a:pt x="730" y="684"/>
                </a:lnTo>
                <a:lnTo>
                  <a:pt x="708" y="708"/>
                </a:lnTo>
                <a:lnTo>
                  <a:pt x="686" y="728"/>
                </a:lnTo>
                <a:lnTo>
                  <a:pt x="660" y="748"/>
                </a:lnTo>
                <a:lnTo>
                  <a:pt x="632" y="764"/>
                </a:lnTo>
                <a:lnTo>
                  <a:pt x="604" y="778"/>
                </a:lnTo>
                <a:lnTo>
                  <a:pt x="574" y="788"/>
                </a:lnTo>
                <a:lnTo>
                  <a:pt x="542" y="798"/>
                </a:lnTo>
                <a:lnTo>
                  <a:pt x="508" y="802"/>
                </a:lnTo>
                <a:lnTo>
                  <a:pt x="476" y="804"/>
                </a:lnTo>
                <a:lnTo>
                  <a:pt x="476" y="8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Rectangle 129"/>
          <p:cNvSpPr/>
          <p:nvPr/>
        </p:nvSpPr>
        <p:spPr>
          <a:xfrm>
            <a:off x="9361584" y="0"/>
            <a:ext cx="476533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a:p>
            <a:pPr marL="285750" indent="-285750">
              <a:buFont typeface="Arial" panose="020B0604020202020204" pitchFamily="34" charset="0"/>
              <a:buChar char="•"/>
            </a:pPr>
            <a:r>
              <a:rPr lang="en-US" dirty="0"/>
              <a:t>The animation should have the 4 boxes along the bottom appear first, then the documents appear left to right, each one with a question mark on them. The magnifying glass should scan back and for and then uncover the true nature of the document. So the question mark disappears and the content appears</a:t>
            </a:r>
          </a:p>
        </p:txBody>
      </p:sp>
      <p:sp>
        <p:nvSpPr>
          <p:cNvPr id="131" name="Rectangle 130"/>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40998220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69"/>
                                        </p:tgtEl>
                                        <p:attrNameLst>
                                          <p:attrName>style.visibility</p:attrName>
                                        </p:attrNameLst>
                                      </p:cBhvr>
                                      <p:to>
                                        <p:strVal val="visible"/>
                                      </p:to>
                                    </p:set>
                                    <p:anim calcmode="lin" valueType="num">
                                      <p:cBhvr>
                                        <p:cTn id="7" dur="80" fill="hold"/>
                                        <p:tgtEl>
                                          <p:spTgt spid="69"/>
                                        </p:tgtEl>
                                        <p:attrNameLst>
                                          <p:attrName>ppt_x</p:attrName>
                                        </p:attrNameLst>
                                      </p:cBhvr>
                                      <p:tavLst>
                                        <p:tav tm="0">
                                          <p:val>
                                            <p:strVal val="#ppt_x"/>
                                          </p:val>
                                        </p:tav>
                                        <p:tav tm="100000">
                                          <p:val>
                                            <p:strVal val="#ppt_x"/>
                                          </p:val>
                                        </p:tav>
                                      </p:tavLst>
                                    </p:anim>
                                    <p:anim calcmode="lin" valueType="num">
                                      <p:cBhvr>
                                        <p:cTn id="8" dur="80" fill="hold"/>
                                        <p:tgtEl>
                                          <p:spTgt spid="69"/>
                                        </p:tgtEl>
                                        <p:attrNameLst>
                                          <p:attrName>ppt_y</p:attrName>
                                        </p:attrNameLst>
                                      </p:cBhvr>
                                      <p:tavLst>
                                        <p:tav tm="0">
                                          <p:val>
                                            <p:strVal val="0-#ppt_h/2"/>
                                          </p:val>
                                        </p:tav>
                                        <p:tav tm="100000">
                                          <p:val>
                                            <p:strVal val="#ppt_y"/>
                                          </p:val>
                                        </p:tav>
                                      </p:tavLst>
                                    </p:anim>
                                  </p:childTnLst>
                                </p:cTn>
                              </p:par>
                            </p:childTnLst>
                          </p:cTn>
                        </p:par>
                        <p:par>
                          <p:cTn id="9" fill="hold">
                            <p:stCondLst>
                              <p:cond delay="80"/>
                            </p:stCondLst>
                            <p:childTnLst>
                              <p:par>
                                <p:cTn id="10" presetID="2" presetClass="entr" presetSubtype="1" fill="hold" grpId="0" nodeType="afterEffect">
                                  <p:stCondLst>
                                    <p:cond delay="200"/>
                                  </p:stCondLst>
                                  <p:iterate>
                                    <p:tmAbs val="0"/>
                                  </p:iterate>
                                  <p:childTnLst>
                                    <p:set>
                                      <p:cBhvr>
                                        <p:cTn id="11" fill="hold"/>
                                        <p:tgtEl>
                                          <p:spTgt spid="67"/>
                                        </p:tgtEl>
                                        <p:attrNameLst>
                                          <p:attrName>style.visibility</p:attrName>
                                        </p:attrNameLst>
                                      </p:cBhvr>
                                      <p:to>
                                        <p:strVal val="visible"/>
                                      </p:to>
                                    </p:set>
                                    <p:anim calcmode="lin" valueType="num">
                                      <p:cBhvr>
                                        <p:cTn id="12" dur="80" fill="hold"/>
                                        <p:tgtEl>
                                          <p:spTgt spid="67"/>
                                        </p:tgtEl>
                                        <p:attrNameLst>
                                          <p:attrName>ppt_x</p:attrName>
                                        </p:attrNameLst>
                                      </p:cBhvr>
                                      <p:tavLst>
                                        <p:tav tm="0">
                                          <p:val>
                                            <p:strVal val="#ppt_x"/>
                                          </p:val>
                                        </p:tav>
                                        <p:tav tm="100000">
                                          <p:val>
                                            <p:strVal val="#ppt_x"/>
                                          </p:val>
                                        </p:tav>
                                      </p:tavLst>
                                    </p:anim>
                                    <p:anim calcmode="lin" valueType="num">
                                      <p:cBhvr>
                                        <p:cTn id="13" dur="80" fill="hold"/>
                                        <p:tgtEl>
                                          <p:spTgt spid="67"/>
                                        </p:tgtEl>
                                        <p:attrNameLst>
                                          <p:attrName>ppt_y</p:attrName>
                                        </p:attrNameLst>
                                      </p:cBhvr>
                                      <p:tavLst>
                                        <p:tav tm="0">
                                          <p:val>
                                            <p:strVal val="0-#ppt_h/2"/>
                                          </p:val>
                                        </p:tav>
                                        <p:tav tm="100000">
                                          <p:val>
                                            <p:strVal val="#ppt_y"/>
                                          </p:val>
                                        </p:tav>
                                      </p:tavLst>
                                    </p:anim>
                                  </p:childTnLst>
                                </p:cTn>
                              </p:par>
                            </p:childTnLst>
                          </p:cTn>
                        </p:par>
                        <p:par>
                          <p:cTn id="14" fill="hold">
                            <p:stCondLst>
                              <p:cond delay="360"/>
                            </p:stCondLst>
                            <p:childTnLst>
                              <p:par>
                                <p:cTn id="15" presetID="2" presetClass="entr" presetSubtype="1" fill="hold" grpId="0" nodeType="afterEffect">
                                  <p:stCondLst>
                                    <p:cond delay="200"/>
                                  </p:stCondLst>
                                  <p:iterate>
                                    <p:tmAbs val="0"/>
                                  </p:iterate>
                                  <p:childTnLst>
                                    <p:set>
                                      <p:cBhvr>
                                        <p:cTn id="16" fill="hold"/>
                                        <p:tgtEl>
                                          <p:spTgt spid="68"/>
                                        </p:tgtEl>
                                        <p:attrNameLst>
                                          <p:attrName>style.visibility</p:attrName>
                                        </p:attrNameLst>
                                      </p:cBhvr>
                                      <p:to>
                                        <p:strVal val="visible"/>
                                      </p:to>
                                    </p:set>
                                    <p:anim calcmode="lin" valueType="num">
                                      <p:cBhvr>
                                        <p:cTn id="17" dur="80" fill="hold"/>
                                        <p:tgtEl>
                                          <p:spTgt spid="68"/>
                                        </p:tgtEl>
                                        <p:attrNameLst>
                                          <p:attrName>ppt_x</p:attrName>
                                        </p:attrNameLst>
                                      </p:cBhvr>
                                      <p:tavLst>
                                        <p:tav tm="0">
                                          <p:val>
                                            <p:strVal val="#ppt_x"/>
                                          </p:val>
                                        </p:tav>
                                        <p:tav tm="100000">
                                          <p:val>
                                            <p:strVal val="#ppt_x"/>
                                          </p:val>
                                        </p:tav>
                                      </p:tavLst>
                                    </p:anim>
                                    <p:anim calcmode="lin" valueType="num">
                                      <p:cBhvr>
                                        <p:cTn id="18" dur="80" fill="hold"/>
                                        <p:tgtEl>
                                          <p:spTgt spid="68"/>
                                        </p:tgtEl>
                                        <p:attrNameLst>
                                          <p:attrName>ppt_y</p:attrName>
                                        </p:attrNameLst>
                                      </p:cBhvr>
                                      <p:tavLst>
                                        <p:tav tm="0">
                                          <p:val>
                                            <p:strVal val="0-#ppt_h/2"/>
                                          </p:val>
                                        </p:tav>
                                        <p:tav tm="100000">
                                          <p:val>
                                            <p:strVal val="#ppt_y"/>
                                          </p:val>
                                        </p:tav>
                                      </p:tavLst>
                                    </p:anim>
                                  </p:childTnLst>
                                </p:cTn>
                              </p:par>
                            </p:childTnLst>
                          </p:cTn>
                        </p:par>
                        <p:par>
                          <p:cTn id="19" fill="hold">
                            <p:stCondLst>
                              <p:cond delay="640"/>
                            </p:stCondLst>
                            <p:childTnLst>
                              <p:par>
                                <p:cTn id="20" presetID="2" presetClass="entr" presetSubtype="1" fill="hold" grpId="0" nodeType="afterEffect">
                                  <p:stCondLst>
                                    <p:cond delay="200"/>
                                  </p:stCondLst>
                                  <p:iterate>
                                    <p:tmAbs val="0"/>
                                  </p:iterate>
                                  <p:childTnLst>
                                    <p:set>
                                      <p:cBhvr>
                                        <p:cTn id="21" fill="hold"/>
                                        <p:tgtEl>
                                          <p:spTgt spid="70"/>
                                        </p:tgtEl>
                                        <p:attrNameLst>
                                          <p:attrName>style.visibility</p:attrName>
                                        </p:attrNameLst>
                                      </p:cBhvr>
                                      <p:to>
                                        <p:strVal val="visible"/>
                                      </p:to>
                                    </p:set>
                                    <p:anim calcmode="lin" valueType="num">
                                      <p:cBhvr>
                                        <p:cTn id="22" dur="80" fill="hold"/>
                                        <p:tgtEl>
                                          <p:spTgt spid="70"/>
                                        </p:tgtEl>
                                        <p:attrNameLst>
                                          <p:attrName>ppt_x</p:attrName>
                                        </p:attrNameLst>
                                      </p:cBhvr>
                                      <p:tavLst>
                                        <p:tav tm="0">
                                          <p:val>
                                            <p:strVal val="#ppt_x"/>
                                          </p:val>
                                        </p:tav>
                                        <p:tav tm="100000">
                                          <p:val>
                                            <p:strVal val="#ppt_x"/>
                                          </p:val>
                                        </p:tav>
                                      </p:tavLst>
                                    </p:anim>
                                    <p:anim calcmode="lin" valueType="num">
                                      <p:cBhvr>
                                        <p:cTn id="23" dur="80" fill="hold"/>
                                        <p:tgtEl>
                                          <p:spTgt spid="70"/>
                                        </p:tgtEl>
                                        <p:attrNameLst>
                                          <p:attrName>ppt_y</p:attrName>
                                        </p:attrNameLst>
                                      </p:cBhvr>
                                      <p:tavLst>
                                        <p:tav tm="0">
                                          <p:val>
                                            <p:strVal val="0-#ppt_h/2"/>
                                          </p:val>
                                        </p:tav>
                                        <p:tav tm="100000">
                                          <p:val>
                                            <p:strVal val="#ppt_y"/>
                                          </p:val>
                                        </p:tav>
                                      </p:tavLst>
                                    </p:anim>
                                  </p:childTnLst>
                                </p:cTn>
                              </p:par>
                            </p:childTnLst>
                          </p:cTn>
                        </p:par>
                        <p:par>
                          <p:cTn id="24" fill="hold">
                            <p:stCondLst>
                              <p:cond delay="920"/>
                            </p:stCondLst>
                            <p:childTnLst>
                              <p:par>
                                <p:cTn id="25" presetID="23" presetClass="entr" presetSubtype="16" fill="hold" grpId="0" nodeType="afterEffect">
                                  <p:stCondLst>
                                    <p:cond delay="200"/>
                                  </p:stCondLst>
                                  <p:iterate>
                                    <p:tmAbs val="0"/>
                                  </p:iterate>
                                  <p:childTnLst>
                                    <p:set>
                                      <p:cBhvr>
                                        <p:cTn id="26" fill="hold"/>
                                        <p:tgtEl>
                                          <p:spTgt spid="109"/>
                                        </p:tgtEl>
                                        <p:attrNameLst>
                                          <p:attrName>style.visibility</p:attrName>
                                        </p:attrNameLst>
                                      </p:cBhvr>
                                      <p:to>
                                        <p:strVal val="visible"/>
                                      </p:to>
                                    </p:set>
                                    <p:anim calcmode="lin" valueType="num">
                                      <p:cBhvr>
                                        <p:cTn id="27" dur="200" fill="hold"/>
                                        <p:tgtEl>
                                          <p:spTgt spid="109"/>
                                        </p:tgtEl>
                                        <p:attrNameLst>
                                          <p:attrName>ppt_w</p:attrName>
                                        </p:attrNameLst>
                                      </p:cBhvr>
                                      <p:tavLst>
                                        <p:tav tm="0">
                                          <p:val>
                                            <p:fltVal val="0"/>
                                          </p:val>
                                        </p:tav>
                                        <p:tav tm="100000">
                                          <p:val>
                                            <p:strVal val="#ppt_w"/>
                                          </p:val>
                                        </p:tav>
                                      </p:tavLst>
                                    </p:anim>
                                    <p:anim calcmode="lin" valueType="num">
                                      <p:cBhvr>
                                        <p:cTn id="28" dur="200" fill="hold"/>
                                        <p:tgtEl>
                                          <p:spTgt spid="109"/>
                                        </p:tgtEl>
                                        <p:attrNameLst>
                                          <p:attrName>ppt_h</p:attrName>
                                        </p:attrNameLst>
                                      </p:cBhvr>
                                      <p:tavLst>
                                        <p:tav tm="0">
                                          <p:val>
                                            <p:fltVal val="0"/>
                                          </p:val>
                                        </p:tav>
                                        <p:tav tm="100000">
                                          <p:val>
                                            <p:strVal val="#ppt_h"/>
                                          </p:val>
                                        </p:tav>
                                      </p:tavLst>
                                    </p:anim>
                                  </p:childTnLst>
                                </p:cTn>
                              </p:par>
                            </p:childTnLst>
                          </p:cTn>
                        </p:par>
                        <p:par>
                          <p:cTn id="29" fill="hold">
                            <p:stCondLst>
                              <p:cond delay="1320"/>
                            </p:stCondLst>
                            <p:childTnLst>
                              <p:par>
                                <p:cTn id="30" presetID="1" presetClass="exit" presetSubtype="0" fill="hold" grpId="1" nodeType="afterEffect">
                                  <p:stCondLst>
                                    <p:cond delay="0"/>
                                  </p:stCondLst>
                                  <p:iterate>
                                    <p:tmAbs val="0"/>
                                  </p:iterate>
                                  <p:childTnLst>
                                    <p:set>
                                      <p:cBhvr>
                                        <p:cTn id="31" fill="hold">
                                          <p:stCondLst>
                                            <p:cond delay="0"/>
                                          </p:stCondLst>
                                        </p:cTn>
                                        <p:tgtEl>
                                          <p:spTgt spid="109"/>
                                        </p:tgtEl>
                                        <p:attrNameLst>
                                          <p:attrName>style.visibility</p:attrName>
                                        </p:attrNameLst>
                                      </p:cBhvr>
                                      <p:to>
                                        <p:strVal val="hidden"/>
                                      </p:to>
                                    </p:set>
                                  </p:childTnLst>
                                </p:cTn>
                              </p:par>
                            </p:childTnLst>
                          </p:cTn>
                        </p:par>
                        <p:par>
                          <p:cTn id="32" fill="hold">
                            <p:stCondLst>
                              <p:cond delay="1320"/>
                            </p:stCondLst>
                            <p:childTnLst>
                              <p:par>
                                <p:cTn id="33" presetID="23" presetClass="entr" presetSubtype="16" fill="hold" grpId="0" nodeType="afterEffect">
                                  <p:stCondLst>
                                    <p:cond delay="200"/>
                                  </p:stCondLst>
                                  <p:iterate>
                                    <p:tmAbs val="0"/>
                                  </p:iterate>
                                  <p:childTnLst>
                                    <p:set>
                                      <p:cBhvr>
                                        <p:cTn id="34" fill="hold"/>
                                        <p:tgtEl>
                                          <p:spTgt spid="110"/>
                                        </p:tgtEl>
                                        <p:attrNameLst>
                                          <p:attrName>style.visibility</p:attrName>
                                        </p:attrNameLst>
                                      </p:cBhvr>
                                      <p:to>
                                        <p:strVal val="visible"/>
                                      </p:to>
                                    </p:set>
                                    <p:anim calcmode="lin" valueType="num">
                                      <p:cBhvr>
                                        <p:cTn id="35" dur="200" fill="hold"/>
                                        <p:tgtEl>
                                          <p:spTgt spid="110"/>
                                        </p:tgtEl>
                                        <p:attrNameLst>
                                          <p:attrName>ppt_w</p:attrName>
                                        </p:attrNameLst>
                                      </p:cBhvr>
                                      <p:tavLst>
                                        <p:tav tm="0">
                                          <p:val>
                                            <p:fltVal val="0"/>
                                          </p:val>
                                        </p:tav>
                                        <p:tav tm="100000">
                                          <p:val>
                                            <p:strVal val="#ppt_w"/>
                                          </p:val>
                                        </p:tav>
                                      </p:tavLst>
                                    </p:anim>
                                    <p:anim calcmode="lin" valueType="num">
                                      <p:cBhvr>
                                        <p:cTn id="36" dur="200" fill="hold"/>
                                        <p:tgtEl>
                                          <p:spTgt spid="110"/>
                                        </p:tgtEl>
                                        <p:attrNameLst>
                                          <p:attrName>ppt_h</p:attrName>
                                        </p:attrNameLst>
                                      </p:cBhvr>
                                      <p:tavLst>
                                        <p:tav tm="0">
                                          <p:val>
                                            <p:fltVal val="0"/>
                                          </p:val>
                                        </p:tav>
                                        <p:tav tm="100000">
                                          <p:val>
                                            <p:strVal val="#ppt_h"/>
                                          </p:val>
                                        </p:tav>
                                      </p:tavLst>
                                    </p:anim>
                                  </p:childTnLst>
                                </p:cTn>
                              </p:par>
                            </p:childTnLst>
                          </p:cTn>
                        </p:par>
                        <p:par>
                          <p:cTn id="37" fill="hold">
                            <p:stCondLst>
                              <p:cond delay="1720"/>
                            </p:stCondLst>
                            <p:childTnLst>
                              <p:par>
                                <p:cTn id="38" presetID="1" presetClass="exit" presetSubtype="0" fill="hold" grpId="1" nodeType="afterEffect">
                                  <p:stCondLst>
                                    <p:cond delay="0"/>
                                  </p:stCondLst>
                                  <p:iterate>
                                    <p:tmAbs val="0"/>
                                  </p:iterate>
                                  <p:childTnLst>
                                    <p:set>
                                      <p:cBhvr>
                                        <p:cTn id="39" fill="hold">
                                          <p:stCondLst>
                                            <p:cond delay="0"/>
                                          </p:stCondLst>
                                        </p:cTn>
                                        <p:tgtEl>
                                          <p:spTgt spid="110"/>
                                        </p:tgtEl>
                                        <p:attrNameLst>
                                          <p:attrName>style.visibility</p:attrName>
                                        </p:attrNameLst>
                                      </p:cBhvr>
                                      <p:to>
                                        <p:strVal val="hidden"/>
                                      </p:to>
                                    </p:set>
                                  </p:childTnLst>
                                </p:cTn>
                              </p:par>
                            </p:childTnLst>
                          </p:cTn>
                        </p:par>
                        <p:par>
                          <p:cTn id="40" fill="hold">
                            <p:stCondLst>
                              <p:cond delay="1720"/>
                            </p:stCondLst>
                            <p:childTnLst>
                              <p:par>
                                <p:cTn id="41" presetID="23" presetClass="entr" presetSubtype="16" fill="hold" grpId="0" nodeType="afterEffect">
                                  <p:stCondLst>
                                    <p:cond delay="200"/>
                                  </p:stCondLst>
                                  <p:iterate>
                                    <p:tmAbs val="0"/>
                                  </p:iterate>
                                  <p:childTnLst>
                                    <p:set>
                                      <p:cBhvr>
                                        <p:cTn id="42" fill="hold"/>
                                        <p:tgtEl>
                                          <p:spTgt spid="111"/>
                                        </p:tgtEl>
                                        <p:attrNameLst>
                                          <p:attrName>style.visibility</p:attrName>
                                        </p:attrNameLst>
                                      </p:cBhvr>
                                      <p:to>
                                        <p:strVal val="visible"/>
                                      </p:to>
                                    </p:set>
                                    <p:anim calcmode="lin" valueType="num">
                                      <p:cBhvr>
                                        <p:cTn id="43" dur="200" fill="hold"/>
                                        <p:tgtEl>
                                          <p:spTgt spid="111"/>
                                        </p:tgtEl>
                                        <p:attrNameLst>
                                          <p:attrName>ppt_w</p:attrName>
                                        </p:attrNameLst>
                                      </p:cBhvr>
                                      <p:tavLst>
                                        <p:tav tm="0">
                                          <p:val>
                                            <p:fltVal val="0"/>
                                          </p:val>
                                        </p:tav>
                                        <p:tav tm="100000">
                                          <p:val>
                                            <p:strVal val="#ppt_w"/>
                                          </p:val>
                                        </p:tav>
                                      </p:tavLst>
                                    </p:anim>
                                    <p:anim calcmode="lin" valueType="num">
                                      <p:cBhvr>
                                        <p:cTn id="44" dur="200" fill="hold"/>
                                        <p:tgtEl>
                                          <p:spTgt spid="111"/>
                                        </p:tgtEl>
                                        <p:attrNameLst>
                                          <p:attrName>ppt_h</p:attrName>
                                        </p:attrNameLst>
                                      </p:cBhvr>
                                      <p:tavLst>
                                        <p:tav tm="0">
                                          <p:val>
                                            <p:fltVal val="0"/>
                                          </p:val>
                                        </p:tav>
                                        <p:tav tm="100000">
                                          <p:val>
                                            <p:strVal val="#ppt_h"/>
                                          </p:val>
                                        </p:tav>
                                      </p:tavLst>
                                    </p:anim>
                                  </p:childTnLst>
                                </p:cTn>
                              </p:par>
                            </p:childTnLst>
                          </p:cTn>
                        </p:par>
                        <p:par>
                          <p:cTn id="45" fill="hold">
                            <p:stCondLst>
                              <p:cond delay="2120"/>
                            </p:stCondLst>
                            <p:childTnLst>
                              <p:par>
                                <p:cTn id="46" presetID="1" presetClass="exit" presetSubtype="0" fill="hold" grpId="1" nodeType="afterEffect">
                                  <p:stCondLst>
                                    <p:cond delay="0"/>
                                  </p:stCondLst>
                                  <p:iterate>
                                    <p:tmAbs val="0"/>
                                  </p:iterate>
                                  <p:childTnLst>
                                    <p:set>
                                      <p:cBhvr>
                                        <p:cTn id="47" fill="hold">
                                          <p:stCondLst>
                                            <p:cond delay="0"/>
                                          </p:stCondLst>
                                        </p:cTn>
                                        <p:tgtEl>
                                          <p:spTgt spid="111"/>
                                        </p:tgtEl>
                                        <p:attrNameLst>
                                          <p:attrName>style.visibility</p:attrName>
                                        </p:attrNameLst>
                                      </p:cBhvr>
                                      <p:to>
                                        <p:strVal val="hidden"/>
                                      </p:to>
                                    </p:set>
                                  </p:childTnLst>
                                </p:cTn>
                              </p:par>
                            </p:childTnLst>
                          </p:cTn>
                        </p:par>
                        <p:par>
                          <p:cTn id="48" fill="hold">
                            <p:stCondLst>
                              <p:cond delay="2120"/>
                            </p:stCondLst>
                            <p:childTnLst>
                              <p:par>
                                <p:cTn id="49" presetID="23" presetClass="entr" presetSubtype="16" fill="hold" grpId="0" nodeType="afterEffect">
                                  <p:stCondLst>
                                    <p:cond delay="200"/>
                                  </p:stCondLst>
                                  <p:iterate>
                                    <p:tmAbs val="0"/>
                                  </p:iterate>
                                  <p:childTnLst>
                                    <p:set>
                                      <p:cBhvr>
                                        <p:cTn id="50" fill="hold"/>
                                        <p:tgtEl>
                                          <p:spTgt spid="112"/>
                                        </p:tgtEl>
                                        <p:attrNameLst>
                                          <p:attrName>style.visibility</p:attrName>
                                        </p:attrNameLst>
                                      </p:cBhvr>
                                      <p:to>
                                        <p:strVal val="visible"/>
                                      </p:to>
                                    </p:set>
                                    <p:anim calcmode="lin" valueType="num">
                                      <p:cBhvr>
                                        <p:cTn id="51" dur="200" fill="hold"/>
                                        <p:tgtEl>
                                          <p:spTgt spid="112"/>
                                        </p:tgtEl>
                                        <p:attrNameLst>
                                          <p:attrName>ppt_w</p:attrName>
                                        </p:attrNameLst>
                                      </p:cBhvr>
                                      <p:tavLst>
                                        <p:tav tm="0">
                                          <p:val>
                                            <p:fltVal val="0"/>
                                          </p:val>
                                        </p:tav>
                                        <p:tav tm="100000">
                                          <p:val>
                                            <p:strVal val="#ppt_w"/>
                                          </p:val>
                                        </p:tav>
                                      </p:tavLst>
                                    </p:anim>
                                    <p:anim calcmode="lin" valueType="num">
                                      <p:cBhvr>
                                        <p:cTn id="52" dur="200" fill="hold"/>
                                        <p:tgtEl>
                                          <p:spTgt spid="112"/>
                                        </p:tgtEl>
                                        <p:attrNameLst>
                                          <p:attrName>ppt_h</p:attrName>
                                        </p:attrNameLst>
                                      </p:cBhvr>
                                      <p:tavLst>
                                        <p:tav tm="0">
                                          <p:val>
                                            <p:fltVal val="0"/>
                                          </p:val>
                                        </p:tav>
                                        <p:tav tm="100000">
                                          <p:val>
                                            <p:strVal val="#ppt_h"/>
                                          </p:val>
                                        </p:tav>
                                      </p:tavLst>
                                    </p:anim>
                                  </p:childTnLst>
                                </p:cTn>
                              </p:par>
                            </p:childTnLst>
                          </p:cTn>
                        </p:par>
                        <p:par>
                          <p:cTn id="53" fill="hold">
                            <p:stCondLst>
                              <p:cond delay="2520"/>
                            </p:stCondLst>
                            <p:childTnLst>
                              <p:par>
                                <p:cTn id="54" presetID="1" presetClass="exit" presetSubtype="0" fill="hold" grpId="1" nodeType="afterEffect">
                                  <p:stCondLst>
                                    <p:cond delay="0"/>
                                  </p:stCondLst>
                                  <p:iterate>
                                    <p:tmAbs val="0"/>
                                  </p:iterate>
                                  <p:childTnLst>
                                    <p:set>
                                      <p:cBhvr>
                                        <p:cTn id="55" fill="hold">
                                          <p:stCondLst>
                                            <p:cond delay="0"/>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advAuto="0"/>
      <p:bldP spid="68" grpId="0" animBg="1" advAuto="0"/>
      <p:bldP spid="69" grpId="0" animBg="1" advAuto="0"/>
      <p:bldP spid="70" grpId="0" animBg="1" advAuto="0"/>
      <p:bldP spid="109" grpId="0" animBg="1" advAuto="0"/>
      <p:bldP spid="109" grpId="1" animBg="1" advAuto="0"/>
      <p:bldP spid="110" grpId="0" animBg="1" advAuto="0"/>
      <p:bldP spid="110" grpId="1" animBg="1" advAuto="0"/>
      <p:bldP spid="111" grpId="0" animBg="1" advAuto="0"/>
      <p:bldP spid="111" grpId="1" animBg="1" advAuto="0"/>
      <p:bldP spid="112" grpId="0" animBg="1" advAuto="0"/>
      <p:bldP spid="112"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194367" y="1816534"/>
            <a:ext cx="2654289" cy="2167128"/>
            <a:chOff x="-1198050" y="1816534"/>
            <a:chExt cx="2654289" cy="2167128"/>
          </a:xfrm>
        </p:grpSpPr>
        <p:grpSp>
          <p:nvGrpSpPr>
            <p:cNvPr id="82" name="Group 81"/>
            <p:cNvGrpSpPr/>
            <p:nvPr/>
          </p:nvGrpSpPr>
          <p:grpSpPr>
            <a:xfrm>
              <a:off x="-1198050" y="1816534"/>
              <a:ext cx="1261872" cy="2167128"/>
              <a:chOff x="10179432" y="9899067"/>
              <a:chExt cx="1261872" cy="2167128"/>
            </a:xfrm>
          </p:grpSpPr>
          <p:sp>
            <p:nvSpPr>
              <p:cNvPr id="84" name="Rectangle 83"/>
              <p:cNvSpPr/>
              <p:nvPr/>
            </p:nvSpPr>
            <p:spPr>
              <a:xfrm>
                <a:off x="10179432" y="9899067"/>
                <a:ext cx="1261872" cy="2167128"/>
              </a:xfrm>
              <a:prstGeom prst="rect">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Investigate</a:t>
                </a:r>
              </a:p>
            </p:txBody>
          </p:sp>
          <p:pic>
            <p:nvPicPr>
              <p:cNvPr id="86" name="Picture 85"/>
              <p:cNvPicPr>
                <a:picLocks noChangeAspect="1"/>
              </p:cNvPicPr>
              <p:nvPr/>
            </p:nvPicPr>
            <p:blipFill rotWithShape="1">
              <a:blip r:embed="rId5" cstate="print">
                <a:extLst>
                  <a:ext uri="{28A0092B-C50C-407E-A947-70E740481C1C}">
                    <a14:useLocalDpi xmlns:a14="http://schemas.microsoft.com/office/drawing/2010/main" val="0"/>
                  </a:ext>
                </a:extLst>
              </a:blip>
              <a:srcRect t="31417" b="7400"/>
              <a:stretch/>
            </p:blipFill>
            <p:spPr>
              <a:xfrm>
                <a:off x="10587841" y="11436617"/>
                <a:ext cx="791445" cy="602662"/>
              </a:xfrm>
              <a:prstGeom prst="rect">
                <a:avLst/>
              </a:prstGeom>
              <a:noFill/>
              <a:ln>
                <a:noFill/>
              </a:ln>
            </p:spPr>
          </p:pic>
        </p:grpSp>
        <p:grpSp>
          <p:nvGrpSpPr>
            <p:cNvPr id="104" name="Group 103"/>
            <p:cNvGrpSpPr/>
            <p:nvPr/>
          </p:nvGrpSpPr>
          <p:grpSpPr>
            <a:xfrm>
              <a:off x="194367" y="1816534"/>
              <a:ext cx="1261872" cy="2167128"/>
              <a:chOff x="194367" y="1816534"/>
              <a:chExt cx="1261872" cy="2167128"/>
            </a:xfrm>
          </p:grpSpPr>
          <p:sp>
            <p:nvSpPr>
              <p:cNvPr id="105" name="Rectangle 104"/>
              <p:cNvSpPr/>
              <p:nvPr/>
            </p:nvSpPr>
            <p:spPr>
              <a:xfrm>
                <a:off x="194367" y="1816534"/>
                <a:ext cx="1261872" cy="216712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CloudSOC Dashboard</a:t>
                </a:r>
              </a:p>
            </p:txBody>
          </p:sp>
          <p:grpSp>
            <p:nvGrpSpPr>
              <p:cNvPr id="106" name="Group 105"/>
              <p:cNvGrpSpPr/>
              <p:nvPr/>
            </p:nvGrpSpPr>
            <p:grpSpPr>
              <a:xfrm>
                <a:off x="417602" y="3263126"/>
                <a:ext cx="815403" cy="585415"/>
                <a:chOff x="-2242562" y="2975076"/>
                <a:chExt cx="1688585" cy="1212312"/>
              </a:xfrm>
            </p:grpSpPr>
            <p:sp>
              <p:nvSpPr>
                <p:cNvPr id="107" name="Rounded Rectangle 106"/>
                <p:cNvSpPr/>
                <p:nvPr/>
              </p:nvSpPr>
              <p:spPr>
                <a:xfrm>
                  <a:off x="-2242562" y="2975076"/>
                  <a:ext cx="1688585" cy="1212312"/>
                </a:xfrm>
                <a:prstGeom prst="roundRect">
                  <a:avLst>
                    <a:gd name="adj" fmla="val 10337"/>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p:cNvCxnSpPr/>
                <p:nvPr/>
              </p:nvCxnSpPr>
              <p:spPr>
                <a:xfrm>
                  <a:off x="-643805" y="3482069"/>
                  <a:ext cx="0" cy="19832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9" name="Picture 108"/>
                <p:cNvPicPr>
                  <a:picLocks noChangeAspect="1"/>
                </p:cNvPicPr>
                <p:nvPr/>
              </p:nvPicPr>
              <p:blipFill rotWithShape="1">
                <a:blip r:embed="rId6"/>
                <a:srcRect l="6016" t="8290" r="38957" b="23390"/>
                <a:stretch/>
              </p:blipFill>
              <p:spPr>
                <a:xfrm>
                  <a:off x="-2154841" y="3065289"/>
                  <a:ext cx="1437916" cy="1031893"/>
                </a:xfrm>
                <a:prstGeom prst="roundRect">
                  <a:avLst>
                    <a:gd name="adj" fmla="val 5360"/>
                  </a:avLst>
                </a:prstGeom>
                <a:noFill/>
                <a:ln w="6350">
                  <a:noFill/>
                </a:ln>
              </p:spPr>
            </p:pic>
            <p:sp>
              <p:nvSpPr>
                <p:cNvPr id="110" name="Rectangle 109"/>
                <p:cNvSpPr/>
                <p:nvPr/>
              </p:nvSpPr>
              <p:spPr>
                <a:xfrm>
                  <a:off x="-2139192" y="3186491"/>
                  <a:ext cx="1420781" cy="387509"/>
                </a:xfrm>
                <a:prstGeom prst="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1" name="Picture 1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592" y="3141614"/>
                  <a:ext cx="287043" cy="350790"/>
                </a:xfrm>
                <a:prstGeom prst="rect">
                  <a:avLst/>
                </a:prstGeom>
                <a:noFill/>
                <a:ln>
                  <a:noFill/>
                </a:ln>
              </p:spPr>
            </p:pic>
            <p:pic>
              <p:nvPicPr>
                <p:cNvPr id="112" name="Picture 1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3645" y="3140931"/>
                  <a:ext cx="287043" cy="352157"/>
                </a:xfrm>
                <a:prstGeom prst="rect">
                  <a:avLst/>
                </a:prstGeom>
                <a:noFill/>
                <a:ln>
                  <a:noFill/>
                </a:ln>
              </p:spPr>
            </p:pic>
            <p:pic>
              <p:nvPicPr>
                <p:cNvPr id="113" name="Picture 1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3119" y="3141617"/>
                  <a:ext cx="287043" cy="350786"/>
                </a:xfrm>
                <a:prstGeom prst="rect">
                  <a:avLst/>
                </a:prstGeom>
                <a:noFill/>
                <a:ln>
                  <a:noFill/>
                </a:ln>
              </p:spPr>
            </p:pic>
            <p:sp>
              <p:nvSpPr>
                <p:cNvPr id="114" name="Rounded Rectangle 113"/>
                <p:cNvSpPr/>
                <p:nvPr/>
              </p:nvSpPr>
              <p:spPr>
                <a:xfrm>
                  <a:off x="-2139192" y="3072525"/>
                  <a:ext cx="332065" cy="150161"/>
                </a:xfrm>
                <a:prstGeom prst="round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4170" y="3140461"/>
                  <a:ext cx="287043" cy="353096"/>
                </a:xfrm>
                <a:prstGeom prst="rect">
                  <a:avLst/>
                </a:prstGeom>
                <a:noFill/>
                <a:ln>
                  <a:noFill/>
                </a:ln>
              </p:spPr>
            </p:pic>
          </p:grpSp>
        </p:grpSp>
      </p:grpSp>
      <p:grpSp>
        <p:nvGrpSpPr>
          <p:cNvPr id="76" name="Group 75"/>
          <p:cNvGrpSpPr/>
          <p:nvPr/>
        </p:nvGrpSpPr>
        <p:grpSpPr>
          <a:xfrm>
            <a:off x="1533931" y="1193799"/>
            <a:ext cx="7419885" cy="3387725"/>
            <a:chOff x="1533931" y="1193799"/>
            <a:chExt cx="7419885" cy="3387725"/>
          </a:xfrm>
        </p:grpSpPr>
        <p:sp>
          <p:nvSpPr>
            <p:cNvPr id="77" name="Rectangle 76"/>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Rectangle 77"/>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16624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82" name="think-cell Slide" r:id="rId11" imgW="377" imgH="377" progId="TCLayout.ActiveDocument.1">
                  <p:embed/>
                </p:oleObj>
              </mc:Choice>
              <mc:Fallback>
                <p:oleObj name="think-cell Slide" r:id="rId11" imgW="377" imgH="377"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Conduct forensic analysis on historical data</a:t>
            </a:r>
          </a:p>
        </p:txBody>
      </p:sp>
      <p:grpSp>
        <p:nvGrpSpPr>
          <p:cNvPr id="9" name="Group 8"/>
          <p:cNvGrpSpPr/>
          <p:nvPr/>
        </p:nvGrpSpPr>
        <p:grpSpPr>
          <a:xfrm>
            <a:off x="1688867" y="1417847"/>
            <a:ext cx="4192735" cy="2699155"/>
            <a:chOff x="1290561" y="1282889"/>
            <a:chExt cx="4185223" cy="2694319"/>
          </a:xfrm>
        </p:grpSpPr>
        <p:pic>
          <p:nvPicPr>
            <p:cNvPr id="83" name="Picture 2" descr="\\psf\Host\Volumes\EP File Share\The Spur Group\C14675 - Cisco Security Refresh-Cisco Security Refresh\T4325\Artwork\macboog-retina-big.png"/>
            <p:cNvPicPr>
              <a:picLocks noChangeAspect="1" noChangeArrowheads="1"/>
            </p:cNvPicPr>
            <p:nvPr/>
          </p:nvPicPr>
          <p:blipFill rotWithShape="1">
            <a:blip r:embed="rId13">
              <a:extLst>
                <a:ext uri="{28A0092B-C50C-407E-A947-70E740481C1C}">
                  <a14:useLocalDpi xmlns:a14="http://schemas.microsoft.com/office/drawing/2010/main" val="0"/>
                </a:ext>
              </a:extLst>
            </a:blip>
            <a:srcRect l="6360" r="6360" b="8637"/>
            <a:stretch/>
          </p:blipFill>
          <p:spPr bwMode="auto">
            <a:xfrm>
              <a:off x="1290561" y="1282889"/>
              <a:ext cx="4185223" cy="26943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5" name="Picture 8"/>
            <p:cNvPicPr>
              <a:picLocks noChangeAspect="1"/>
            </p:cNvPicPr>
            <p:nvPr/>
          </p:nvPicPr>
          <p:blipFill rotWithShape="1">
            <a:blip r:embed="rId14">
              <a:extLst>
                <a:ext uri="{28A0092B-C50C-407E-A947-70E740481C1C}">
                  <a14:useLocalDpi xmlns:a14="http://schemas.microsoft.com/office/drawing/2010/main" val="0"/>
                </a:ext>
              </a:extLst>
            </a:blip>
            <a:srcRect t="251" b="16720"/>
            <a:stretch/>
          </p:blipFill>
          <p:spPr>
            <a:xfrm>
              <a:off x="1855078" y="1658468"/>
              <a:ext cx="3060734" cy="1934965"/>
            </a:xfrm>
            <a:prstGeom prst="rect">
              <a:avLst/>
            </a:prstGeom>
          </p:spPr>
        </p:pic>
        <p:grpSp>
          <p:nvGrpSpPr>
            <p:cNvPr id="79" name="Group 78"/>
            <p:cNvGrpSpPr/>
            <p:nvPr/>
          </p:nvGrpSpPr>
          <p:grpSpPr>
            <a:xfrm>
              <a:off x="1867156" y="1735385"/>
              <a:ext cx="3000108" cy="1834862"/>
              <a:chOff x="2111627" y="1973444"/>
              <a:chExt cx="3669432" cy="2244219"/>
            </a:xfrm>
          </p:grpSpPr>
          <p:pic>
            <p:nvPicPr>
              <p:cNvPr id="80" name="Picture 4"/>
              <p:cNvPicPr>
                <a:picLocks noChangeAspect="1"/>
              </p:cNvPicPr>
              <p:nvPr/>
            </p:nvPicPr>
            <p:blipFill rotWithShape="1">
              <a:blip r:embed="rId15"/>
              <a:srcRect l="709" t="561" r="249" b="729"/>
              <a:stretch/>
            </p:blipFill>
            <p:spPr>
              <a:xfrm>
                <a:off x="2111627" y="1977281"/>
                <a:ext cx="2063647" cy="1938896"/>
              </a:xfrm>
              <a:prstGeom prst="rect">
                <a:avLst/>
              </a:prstGeom>
              <a:noFill/>
              <a:ln>
                <a:noFill/>
              </a:ln>
            </p:spPr>
          </p:pic>
          <p:pic>
            <p:nvPicPr>
              <p:cNvPr id="42" name="Picture 4"/>
              <p:cNvPicPr>
                <a:picLocks noChangeAspect="1"/>
              </p:cNvPicPr>
              <p:nvPr/>
            </p:nvPicPr>
            <p:blipFill rotWithShape="1">
              <a:blip r:embed="rId15"/>
              <a:srcRect l="709" t="561" r="249" b="729"/>
              <a:stretch/>
            </p:blipFill>
            <p:spPr>
              <a:xfrm>
                <a:off x="2111627" y="1973444"/>
                <a:ext cx="2063647" cy="1938896"/>
              </a:xfrm>
              <a:prstGeom prst="rect">
                <a:avLst/>
              </a:prstGeom>
              <a:noFill/>
              <a:ln>
                <a:noFill/>
              </a:ln>
            </p:spPr>
          </p:pic>
          <p:pic>
            <p:nvPicPr>
              <p:cNvPr id="81" name="Picture 5"/>
              <p:cNvPicPr>
                <a:picLocks noChangeAspect="1"/>
              </p:cNvPicPr>
              <p:nvPr/>
            </p:nvPicPr>
            <p:blipFill rotWithShape="1">
              <a:blip r:embed="rId16"/>
              <a:srcRect l="526" t="993" r="577" b="473"/>
              <a:stretch/>
            </p:blipFill>
            <p:spPr>
              <a:xfrm>
                <a:off x="3202884" y="2023378"/>
                <a:ext cx="2578175" cy="2194285"/>
              </a:xfrm>
              <a:prstGeom prst="rect">
                <a:avLst/>
              </a:prstGeom>
              <a:noFill/>
              <a:ln>
                <a:noFill/>
              </a:ln>
            </p:spPr>
          </p:pic>
        </p:grpSp>
      </p:grpSp>
      <p:grpSp>
        <p:nvGrpSpPr>
          <p:cNvPr id="7" name="Group 10"/>
          <p:cNvGrpSpPr/>
          <p:nvPr/>
        </p:nvGrpSpPr>
        <p:grpSpPr>
          <a:xfrm>
            <a:off x="5803327" y="1580934"/>
            <a:ext cx="2897948" cy="613086"/>
            <a:chOff x="5444576" y="1316609"/>
            <a:chExt cx="3251200" cy="674395"/>
          </a:xfrm>
          <a:solidFill>
            <a:srgbClr val="13A7E0"/>
          </a:solidFill>
        </p:grpSpPr>
        <p:sp>
          <p:nvSpPr>
            <p:cNvPr id="60" name="Rounded Rectangle 23"/>
            <p:cNvSpPr/>
            <p:nvPr/>
          </p:nvSpPr>
          <p:spPr>
            <a:xfrm>
              <a:off x="5495376" y="131660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Quickly examine historical data to determine where threats originated </a:t>
              </a:r>
            </a:p>
          </p:txBody>
        </p:sp>
        <p:cxnSp>
          <p:nvCxnSpPr>
            <p:cNvPr id="61" name="Straight Connector 24"/>
            <p:cNvCxnSpPr/>
            <p:nvPr/>
          </p:nvCxnSpPr>
          <p:spPr>
            <a:xfrm>
              <a:off x="5829096"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25"/>
            <p:cNvSpPr/>
            <p:nvPr/>
          </p:nvSpPr>
          <p:spPr>
            <a:xfrm>
              <a:off x="5444576" y="142433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endParaRPr lang="en-GB" sz="1200" b="1" dirty="0"/>
            </a:p>
          </p:txBody>
        </p:sp>
      </p:grpSp>
      <p:grpSp>
        <p:nvGrpSpPr>
          <p:cNvPr id="6" name="Group 11"/>
          <p:cNvGrpSpPr/>
          <p:nvPr/>
        </p:nvGrpSpPr>
        <p:grpSpPr>
          <a:xfrm>
            <a:off x="5803327" y="2247725"/>
            <a:ext cx="2897948" cy="613086"/>
            <a:chOff x="5444576" y="2139179"/>
            <a:chExt cx="3251200" cy="674395"/>
          </a:xfrm>
          <a:solidFill>
            <a:srgbClr val="13A7E0"/>
          </a:solidFill>
        </p:grpSpPr>
        <p:sp>
          <p:nvSpPr>
            <p:cNvPr id="63" name="Rounded Rectangle 20"/>
            <p:cNvSpPr/>
            <p:nvPr/>
          </p:nvSpPr>
          <p:spPr>
            <a:xfrm>
              <a:off x="5495376" y="213917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Cross-correlate historical data to across dynamically adjusting time windows to identify patterns</a:t>
              </a:r>
            </a:p>
          </p:txBody>
        </p:sp>
        <p:cxnSp>
          <p:nvCxnSpPr>
            <p:cNvPr id="64" name="Straight Connector 21"/>
            <p:cNvCxnSpPr/>
            <p:nvPr/>
          </p:nvCxnSpPr>
          <p:spPr>
            <a:xfrm>
              <a:off x="5829096"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Rectangle 22"/>
            <p:cNvSpPr/>
            <p:nvPr/>
          </p:nvSpPr>
          <p:spPr>
            <a:xfrm>
              <a:off x="5444576" y="224690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endParaRPr lang="en-GB" sz="1200" b="1" dirty="0"/>
            </a:p>
          </p:txBody>
        </p:sp>
      </p:grpSp>
      <p:grpSp>
        <p:nvGrpSpPr>
          <p:cNvPr id="5" name="Group 12"/>
          <p:cNvGrpSpPr/>
          <p:nvPr/>
        </p:nvGrpSpPr>
        <p:grpSpPr>
          <a:xfrm>
            <a:off x="5803327" y="2914514"/>
            <a:ext cx="2897948" cy="613086"/>
            <a:chOff x="5444576" y="2961749"/>
            <a:chExt cx="3251200" cy="674395"/>
          </a:xfrm>
          <a:solidFill>
            <a:srgbClr val="13A7E0"/>
          </a:solidFill>
        </p:grpSpPr>
        <p:sp>
          <p:nvSpPr>
            <p:cNvPr id="66" name="Rounded Rectangle 17"/>
            <p:cNvSpPr/>
            <p:nvPr/>
          </p:nvSpPr>
          <p:spPr>
            <a:xfrm>
              <a:off x="5495376" y="296174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Perform deep-dive analysis for legal, compliance and HR initiatives</a:t>
              </a:r>
            </a:p>
          </p:txBody>
        </p:sp>
        <p:cxnSp>
          <p:nvCxnSpPr>
            <p:cNvPr id="67" name="Straight Connector 18"/>
            <p:cNvCxnSpPr/>
            <p:nvPr/>
          </p:nvCxnSpPr>
          <p:spPr>
            <a:xfrm>
              <a:off x="5829096"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ectangle 19"/>
            <p:cNvSpPr/>
            <p:nvPr/>
          </p:nvSpPr>
          <p:spPr>
            <a:xfrm>
              <a:off x="5444576" y="3069480"/>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endParaRPr lang="en-GB" sz="1200" b="1" dirty="0"/>
            </a:p>
          </p:txBody>
        </p:sp>
      </p:grpSp>
      <p:grpSp>
        <p:nvGrpSpPr>
          <p:cNvPr id="3" name="Group 13"/>
          <p:cNvGrpSpPr/>
          <p:nvPr/>
        </p:nvGrpSpPr>
        <p:grpSpPr>
          <a:xfrm>
            <a:off x="5848607" y="3581303"/>
            <a:ext cx="2852668" cy="613086"/>
            <a:chOff x="5495376" y="3784319"/>
            <a:chExt cx="3200400" cy="674395"/>
          </a:xfrm>
          <a:solidFill>
            <a:srgbClr val="13A7E0"/>
          </a:solidFill>
        </p:grpSpPr>
        <p:sp>
          <p:nvSpPr>
            <p:cNvPr id="69" name="Rounded Rectangle 14"/>
            <p:cNvSpPr/>
            <p:nvPr/>
          </p:nvSpPr>
          <p:spPr>
            <a:xfrm>
              <a:off x="5495376" y="3784319"/>
              <a:ext cx="3200400" cy="674395"/>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Use pivot tables and free-form text search to quickly find specific information</a:t>
              </a:r>
            </a:p>
          </p:txBody>
        </p:sp>
        <p:cxnSp>
          <p:nvCxnSpPr>
            <p:cNvPr id="70" name="Straight Connector 15"/>
            <p:cNvCxnSpPr/>
            <p:nvPr/>
          </p:nvCxnSpPr>
          <p:spPr>
            <a:xfrm>
              <a:off x="5829096"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Rectangle 16"/>
            <p:cNvSpPr/>
            <p:nvPr/>
          </p:nvSpPr>
          <p:spPr>
            <a:xfrm>
              <a:off x="5495376"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endParaRPr lang="en-GB" sz="1200" b="1" dirty="0"/>
            </a:p>
          </p:txBody>
        </p:sp>
      </p:grpSp>
      <p:sp>
        <p:nvSpPr>
          <p:cNvPr id="52" name="Rectangle 51"/>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p:txBody>
      </p:sp>
      <p:sp>
        <p:nvSpPr>
          <p:cNvPr id="53" name="Rectangle 52"/>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268770968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1533931" y="1193799"/>
            <a:ext cx="7419885" cy="3387725"/>
            <a:chOff x="1533931" y="1193799"/>
            <a:chExt cx="7419885" cy="3387725"/>
          </a:xfrm>
        </p:grpSpPr>
        <p:sp>
          <p:nvSpPr>
            <p:cNvPr id="73" name="Rectangle 72"/>
            <p:cNvSpPr/>
            <p:nvPr/>
          </p:nvSpPr>
          <p:spPr>
            <a:xfrm>
              <a:off x="2075242" y="1193799"/>
              <a:ext cx="6878574" cy="3387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Rectangle 73"/>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5649568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78"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Manage and control all apps from a single interface</a:t>
            </a:r>
          </a:p>
        </p:txBody>
      </p:sp>
      <p:grpSp>
        <p:nvGrpSpPr>
          <p:cNvPr id="9" name="Group 2"/>
          <p:cNvGrpSpPr/>
          <p:nvPr/>
        </p:nvGrpSpPr>
        <p:grpSpPr>
          <a:xfrm>
            <a:off x="4467817" y="1480787"/>
            <a:ext cx="4506990" cy="2813748"/>
            <a:chOff x="1625403" y="1268158"/>
            <a:chExt cx="3841590" cy="2473099"/>
          </a:xfrm>
        </p:grpSpPr>
        <p:pic>
          <p:nvPicPr>
            <p:cNvPr id="64" name="Picture 2" descr="\\psf\Host\Volumes\EP File Share\The Spur Group\C14675 - Cisco Security Refresh-Cisco Security Refresh\T4325\Artwork\macboog-retina-big.png"/>
            <p:cNvPicPr>
              <a:picLocks noChangeAspect="1" noChangeArrowheads="1"/>
            </p:cNvPicPr>
            <p:nvPr/>
          </p:nvPicPr>
          <p:blipFill rotWithShape="1">
            <a:blip r:embed="rId7">
              <a:extLst>
                <a:ext uri="{28A0092B-C50C-407E-A947-70E740481C1C}">
                  <a14:useLocalDpi xmlns:a14="http://schemas.microsoft.com/office/drawing/2010/main" val="0"/>
                </a:ext>
              </a:extLst>
            </a:blip>
            <a:srcRect l="6360" r="6360" b="8637"/>
            <a:stretch/>
          </p:blipFill>
          <p:spPr bwMode="auto">
            <a:xfrm>
              <a:off x="1625403" y="1268158"/>
              <a:ext cx="3841590" cy="247309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 name="Group 4"/>
            <p:cNvGrpSpPr/>
            <p:nvPr/>
          </p:nvGrpSpPr>
          <p:grpSpPr>
            <a:xfrm>
              <a:off x="2143570" y="1612900"/>
              <a:ext cx="2814447" cy="1768948"/>
              <a:chOff x="2143570" y="1612900"/>
              <a:chExt cx="2814447" cy="1768948"/>
            </a:xfrm>
          </p:grpSpPr>
          <p:pic>
            <p:nvPicPr>
              <p:cNvPr id="65" name="Picture 8"/>
              <p:cNvPicPr>
                <a:picLocks noChangeAspect="1"/>
              </p:cNvPicPr>
              <p:nvPr/>
            </p:nvPicPr>
            <p:blipFill rotWithShape="1">
              <a:blip r:embed="rId8">
                <a:extLst>
                  <a:ext uri="{28A0092B-C50C-407E-A947-70E740481C1C}">
                    <a14:useLocalDpi xmlns:a14="http://schemas.microsoft.com/office/drawing/2010/main" val="0"/>
                  </a:ext>
                </a:extLst>
              </a:blip>
              <a:srcRect t="251" b="16720"/>
              <a:stretch/>
            </p:blipFill>
            <p:spPr>
              <a:xfrm>
                <a:off x="2143570" y="1612900"/>
                <a:ext cx="2814447" cy="1768948"/>
              </a:xfrm>
              <a:prstGeom prst="rect">
                <a:avLst/>
              </a:prstGeom>
            </p:spPr>
          </p:pic>
          <p:pic>
            <p:nvPicPr>
              <p:cNvPr id="71" name="Picture 10"/>
              <p:cNvPicPr>
                <a:picLocks noChangeAspect="1"/>
              </p:cNvPicPr>
              <p:nvPr/>
            </p:nvPicPr>
            <p:blipFill rotWithShape="1">
              <a:blip r:embed="rId9"/>
              <a:srcRect b="10267"/>
              <a:stretch/>
            </p:blipFill>
            <p:spPr>
              <a:xfrm>
                <a:off x="2221951" y="1698301"/>
                <a:ext cx="2143443" cy="1653997"/>
              </a:xfrm>
              <a:prstGeom prst="rect">
                <a:avLst/>
              </a:prstGeom>
              <a:noFill/>
              <a:ln>
                <a:noFill/>
              </a:ln>
            </p:spPr>
          </p:pic>
        </p:grpSp>
      </p:grpSp>
      <p:grpSp>
        <p:nvGrpSpPr>
          <p:cNvPr id="10" name="Group 9"/>
          <p:cNvGrpSpPr/>
          <p:nvPr/>
        </p:nvGrpSpPr>
        <p:grpSpPr>
          <a:xfrm>
            <a:off x="1804587" y="1688746"/>
            <a:ext cx="2686943" cy="557351"/>
            <a:chOff x="1719211" y="1633991"/>
            <a:chExt cx="3251200" cy="557351"/>
          </a:xfrm>
          <a:solidFill>
            <a:srgbClr val="676767"/>
          </a:solidFill>
        </p:grpSpPr>
        <p:sp>
          <p:nvSpPr>
            <p:cNvPr id="51" name="Rounded Rectangle 17"/>
            <p:cNvSpPr/>
            <p:nvPr/>
          </p:nvSpPr>
          <p:spPr>
            <a:xfrm>
              <a:off x="1770011" y="1633991"/>
              <a:ext cx="3200400" cy="55735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Intuitive, click-through interface</a:t>
              </a:r>
            </a:p>
          </p:txBody>
        </p:sp>
        <p:cxnSp>
          <p:nvCxnSpPr>
            <p:cNvPr id="52" name="Straight Connector 18"/>
            <p:cNvCxnSpPr/>
            <p:nvPr/>
          </p:nvCxnSpPr>
          <p:spPr>
            <a:xfrm>
              <a:off x="2103731" y="1727972"/>
              <a:ext cx="0" cy="3693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Rectangle 19"/>
            <p:cNvSpPr/>
            <p:nvPr/>
          </p:nvSpPr>
          <p:spPr>
            <a:xfrm>
              <a:off x="1719211" y="1740265"/>
              <a:ext cx="384520" cy="34480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endParaRPr lang="en-GB" sz="1100" b="1" dirty="0"/>
            </a:p>
          </p:txBody>
        </p:sp>
      </p:grpSp>
      <p:grpSp>
        <p:nvGrpSpPr>
          <p:cNvPr id="7" name="Group 6"/>
          <p:cNvGrpSpPr/>
          <p:nvPr/>
        </p:nvGrpSpPr>
        <p:grpSpPr>
          <a:xfrm>
            <a:off x="1804587" y="2306755"/>
            <a:ext cx="2686943" cy="557351"/>
            <a:chOff x="1719211" y="2252000"/>
            <a:chExt cx="3251200" cy="557351"/>
          </a:xfrm>
          <a:solidFill>
            <a:srgbClr val="676767"/>
          </a:solidFill>
        </p:grpSpPr>
        <p:sp>
          <p:nvSpPr>
            <p:cNvPr id="54" name="Rounded Rectangle 20"/>
            <p:cNvSpPr/>
            <p:nvPr/>
          </p:nvSpPr>
          <p:spPr>
            <a:xfrm>
              <a:off x="1770011" y="2252000"/>
              <a:ext cx="3200400" cy="55735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Customizable widgets</a:t>
              </a:r>
            </a:p>
          </p:txBody>
        </p:sp>
        <p:cxnSp>
          <p:nvCxnSpPr>
            <p:cNvPr id="55" name="Straight Connector 24"/>
            <p:cNvCxnSpPr/>
            <p:nvPr/>
          </p:nvCxnSpPr>
          <p:spPr>
            <a:xfrm>
              <a:off x="2103731" y="2345981"/>
              <a:ext cx="0" cy="3693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Rectangle 26"/>
            <p:cNvSpPr/>
            <p:nvPr/>
          </p:nvSpPr>
          <p:spPr>
            <a:xfrm>
              <a:off x="1719211" y="2358274"/>
              <a:ext cx="384520" cy="34480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endParaRPr lang="en-GB" sz="1100" b="1" dirty="0"/>
            </a:p>
          </p:txBody>
        </p:sp>
      </p:grpSp>
      <p:grpSp>
        <p:nvGrpSpPr>
          <p:cNvPr id="5" name="Group 4"/>
          <p:cNvGrpSpPr/>
          <p:nvPr/>
        </p:nvGrpSpPr>
        <p:grpSpPr>
          <a:xfrm>
            <a:off x="1804587" y="2917991"/>
            <a:ext cx="2686943" cy="557351"/>
            <a:chOff x="1719211" y="2863236"/>
            <a:chExt cx="3251200" cy="557351"/>
          </a:xfrm>
          <a:solidFill>
            <a:srgbClr val="676767"/>
          </a:solidFill>
        </p:grpSpPr>
        <p:sp>
          <p:nvSpPr>
            <p:cNvPr id="57" name="Rounded Rectangle 27"/>
            <p:cNvSpPr/>
            <p:nvPr/>
          </p:nvSpPr>
          <p:spPr>
            <a:xfrm>
              <a:off x="1770011" y="2863236"/>
              <a:ext cx="3200400" cy="55735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Executive-level reporting</a:t>
              </a:r>
            </a:p>
          </p:txBody>
        </p:sp>
        <p:cxnSp>
          <p:nvCxnSpPr>
            <p:cNvPr id="58" name="Straight Connector 28"/>
            <p:cNvCxnSpPr/>
            <p:nvPr/>
          </p:nvCxnSpPr>
          <p:spPr>
            <a:xfrm>
              <a:off x="2103731" y="2963990"/>
              <a:ext cx="0" cy="3693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29"/>
            <p:cNvSpPr/>
            <p:nvPr/>
          </p:nvSpPr>
          <p:spPr>
            <a:xfrm>
              <a:off x="1719211" y="2976283"/>
              <a:ext cx="384520" cy="34480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endParaRPr lang="en-GB" sz="1100" b="1" dirty="0"/>
            </a:p>
          </p:txBody>
        </p:sp>
      </p:grpSp>
      <p:grpSp>
        <p:nvGrpSpPr>
          <p:cNvPr id="4" name="Group 3"/>
          <p:cNvGrpSpPr/>
          <p:nvPr/>
        </p:nvGrpSpPr>
        <p:grpSpPr>
          <a:xfrm>
            <a:off x="1846570" y="3529226"/>
            <a:ext cx="2644960" cy="557351"/>
            <a:chOff x="1770011" y="3474471"/>
            <a:chExt cx="3200400" cy="557351"/>
          </a:xfrm>
          <a:solidFill>
            <a:srgbClr val="676767"/>
          </a:solidFill>
        </p:grpSpPr>
        <p:sp>
          <p:nvSpPr>
            <p:cNvPr id="60" name="Rounded Rectangle 30"/>
            <p:cNvSpPr/>
            <p:nvPr/>
          </p:nvSpPr>
          <p:spPr>
            <a:xfrm>
              <a:off x="1770011" y="3474471"/>
              <a:ext cx="3200400" cy="557351"/>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Integrated security app store</a:t>
              </a:r>
            </a:p>
          </p:txBody>
        </p:sp>
        <p:cxnSp>
          <p:nvCxnSpPr>
            <p:cNvPr id="61" name="Straight Connector 34"/>
            <p:cNvCxnSpPr/>
            <p:nvPr/>
          </p:nvCxnSpPr>
          <p:spPr>
            <a:xfrm>
              <a:off x="2103731" y="3568452"/>
              <a:ext cx="0" cy="3693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35"/>
            <p:cNvSpPr/>
            <p:nvPr/>
          </p:nvSpPr>
          <p:spPr>
            <a:xfrm>
              <a:off x="1770011" y="3580745"/>
              <a:ext cx="384520" cy="34480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endParaRPr lang="en-GB" sz="1100" b="1" dirty="0"/>
            </a:p>
          </p:txBody>
        </p:sp>
      </p:grpSp>
      <p:grpSp>
        <p:nvGrpSpPr>
          <p:cNvPr id="111" name="Group 110"/>
          <p:cNvGrpSpPr/>
          <p:nvPr/>
        </p:nvGrpSpPr>
        <p:grpSpPr>
          <a:xfrm>
            <a:off x="194367" y="1816534"/>
            <a:ext cx="1261872" cy="2167128"/>
            <a:chOff x="194367" y="1816534"/>
            <a:chExt cx="1261872" cy="2167128"/>
          </a:xfrm>
        </p:grpSpPr>
        <p:sp>
          <p:nvSpPr>
            <p:cNvPr id="76" name="Rectangle 75"/>
            <p:cNvSpPr/>
            <p:nvPr/>
          </p:nvSpPr>
          <p:spPr>
            <a:xfrm>
              <a:off x="194367" y="1816534"/>
              <a:ext cx="1261872" cy="216712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dirty="0"/>
                <a:t>CloudSOC Dashboard</a:t>
              </a:r>
            </a:p>
          </p:txBody>
        </p:sp>
        <p:grpSp>
          <p:nvGrpSpPr>
            <p:cNvPr id="110" name="Group 109"/>
            <p:cNvGrpSpPr/>
            <p:nvPr/>
          </p:nvGrpSpPr>
          <p:grpSpPr>
            <a:xfrm>
              <a:off x="417602" y="3263126"/>
              <a:ext cx="815403" cy="585415"/>
              <a:chOff x="-2242562" y="2975076"/>
              <a:chExt cx="1688585" cy="1212312"/>
            </a:xfrm>
          </p:grpSpPr>
          <p:sp>
            <p:nvSpPr>
              <p:cNvPr id="101" name="Rounded Rectangle 100"/>
              <p:cNvSpPr/>
              <p:nvPr/>
            </p:nvSpPr>
            <p:spPr>
              <a:xfrm>
                <a:off x="-2242562" y="2975076"/>
                <a:ext cx="1688585" cy="1212312"/>
              </a:xfrm>
              <a:prstGeom prst="roundRect">
                <a:avLst>
                  <a:gd name="adj" fmla="val 10337"/>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p:cNvCxnSpPr/>
              <p:nvPr/>
            </p:nvCxnSpPr>
            <p:spPr>
              <a:xfrm>
                <a:off x="-643805" y="3482069"/>
                <a:ext cx="0" cy="19832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rotWithShape="1">
              <a:blip r:embed="rId10"/>
              <a:srcRect l="6016" t="8290" r="38957" b="23390"/>
              <a:stretch/>
            </p:blipFill>
            <p:spPr>
              <a:xfrm>
                <a:off x="-2154841" y="3065289"/>
                <a:ext cx="1437916" cy="1031893"/>
              </a:xfrm>
              <a:prstGeom prst="roundRect">
                <a:avLst>
                  <a:gd name="adj" fmla="val 5360"/>
                </a:avLst>
              </a:prstGeom>
              <a:noFill/>
              <a:ln w="6350">
                <a:noFill/>
              </a:ln>
            </p:spPr>
          </p:pic>
          <p:sp>
            <p:nvSpPr>
              <p:cNvPr id="104" name="Rectangle 103"/>
              <p:cNvSpPr/>
              <p:nvPr/>
            </p:nvSpPr>
            <p:spPr>
              <a:xfrm>
                <a:off x="-2139192" y="3186491"/>
                <a:ext cx="1420781" cy="387509"/>
              </a:xfrm>
              <a:prstGeom prst="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 name="Picture 10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2592" y="3141614"/>
                <a:ext cx="287043" cy="350790"/>
              </a:xfrm>
              <a:prstGeom prst="rect">
                <a:avLst/>
              </a:prstGeom>
              <a:noFill/>
              <a:ln>
                <a:noFill/>
              </a:ln>
            </p:spPr>
          </p:pic>
          <p:pic>
            <p:nvPicPr>
              <p:cNvPr id="106" name="Picture 10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53645" y="3140931"/>
                <a:ext cx="287043" cy="352157"/>
              </a:xfrm>
              <a:prstGeom prst="rect">
                <a:avLst/>
              </a:prstGeom>
              <a:noFill/>
              <a:ln>
                <a:noFill/>
              </a:ln>
            </p:spPr>
          </p:pic>
          <p:pic>
            <p:nvPicPr>
              <p:cNvPr id="107" name="Picture 1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13119" y="3141617"/>
                <a:ext cx="287043" cy="350786"/>
              </a:xfrm>
              <a:prstGeom prst="rect">
                <a:avLst/>
              </a:prstGeom>
              <a:noFill/>
              <a:ln>
                <a:noFill/>
              </a:ln>
            </p:spPr>
          </p:pic>
          <p:sp>
            <p:nvSpPr>
              <p:cNvPr id="108" name="Rounded Rectangle 107"/>
              <p:cNvSpPr/>
              <p:nvPr/>
            </p:nvSpPr>
            <p:spPr>
              <a:xfrm>
                <a:off x="-2139192" y="3072525"/>
                <a:ext cx="332065" cy="150161"/>
              </a:xfrm>
              <a:prstGeom prst="round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 name="Picture 10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94170" y="3140461"/>
                <a:ext cx="287043" cy="353096"/>
              </a:xfrm>
              <a:prstGeom prst="rect">
                <a:avLst/>
              </a:prstGeom>
              <a:noFill/>
              <a:ln>
                <a:noFill/>
              </a:ln>
            </p:spPr>
          </p:pic>
        </p:grpSp>
      </p:grpSp>
      <p:sp>
        <p:nvSpPr>
          <p:cNvPr id="70" name="Rectangle 69"/>
          <p:cNvSpPr/>
          <p:nvPr/>
        </p:nvSpPr>
        <p:spPr>
          <a:xfrm>
            <a:off x="9361584" y="0"/>
            <a:ext cx="397927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p:txBody>
      </p:sp>
      <p:sp>
        <p:nvSpPr>
          <p:cNvPr id="75" name="Rectangle 74"/>
          <p:cNvSpPr/>
          <p:nvPr/>
        </p:nvSpPr>
        <p:spPr>
          <a:xfrm>
            <a:off x="-960120" y="186291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8877166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54"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Elastica </a:t>
            </a:r>
            <a:r>
              <a:rPr lang="en-US" dirty="0" err="1"/>
              <a:t>CloudSOC</a:t>
            </a:r>
            <a:r>
              <a:rPr lang="en-US" dirty="0"/>
              <a:t> delivers the visibility and control needed to secure cloud apps</a:t>
            </a:r>
          </a:p>
        </p:txBody>
      </p:sp>
      <p:grpSp>
        <p:nvGrpSpPr>
          <p:cNvPr id="158" name="Group 991"/>
          <p:cNvGrpSpPr/>
          <p:nvPr/>
        </p:nvGrpSpPr>
        <p:grpSpPr>
          <a:xfrm>
            <a:off x="382067" y="2276810"/>
            <a:ext cx="869227" cy="868328"/>
            <a:chOff x="409574" y="1193799"/>
            <a:chExt cx="1399900" cy="1398451"/>
          </a:xfrm>
        </p:grpSpPr>
        <p:sp>
          <p:nvSpPr>
            <p:cNvPr id="159" name="Oval 992"/>
            <p:cNvSpPr/>
            <p:nvPr/>
          </p:nvSpPr>
          <p:spPr>
            <a:xfrm>
              <a:off x="409574" y="1193799"/>
              <a:ext cx="1363663" cy="136366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0" name="Oval 993"/>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1" name="Freeform 994"/>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62" name="Straight Connector 161"/>
          <p:cNvCxnSpPr>
            <a:stCxn id="160" idx="6"/>
            <a:endCxn id="174" idx="2"/>
          </p:cNvCxnSpPr>
          <p:nvPr/>
        </p:nvCxnSpPr>
        <p:spPr>
          <a:xfrm flipV="1">
            <a:off x="1251294" y="2355200"/>
            <a:ext cx="468212" cy="36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74" idx="7"/>
          </p:cNvCxnSpPr>
          <p:nvPr/>
        </p:nvCxnSpPr>
        <p:spPr>
          <a:xfrm flipV="1">
            <a:off x="2262501" y="1850305"/>
            <a:ext cx="574619" cy="279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78" idx="4"/>
          </p:cNvCxnSpPr>
          <p:nvPr/>
        </p:nvCxnSpPr>
        <p:spPr>
          <a:xfrm>
            <a:off x="2664208" y="2164395"/>
            <a:ext cx="349591" cy="656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79" idx="36"/>
            <a:endCxn id="184" idx="35"/>
          </p:cNvCxnSpPr>
          <p:nvPr/>
        </p:nvCxnSpPr>
        <p:spPr>
          <a:xfrm flipV="1">
            <a:off x="2602998" y="1735097"/>
            <a:ext cx="787225" cy="196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3628607" y="1394662"/>
            <a:ext cx="486458" cy="24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82858" y="4227158"/>
            <a:ext cx="719009" cy="396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74" idx="2"/>
          </p:cNvCxnSpPr>
          <p:nvPr/>
        </p:nvCxnSpPr>
        <p:spPr>
          <a:xfrm flipH="1" flipV="1">
            <a:off x="1719506" y="2355200"/>
            <a:ext cx="406457" cy="274996"/>
          </a:xfrm>
          <a:prstGeom prst="line">
            <a:avLst/>
          </a:prstGeom>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1719506" y="2037121"/>
            <a:ext cx="653063" cy="652387"/>
            <a:chOff x="7269654" y="1050069"/>
            <a:chExt cx="1399900" cy="1398451"/>
          </a:xfrm>
        </p:grpSpPr>
        <p:grpSp>
          <p:nvGrpSpPr>
            <p:cNvPr id="170" name="Group 169"/>
            <p:cNvGrpSpPr/>
            <p:nvPr/>
          </p:nvGrpSpPr>
          <p:grpSpPr>
            <a:xfrm>
              <a:off x="7269654" y="1050069"/>
              <a:ext cx="1399900" cy="1398451"/>
              <a:chOff x="-2029689" y="3075853"/>
              <a:chExt cx="1399900" cy="1398451"/>
            </a:xfrm>
          </p:grpSpPr>
          <p:sp>
            <p:nvSpPr>
              <p:cNvPr id="174" name="Oval 173"/>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5" name="Oval 174"/>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1" name="Group 170"/>
            <p:cNvGrpSpPr/>
            <p:nvPr/>
          </p:nvGrpSpPr>
          <p:grpSpPr>
            <a:xfrm>
              <a:off x="7537265" y="1245229"/>
              <a:ext cx="864679" cy="1008131"/>
              <a:chOff x="6410250" y="2267725"/>
              <a:chExt cx="1389628" cy="1620168"/>
            </a:xfrm>
            <a:solidFill>
              <a:schemeClr val="tx1"/>
            </a:solidFill>
          </p:grpSpPr>
          <p:sp>
            <p:nvSpPr>
              <p:cNvPr id="172" name="Freeform 17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76" name="Group 175"/>
          <p:cNvGrpSpPr/>
          <p:nvPr/>
        </p:nvGrpSpPr>
        <p:grpSpPr>
          <a:xfrm>
            <a:off x="2387361" y="1625232"/>
            <a:ext cx="539722" cy="539163"/>
            <a:chOff x="409574" y="1193799"/>
            <a:chExt cx="1399900" cy="1398451"/>
          </a:xfrm>
        </p:grpSpPr>
        <p:sp>
          <p:nvSpPr>
            <p:cNvPr id="177" name="Oval 176"/>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8" name="Oval 17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9" name="Freeform 17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80" name="Straight Connector 179"/>
          <p:cNvCxnSpPr>
            <a:stCxn id="184" idx="35"/>
            <a:endCxn id="189" idx="33"/>
          </p:cNvCxnSpPr>
          <p:nvPr/>
        </p:nvCxnSpPr>
        <p:spPr>
          <a:xfrm>
            <a:off x="3390223" y="1735097"/>
            <a:ext cx="676034" cy="234043"/>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201235" y="1490366"/>
            <a:ext cx="446051" cy="445589"/>
            <a:chOff x="409574" y="1193799"/>
            <a:chExt cx="1399900" cy="1398451"/>
          </a:xfrm>
        </p:grpSpPr>
        <p:sp>
          <p:nvSpPr>
            <p:cNvPr id="182" name="Oval 181"/>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3" name="Oval 18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4" name="Freeform 18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85" name="Group 184"/>
          <p:cNvGrpSpPr/>
          <p:nvPr/>
        </p:nvGrpSpPr>
        <p:grpSpPr>
          <a:xfrm>
            <a:off x="3900768" y="1780738"/>
            <a:ext cx="405501" cy="405081"/>
            <a:chOff x="7269654" y="1050069"/>
            <a:chExt cx="1399900" cy="1398451"/>
          </a:xfrm>
        </p:grpSpPr>
        <p:grpSp>
          <p:nvGrpSpPr>
            <p:cNvPr id="186" name="Group 185"/>
            <p:cNvGrpSpPr/>
            <p:nvPr/>
          </p:nvGrpSpPr>
          <p:grpSpPr>
            <a:xfrm>
              <a:off x="7269654" y="1050069"/>
              <a:ext cx="1399900" cy="1398451"/>
              <a:chOff x="-2029689" y="3075853"/>
              <a:chExt cx="1399900" cy="1398451"/>
            </a:xfrm>
          </p:grpSpPr>
          <p:sp>
            <p:nvSpPr>
              <p:cNvPr id="190" name="Oval 189"/>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1" name="Oval 19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87" name="Group 186"/>
            <p:cNvGrpSpPr/>
            <p:nvPr/>
          </p:nvGrpSpPr>
          <p:grpSpPr>
            <a:xfrm>
              <a:off x="7537265" y="1245229"/>
              <a:ext cx="864679" cy="1008131"/>
              <a:chOff x="6410250" y="2267725"/>
              <a:chExt cx="1389628" cy="1620168"/>
            </a:xfrm>
            <a:solidFill>
              <a:schemeClr val="tx1"/>
            </a:solidFill>
          </p:grpSpPr>
          <p:sp>
            <p:nvSpPr>
              <p:cNvPr id="188" name="Freeform 18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92" name="Straight Connector 191"/>
          <p:cNvCxnSpPr>
            <a:endCxn id="201" idx="26"/>
          </p:cNvCxnSpPr>
          <p:nvPr/>
        </p:nvCxnSpPr>
        <p:spPr>
          <a:xfrm>
            <a:off x="2266365" y="3344061"/>
            <a:ext cx="350342" cy="744316"/>
          </a:xfrm>
          <a:prstGeom prst="line">
            <a:avLst/>
          </a:prstGeom>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a:off x="1984958" y="2905053"/>
            <a:ext cx="539722" cy="539163"/>
            <a:chOff x="409574" y="1193799"/>
            <a:chExt cx="1399900" cy="1398451"/>
          </a:xfrm>
        </p:grpSpPr>
        <p:sp>
          <p:nvSpPr>
            <p:cNvPr id="194" name="Oval 193"/>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5" name="Oval 19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6" name="Freeform 19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97" name="Straight Connector 196"/>
          <p:cNvCxnSpPr>
            <a:stCxn id="201" idx="31"/>
          </p:cNvCxnSpPr>
          <p:nvPr/>
        </p:nvCxnSpPr>
        <p:spPr>
          <a:xfrm flipV="1">
            <a:off x="2626884" y="3768966"/>
            <a:ext cx="635827" cy="358758"/>
          </a:xfrm>
          <a:prstGeom prst="line">
            <a:avLst/>
          </a:prstGeom>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a:off x="2451066" y="3942610"/>
            <a:ext cx="446051" cy="445589"/>
            <a:chOff x="409574" y="1193799"/>
            <a:chExt cx="1399900" cy="1398451"/>
          </a:xfrm>
        </p:grpSpPr>
        <p:sp>
          <p:nvSpPr>
            <p:cNvPr id="199" name="Oval 198"/>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0" name="Oval 199"/>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1" name="Freeform 200"/>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03" name="Group 999"/>
          <p:cNvGrpSpPr/>
          <p:nvPr/>
        </p:nvGrpSpPr>
        <p:grpSpPr>
          <a:xfrm>
            <a:off x="7212842" y="2070894"/>
            <a:ext cx="1280160" cy="1280160"/>
            <a:chOff x="6607670" y="1882720"/>
            <a:chExt cx="1280160" cy="1371600"/>
          </a:xfrm>
        </p:grpSpPr>
        <p:cxnSp>
          <p:nvCxnSpPr>
            <p:cNvPr id="204" name="Straight Connector 1000"/>
            <p:cNvCxnSpPr/>
            <p:nvPr/>
          </p:nvCxnSpPr>
          <p:spPr>
            <a:xfrm flipV="1">
              <a:off x="6972833" y="2406242"/>
              <a:ext cx="354497" cy="400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1001"/>
            <p:cNvCxnSpPr/>
            <p:nvPr/>
          </p:nvCxnSpPr>
          <p:spPr>
            <a:xfrm>
              <a:off x="6990946" y="2867050"/>
              <a:ext cx="513608" cy="88237"/>
            </a:xfrm>
            <a:prstGeom prst="line">
              <a:avLst/>
            </a:prstGeom>
          </p:spPr>
          <p:style>
            <a:lnRef idx="1">
              <a:schemeClr val="accent1"/>
            </a:lnRef>
            <a:fillRef idx="0">
              <a:schemeClr val="accent1"/>
            </a:fillRef>
            <a:effectRef idx="0">
              <a:schemeClr val="accent1"/>
            </a:effectRef>
            <a:fontRef idx="minor">
              <a:schemeClr val="tx1"/>
            </a:fontRef>
          </p:style>
        </p:cxnSp>
        <p:grpSp>
          <p:nvGrpSpPr>
            <p:cNvPr id="206" name="Group 1002"/>
            <p:cNvGrpSpPr/>
            <p:nvPr/>
          </p:nvGrpSpPr>
          <p:grpSpPr>
            <a:xfrm>
              <a:off x="7186872" y="2193494"/>
              <a:ext cx="366503" cy="391660"/>
              <a:chOff x="7269654" y="1050069"/>
              <a:chExt cx="1399900" cy="1398451"/>
            </a:xfrm>
          </p:grpSpPr>
          <p:grpSp>
            <p:nvGrpSpPr>
              <p:cNvPr id="220" name="Group 1016"/>
              <p:cNvGrpSpPr/>
              <p:nvPr/>
            </p:nvGrpSpPr>
            <p:grpSpPr>
              <a:xfrm>
                <a:off x="7269654" y="1050069"/>
                <a:ext cx="1399900" cy="1398451"/>
                <a:chOff x="-2029689" y="3075853"/>
                <a:chExt cx="1399900" cy="1398451"/>
              </a:xfrm>
            </p:grpSpPr>
            <p:sp>
              <p:nvSpPr>
                <p:cNvPr id="224" name="Oval 1020"/>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5" name="Oval 102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21" name="Group 1017"/>
              <p:cNvGrpSpPr/>
              <p:nvPr/>
            </p:nvGrpSpPr>
            <p:grpSpPr>
              <a:xfrm>
                <a:off x="7537265" y="1245229"/>
                <a:ext cx="864679" cy="1008131"/>
                <a:chOff x="6410250" y="2267725"/>
                <a:chExt cx="1389628" cy="1620168"/>
              </a:xfrm>
              <a:solidFill>
                <a:schemeClr val="tx1"/>
              </a:solidFill>
            </p:grpSpPr>
            <p:sp>
              <p:nvSpPr>
                <p:cNvPr id="222" name="Freeform 101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3" name="Freeform 101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07" name="Group 1003"/>
            <p:cNvGrpSpPr/>
            <p:nvPr/>
          </p:nvGrpSpPr>
          <p:grpSpPr>
            <a:xfrm>
              <a:off x="6689055" y="2679977"/>
              <a:ext cx="366503" cy="391660"/>
              <a:chOff x="409574" y="1193799"/>
              <a:chExt cx="1399900" cy="1398451"/>
            </a:xfrm>
          </p:grpSpPr>
          <p:sp>
            <p:nvSpPr>
              <p:cNvPr id="217" name="Oval 1013"/>
              <p:cNvSpPr/>
              <p:nvPr/>
            </p:nvSpPr>
            <p:spPr>
              <a:xfrm>
                <a:off x="409574" y="1193799"/>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8" name="Oval 101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9" name="Freeform 101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08" name="Group 1004"/>
            <p:cNvGrpSpPr/>
            <p:nvPr/>
          </p:nvGrpSpPr>
          <p:grpSpPr>
            <a:xfrm>
              <a:off x="7406872" y="2779466"/>
              <a:ext cx="366503" cy="391660"/>
              <a:chOff x="7269654" y="1050069"/>
              <a:chExt cx="1399900" cy="1398451"/>
            </a:xfrm>
          </p:grpSpPr>
          <p:grpSp>
            <p:nvGrpSpPr>
              <p:cNvPr id="211" name="Group 1007"/>
              <p:cNvGrpSpPr/>
              <p:nvPr/>
            </p:nvGrpSpPr>
            <p:grpSpPr>
              <a:xfrm>
                <a:off x="7269654" y="1050069"/>
                <a:ext cx="1399900" cy="1398451"/>
                <a:chOff x="-2029689" y="3075853"/>
                <a:chExt cx="1399900" cy="1398451"/>
              </a:xfrm>
            </p:grpSpPr>
            <p:sp>
              <p:nvSpPr>
                <p:cNvPr id="215" name="Oval 1011"/>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6" name="Oval 101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12" name="Group 1008"/>
              <p:cNvGrpSpPr/>
              <p:nvPr/>
            </p:nvGrpSpPr>
            <p:grpSpPr>
              <a:xfrm>
                <a:off x="7537265" y="1245229"/>
                <a:ext cx="864679" cy="1008131"/>
                <a:chOff x="6410250" y="2267725"/>
                <a:chExt cx="1389628" cy="1620168"/>
              </a:xfrm>
              <a:solidFill>
                <a:schemeClr val="tx1"/>
              </a:solidFill>
            </p:grpSpPr>
            <p:sp>
              <p:nvSpPr>
                <p:cNvPr id="213" name="Freeform 100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4" name="Freeform 101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209" name="Rectangle 1005"/>
            <p:cNvSpPr/>
            <p:nvPr/>
          </p:nvSpPr>
          <p:spPr>
            <a:xfrm>
              <a:off x="6607670" y="1882720"/>
              <a:ext cx="1280160" cy="137160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1006"/>
            <p:cNvSpPr/>
            <p:nvPr/>
          </p:nvSpPr>
          <p:spPr>
            <a:xfrm>
              <a:off x="6607670" y="1886155"/>
              <a:ext cx="1280160" cy="217569"/>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Competitor</a:t>
              </a:r>
            </a:p>
          </p:txBody>
        </p:sp>
      </p:grpSp>
      <p:grpSp>
        <p:nvGrpSpPr>
          <p:cNvPr id="227" name="Group 1526"/>
          <p:cNvGrpSpPr/>
          <p:nvPr/>
        </p:nvGrpSpPr>
        <p:grpSpPr>
          <a:xfrm>
            <a:off x="896539" y="3086572"/>
            <a:ext cx="927496" cy="621285"/>
            <a:chOff x="705124" y="2550552"/>
            <a:chExt cx="927496" cy="621285"/>
          </a:xfrm>
        </p:grpSpPr>
        <p:grpSp>
          <p:nvGrpSpPr>
            <p:cNvPr id="228" name="Group 1527"/>
            <p:cNvGrpSpPr/>
            <p:nvPr/>
          </p:nvGrpSpPr>
          <p:grpSpPr>
            <a:xfrm>
              <a:off x="705124" y="2550552"/>
              <a:ext cx="927496" cy="621285"/>
              <a:chOff x="697381" y="2475638"/>
              <a:chExt cx="927496" cy="621285"/>
            </a:xfrm>
          </p:grpSpPr>
          <p:grpSp>
            <p:nvGrpSpPr>
              <p:cNvPr id="233" name="Group 1532"/>
              <p:cNvGrpSpPr/>
              <p:nvPr/>
            </p:nvGrpSpPr>
            <p:grpSpPr>
              <a:xfrm>
                <a:off x="1201557" y="2475638"/>
                <a:ext cx="278816" cy="354886"/>
                <a:chOff x="938456" y="2633471"/>
                <a:chExt cx="278816" cy="354886"/>
              </a:xfrm>
            </p:grpSpPr>
            <p:sp>
              <p:nvSpPr>
                <p:cNvPr id="235" name="Freeform 5"/>
                <p:cNvSpPr>
                  <a:spLocks/>
                </p:cNvSpPr>
                <p:nvPr/>
              </p:nvSpPr>
              <p:spPr bwMode="auto">
                <a:xfrm>
                  <a:off x="938456" y="2633471"/>
                  <a:ext cx="101290" cy="101455"/>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6"/>
                <p:cNvSpPr>
                  <a:spLocks noEditPoints="1"/>
                </p:cNvSpPr>
                <p:nvPr/>
              </p:nvSpPr>
              <p:spPr bwMode="auto">
                <a:xfrm>
                  <a:off x="938456" y="2633471"/>
                  <a:ext cx="278816" cy="354886"/>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4" name="Shape 635"/>
              <p:cNvSpPr/>
              <p:nvPr/>
            </p:nvSpPr>
            <p:spPr>
              <a:xfrm>
                <a:off x="697381" y="2819924"/>
                <a:ext cx="927496" cy="276999"/>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Proxima Nova Semibold"/>
                    <a:ea typeface="Proxima Nova Semibold"/>
                    <a:cs typeface="Proxima Nova Semibold"/>
                    <a:sym typeface="Proxima Nova Semibold"/>
                  </a:defRPr>
                </a:lvl1pPr>
              </a:lstStyle>
              <a:p>
                <a:pPr lvl="0">
                  <a:defRPr sz="1800"/>
                </a:pPr>
                <a:r>
                  <a:rPr sz="1200" dirty="0"/>
                  <a:t>Payroll.docx</a:t>
                </a:r>
              </a:p>
            </p:txBody>
          </p:sp>
        </p:grpSp>
        <p:grpSp>
          <p:nvGrpSpPr>
            <p:cNvPr id="229" name="Group 1528"/>
            <p:cNvGrpSpPr/>
            <p:nvPr/>
          </p:nvGrpSpPr>
          <p:grpSpPr>
            <a:xfrm>
              <a:off x="912405" y="2604392"/>
              <a:ext cx="186574" cy="286019"/>
              <a:chOff x="684111" y="3121216"/>
              <a:chExt cx="186574" cy="286019"/>
            </a:xfrm>
          </p:grpSpPr>
          <p:sp>
            <p:nvSpPr>
              <p:cNvPr id="230" name="Rectangle 1529"/>
              <p:cNvSpPr/>
              <p:nvPr/>
            </p:nvSpPr>
            <p:spPr>
              <a:xfrm>
                <a:off x="684111" y="3225942"/>
                <a:ext cx="186574" cy="181293"/>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1530"/>
              <p:cNvSpPr/>
              <p:nvPr/>
            </p:nvSpPr>
            <p:spPr>
              <a:xfrm>
                <a:off x="724734" y="3206113"/>
                <a:ext cx="103512" cy="4571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2" name="Straight Arrow Connector 1531"/>
              <p:cNvCxnSpPr/>
              <p:nvPr/>
            </p:nvCxnSpPr>
            <p:spPr>
              <a:xfrm flipV="1">
                <a:off x="777398" y="3121216"/>
                <a:ext cx="0" cy="182880"/>
              </a:xfrm>
              <a:prstGeom prst="straightConnector1">
                <a:avLst/>
              </a:prstGeom>
              <a:ln>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237" name="Group 532"/>
          <p:cNvGrpSpPr/>
          <p:nvPr/>
        </p:nvGrpSpPr>
        <p:grpSpPr>
          <a:xfrm>
            <a:off x="4444422" y="3457409"/>
            <a:ext cx="274320" cy="274320"/>
            <a:chOff x="5402642" y="2750547"/>
            <a:chExt cx="274320" cy="274320"/>
          </a:xfrm>
        </p:grpSpPr>
        <p:grpSp>
          <p:nvGrpSpPr>
            <p:cNvPr id="238" name="Group 534"/>
            <p:cNvGrpSpPr/>
            <p:nvPr/>
          </p:nvGrpSpPr>
          <p:grpSpPr>
            <a:xfrm>
              <a:off x="5402642" y="2750547"/>
              <a:ext cx="274320" cy="274320"/>
              <a:chOff x="-2029689" y="3075853"/>
              <a:chExt cx="1399900" cy="1398451"/>
            </a:xfrm>
          </p:grpSpPr>
          <p:sp>
            <p:nvSpPr>
              <p:cNvPr id="240" name="Oval 536"/>
              <p:cNvSpPr/>
              <p:nvPr/>
            </p:nvSpPr>
            <p:spPr>
              <a:xfrm>
                <a:off x="-2029689" y="3075853"/>
                <a:ext cx="1363662"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1" name="Oval 537"/>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39" name="Freeform 535"/>
            <p:cNvSpPr>
              <a:spLocks/>
            </p:cNvSpPr>
            <p:nvPr/>
          </p:nvSpPr>
          <p:spPr bwMode="auto">
            <a:xfrm>
              <a:off x="5460822" y="2787272"/>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42" name="Group 545"/>
          <p:cNvGrpSpPr/>
          <p:nvPr/>
        </p:nvGrpSpPr>
        <p:grpSpPr>
          <a:xfrm>
            <a:off x="4370885" y="4136482"/>
            <a:ext cx="274320" cy="274320"/>
            <a:chOff x="5382524" y="4157417"/>
            <a:chExt cx="303261" cy="304343"/>
          </a:xfrm>
        </p:grpSpPr>
        <p:sp>
          <p:nvSpPr>
            <p:cNvPr id="243" name="Oval 546"/>
            <p:cNvSpPr/>
            <p:nvPr/>
          </p:nvSpPr>
          <p:spPr>
            <a:xfrm>
              <a:off x="5382524" y="4157417"/>
              <a:ext cx="296773" cy="296772"/>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4" name="Group 547"/>
            <p:cNvGrpSpPr/>
            <p:nvPr/>
          </p:nvGrpSpPr>
          <p:grpSpPr>
            <a:xfrm>
              <a:off x="5389012" y="4164988"/>
              <a:ext cx="296773" cy="296772"/>
              <a:chOff x="5013849" y="4176282"/>
              <a:chExt cx="296773" cy="296772"/>
            </a:xfrm>
          </p:grpSpPr>
          <p:sp>
            <p:nvSpPr>
              <p:cNvPr id="245" name="Oval 548"/>
              <p:cNvSpPr/>
              <p:nvPr/>
            </p:nvSpPr>
            <p:spPr>
              <a:xfrm>
                <a:off x="5013849" y="4176282"/>
                <a:ext cx="296773" cy="296772"/>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6" name="Freeform 549"/>
              <p:cNvSpPr>
                <a:spLocks/>
              </p:cNvSpPr>
              <p:nvPr/>
            </p:nvSpPr>
            <p:spPr bwMode="auto">
              <a:xfrm>
                <a:off x="5070849" y="4218594"/>
                <a:ext cx="182773" cy="21214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47" name="Group 489"/>
          <p:cNvGrpSpPr/>
          <p:nvPr/>
        </p:nvGrpSpPr>
        <p:grpSpPr>
          <a:xfrm>
            <a:off x="4686937" y="1888412"/>
            <a:ext cx="274320" cy="274320"/>
            <a:chOff x="409574" y="1193799"/>
            <a:chExt cx="1399900" cy="1398451"/>
          </a:xfrm>
        </p:grpSpPr>
        <p:sp>
          <p:nvSpPr>
            <p:cNvPr id="248" name="Oval 490"/>
            <p:cNvSpPr/>
            <p:nvPr/>
          </p:nvSpPr>
          <p:spPr>
            <a:xfrm>
              <a:off x="409574" y="1193799"/>
              <a:ext cx="1363662"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9" name="Oval 49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0" name="Freeform 49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51" name="Group 557"/>
          <p:cNvGrpSpPr/>
          <p:nvPr/>
        </p:nvGrpSpPr>
        <p:grpSpPr>
          <a:xfrm>
            <a:off x="4195522" y="4505501"/>
            <a:ext cx="274320" cy="274320"/>
            <a:chOff x="409574" y="1193799"/>
            <a:chExt cx="1399900" cy="1398451"/>
          </a:xfrm>
        </p:grpSpPr>
        <p:sp>
          <p:nvSpPr>
            <p:cNvPr id="252" name="Oval 559"/>
            <p:cNvSpPr/>
            <p:nvPr/>
          </p:nvSpPr>
          <p:spPr>
            <a:xfrm>
              <a:off x="409574" y="1193799"/>
              <a:ext cx="1363662"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56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Freeform 56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55" name="Group 569"/>
          <p:cNvGrpSpPr/>
          <p:nvPr/>
        </p:nvGrpSpPr>
        <p:grpSpPr>
          <a:xfrm>
            <a:off x="4710212" y="4403687"/>
            <a:ext cx="228600" cy="228600"/>
            <a:chOff x="409574" y="1193799"/>
            <a:chExt cx="1399900" cy="1398451"/>
          </a:xfrm>
        </p:grpSpPr>
        <p:sp>
          <p:nvSpPr>
            <p:cNvPr id="256" name="Oval 570"/>
            <p:cNvSpPr/>
            <p:nvPr/>
          </p:nvSpPr>
          <p:spPr>
            <a:xfrm>
              <a:off x="409574" y="1193799"/>
              <a:ext cx="1363665" cy="136366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57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8" name="Freeform 57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59" name="Group 579"/>
          <p:cNvGrpSpPr/>
          <p:nvPr/>
        </p:nvGrpSpPr>
        <p:grpSpPr>
          <a:xfrm>
            <a:off x="5051333" y="4562363"/>
            <a:ext cx="228600" cy="228600"/>
            <a:chOff x="409574" y="1193799"/>
            <a:chExt cx="1399900" cy="1398451"/>
          </a:xfrm>
        </p:grpSpPr>
        <p:sp>
          <p:nvSpPr>
            <p:cNvPr id="260" name="Oval 580"/>
            <p:cNvSpPr/>
            <p:nvPr/>
          </p:nvSpPr>
          <p:spPr>
            <a:xfrm>
              <a:off x="409574" y="1193799"/>
              <a:ext cx="1363665" cy="136366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1" name="Oval 58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2" name="Freeform 58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63" name="Group 588"/>
          <p:cNvGrpSpPr/>
          <p:nvPr/>
        </p:nvGrpSpPr>
        <p:grpSpPr>
          <a:xfrm>
            <a:off x="4485376" y="3800662"/>
            <a:ext cx="274320" cy="274320"/>
            <a:chOff x="4847886" y="3494595"/>
            <a:chExt cx="274320" cy="274320"/>
          </a:xfrm>
        </p:grpSpPr>
        <p:grpSp>
          <p:nvGrpSpPr>
            <p:cNvPr id="264" name="Group 590"/>
            <p:cNvGrpSpPr/>
            <p:nvPr/>
          </p:nvGrpSpPr>
          <p:grpSpPr>
            <a:xfrm>
              <a:off x="4847886" y="3494595"/>
              <a:ext cx="274320" cy="274320"/>
              <a:chOff x="-2029689" y="3075853"/>
              <a:chExt cx="1399900" cy="1398451"/>
            </a:xfrm>
          </p:grpSpPr>
          <p:sp>
            <p:nvSpPr>
              <p:cNvPr id="268" name="Oval 598"/>
              <p:cNvSpPr/>
              <p:nvPr/>
            </p:nvSpPr>
            <p:spPr>
              <a:xfrm>
                <a:off x="-2029689" y="3075853"/>
                <a:ext cx="1363662"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59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5" name="Group 592"/>
            <p:cNvGrpSpPr/>
            <p:nvPr/>
          </p:nvGrpSpPr>
          <p:grpSpPr>
            <a:xfrm>
              <a:off x="4902533" y="3522893"/>
              <a:ext cx="172546" cy="212181"/>
              <a:chOff x="5193186" y="3631356"/>
              <a:chExt cx="172546" cy="212181"/>
            </a:xfrm>
          </p:grpSpPr>
          <p:sp>
            <p:nvSpPr>
              <p:cNvPr id="266" name="Freeform 594"/>
              <p:cNvSpPr>
                <a:spLocks/>
              </p:cNvSpPr>
              <p:nvPr/>
            </p:nvSpPr>
            <p:spPr bwMode="auto">
              <a:xfrm>
                <a:off x="5209906" y="3631356"/>
                <a:ext cx="155826" cy="204773"/>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7" name="Freeform 597"/>
              <p:cNvSpPr>
                <a:spLocks/>
              </p:cNvSpPr>
              <p:nvPr/>
            </p:nvSpPr>
            <p:spPr bwMode="auto">
              <a:xfrm>
                <a:off x="5193186" y="3651513"/>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70" name="Group 610"/>
          <p:cNvGrpSpPr/>
          <p:nvPr/>
        </p:nvGrpSpPr>
        <p:grpSpPr>
          <a:xfrm>
            <a:off x="4134359" y="3076582"/>
            <a:ext cx="304659" cy="304343"/>
            <a:chOff x="7269654" y="1050069"/>
            <a:chExt cx="1399900" cy="1398451"/>
          </a:xfrm>
        </p:grpSpPr>
        <p:grpSp>
          <p:nvGrpSpPr>
            <p:cNvPr id="271" name="Group 611"/>
            <p:cNvGrpSpPr/>
            <p:nvPr/>
          </p:nvGrpSpPr>
          <p:grpSpPr>
            <a:xfrm>
              <a:off x="7269654" y="1050069"/>
              <a:ext cx="1399900" cy="1398451"/>
              <a:chOff x="-2029689" y="3075853"/>
              <a:chExt cx="1399900" cy="1398451"/>
            </a:xfrm>
          </p:grpSpPr>
          <p:sp>
            <p:nvSpPr>
              <p:cNvPr id="275" name="Oval 618"/>
              <p:cNvSpPr/>
              <p:nvPr/>
            </p:nvSpPr>
            <p:spPr>
              <a:xfrm>
                <a:off x="-2029689" y="3075853"/>
                <a:ext cx="1363664" cy="136366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6" name="Oval 61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72" name="Group 612"/>
            <p:cNvGrpSpPr/>
            <p:nvPr/>
          </p:nvGrpSpPr>
          <p:grpSpPr>
            <a:xfrm>
              <a:off x="7537265" y="1245229"/>
              <a:ext cx="864679" cy="1008131"/>
              <a:chOff x="6410250" y="2267725"/>
              <a:chExt cx="1389628" cy="1620168"/>
            </a:xfrm>
            <a:solidFill>
              <a:schemeClr val="tx1"/>
            </a:solidFill>
          </p:grpSpPr>
          <p:sp>
            <p:nvSpPr>
              <p:cNvPr id="273" name="Freeform 61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Freeform 61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77" name="Group 629"/>
          <p:cNvGrpSpPr/>
          <p:nvPr/>
        </p:nvGrpSpPr>
        <p:grpSpPr>
          <a:xfrm>
            <a:off x="4929641" y="3540366"/>
            <a:ext cx="228600" cy="228600"/>
            <a:chOff x="7269654" y="1050069"/>
            <a:chExt cx="1399900" cy="1398451"/>
          </a:xfrm>
        </p:grpSpPr>
        <p:grpSp>
          <p:nvGrpSpPr>
            <p:cNvPr id="278" name="Group 631"/>
            <p:cNvGrpSpPr/>
            <p:nvPr/>
          </p:nvGrpSpPr>
          <p:grpSpPr>
            <a:xfrm>
              <a:off x="7269654" y="1050069"/>
              <a:ext cx="1399900" cy="1398451"/>
              <a:chOff x="-2029689" y="3075853"/>
              <a:chExt cx="1399900" cy="1398451"/>
            </a:xfrm>
          </p:grpSpPr>
          <p:sp>
            <p:nvSpPr>
              <p:cNvPr id="282" name="Oval 635"/>
              <p:cNvSpPr/>
              <p:nvPr/>
            </p:nvSpPr>
            <p:spPr>
              <a:xfrm>
                <a:off x="-2029689"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3" name="Oval 63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79" name="Group 632"/>
            <p:cNvGrpSpPr/>
            <p:nvPr/>
          </p:nvGrpSpPr>
          <p:grpSpPr>
            <a:xfrm>
              <a:off x="7537265" y="1245229"/>
              <a:ext cx="864679" cy="1008131"/>
              <a:chOff x="6410250" y="2267725"/>
              <a:chExt cx="1389628" cy="1620168"/>
            </a:xfrm>
            <a:solidFill>
              <a:schemeClr val="tx1"/>
            </a:solidFill>
          </p:grpSpPr>
          <p:sp>
            <p:nvSpPr>
              <p:cNvPr id="280" name="Freeform 63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Freeform 63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284" name="Straight Connector 283"/>
          <p:cNvCxnSpPr/>
          <p:nvPr/>
        </p:nvCxnSpPr>
        <p:spPr>
          <a:xfrm flipV="1">
            <a:off x="4142487" y="1269415"/>
            <a:ext cx="403172" cy="112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312" idx="44"/>
          </p:cNvCxnSpPr>
          <p:nvPr/>
        </p:nvCxnSpPr>
        <p:spPr>
          <a:xfrm flipH="1" flipV="1">
            <a:off x="2953598" y="2864197"/>
            <a:ext cx="599612" cy="102583"/>
          </a:xfrm>
          <a:prstGeom prst="line">
            <a:avLst/>
          </a:prstGeom>
        </p:spPr>
        <p:style>
          <a:lnRef idx="1">
            <a:schemeClr val="accent1"/>
          </a:lnRef>
          <a:fillRef idx="0">
            <a:schemeClr val="accent1"/>
          </a:fillRef>
          <a:effectRef idx="0">
            <a:schemeClr val="accent1"/>
          </a:effectRef>
          <a:fontRef idx="minor">
            <a:schemeClr val="tx1"/>
          </a:fontRef>
        </p:style>
      </p:cxnSp>
      <p:grpSp>
        <p:nvGrpSpPr>
          <p:cNvPr id="286" name="Group 285"/>
          <p:cNvGrpSpPr/>
          <p:nvPr/>
        </p:nvGrpSpPr>
        <p:grpSpPr>
          <a:xfrm>
            <a:off x="2811370" y="2626405"/>
            <a:ext cx="446051" cy="445589"/>
            <a:chOff x="7269654" y="1050069"/>
            <a:chExt cx="1399900" cy="1398451"/>
          </a:xfrm>
        </p:grpSpPr>
        <p:grpSp>
          <p:nvGrpSpPr>
            <p:cNvPr id="287" name="Group 286"/>
            <p:cNvGrpSpPr/>
            <p:nvPr/>
          </p:nvGrpSpPr>
          <p:grpSpPr>
            <a:xfrm>
              <a:off x="7269654" y="1050069"/>
              <a:ext cx="1399900" cy="1398451"/>
              <a:chOff x="-2029689" y="3075853"/>
              <a:chExt cx="1399900" cy="1398451"/>
            </a:xfrm>
          </p:grpSpPr>
          <p:sp>
            <p:nvSpPr>
              <p:cNvPr id="291" name="Oval 290"/>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2" name="Oval 29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88" name="Group 287"/>
            <p:cNvGrpSpPr/>
            <p:nvPr/>
          </p:nvGrpSpPr>
          <p:grpSpPr>
            <a:xfrm>
              <a:off x="7537265" y="1245229"/>
              <a:ext cx="864679" cy="1008131"/>
              <a:chOff x="6410250" y="2267725"/>
              <a:chExt cx="1389628" cy="1620168"/>
            </a:xfrm>
            <a:solidFill>
              <a:schemeClr val="tx1"/>
            </a:solidFill>
          </p:grpSpPr>
          <p:sp>
            <p:nvSpPr>
              <p:cNvPr id="289" name="Freeform 28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0" name="Freeform 28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93" name="Group 644"/>
          <p:cNvGrpSpPr/>
          <p:nvPr/>
        </p:nvGrpSpPr>
        <p:grpSpPr>
          <a:xfrm>
            <a:off x="4466264" y="1435619"/>
            <a:ext cx="304659" cy="304343"/>
            <a:chOff x="7269654" y="1050069"/>
            <a:chExt cx="1399900" cy="1398451"/>
          </a:xfrm>
        </p:grpSpPr>
        <p:grpSp>
          <p:nvGrpSpPr>
            <p:cNvPr id="294" name="Group 645"/>
            <p:cNvGrpSpPr/>
            <p:nvPr/>
          </p:nvGrpSpPr>
          <p:grpSpPr>
            <a:xfrm>
              <a:off x="7269654" y="1050069"/>
              <a:ext cx="1399900" cy="1398451"/>
              <a:chOff x="-2029689" y="3075853"/>
              <a:chExt cx="1399900" cy="1398451"/>
            </a:xfrm>
          </p:grpSpPr>
          <p:sp>
            <p:nvSpPr>
              <p:cNvPr id="298" name="Oval 649"/>
              <p:cNvSpPr/>
              <p:nvPr/>
            </p:nvSpPr>
            <p:spPr>
              <a:xfrm>
                <a:off x="-2029689" y="3075853"/>
                <a:ext cx="1363664" cy="13636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9" name="Oval 65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5" name="Group 646"/>
            <p:cNvGrpSpPr/>
            <p:nvPr/>
          </p:nvGrpSpPr>
          <p:grpSpPr>
            <a:xfrm>
              <a:off x="7536743" y="1245229"/>
              <a:ext cx="864678" cy="1039431"/>
              <a:chOff x="6409415" y="2267725"/>
              <a:chExt cx="1389627" cy="1670471"/>
            </a:xfrm>
            <a:solidFill>
              <a:schemeClr val="tx1"/>
            </a:solidFill>
          </p:grpSpPr>
          <p:sp>
            <p:nvSpPr>
              <p:cNvPr id="296" name="Freeform 64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Freeform 648"/>
              <p:cNvSpPr>
                <a:spLocks/>
              </p:cNvSpPr>
              <p:nvPr/>
            </p:nvSpPr>
            <p:spPr bwMode="auto">
              <a:xfrm>
                <a:off x="6409415" y="2325229"/>
                <a:ext cx="1389627" cy="161296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00" name="Group 299"/>
          <p:cNvGrpSpPr/>
          <p:nvPr/>
        </p:nvGrpSpPr>
        <p:grpSpPr>
          <a:xfrm>
            <a:off x="4423619" y="1103613"/>
            <a:ext cx="304659" cy="304343"/>
            <a:chOff x="409574" y="1193799"/>
            <a:chExt cx="1399900" cy="1398451"/>
          </a:xfrm>
        </p:grpSpPr>
        <p:sp>
          <p:nvSpPr>
            <p:cNvPr id="301" name="Oval 300"/>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2" name="Oval 30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3" name="Freeform 30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04" name="Group 303"/>
          <p:cNvGrpSpPr/>
          <p:nvPr/>
        </p:nvGrpSpPr>
        <p:grpSpPr>
          <a:xfrm>
            <a:off x="3889222" y="1208245"/>
            <a:ext cx="405501" cy="405081"/>
            <a:chOff x="409574" y="1193799"/>
            <a:chExt cx="1399900" cy="1398451"/>
          </a:xfrm>
        </p:grpSpPr>
        <p:sp>
          <p:nvSpPr>
            <p:cNvPr id="305" name="Oval 304"/>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6" name="Oval 305"/>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7" name="Freeform 306"/>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308" name="Straight Connector 307"/>
          <p:cNvCxnSpPr>
            <a:stCxn id="377" idx="38"/>
          </p:cNvCxnSpPr>
          <p:nvPr/>
        </p:nvCxnSpPr>
        <p:spPr>
          <a:xfrm flipH="1">
            <a:off x="3524497" y="2622665"/>
            <a:ext cx="396615" cy="3647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09" name="Group 308"/>
          <p:cNvGrpSpPr/>
          <p:nvPr/>
        </p:nvGrpSpPr>
        <p:grpSpPr>
          <a:xfrm>
            <a:off x="3425856" y="2756024"/>
            <a:ext cx="405501" cy="405081"/>
            <a:chOff x="7269654" y="1050069"/>
            <a:chExt cx="1399900" cy="1398451"/>
          </a:xfrm>
        </p:grpSpPr>
        <p:grpSp>
          <p:nvGrpSpPr>
            <p:cNvPr id="310" name="Group 309"/>
            <p:cNvGrpSpPr/>
            <p:nvPr/>
          </p:nvGrpSpPr>
          <p:grpSpPr>
            <a:xfrm>
              <a:off x="7269654" y="1050069"/>
              <a:ext cx="1399900" cy="1398451"/>
              <a:chOff x="-2029689" y="3075853"/>
              <a:chExt cx="1399900" cy="1398451"/>
            </a:xfrm>
          </p:grpSpPr>
          <p:sp>
            <p:nvSpPr>
              <p:cNvPr id="314" name="Oval 313"/>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5" name="Oval 314"/>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1" name="Group 310"/>
            <p:cNvGrpSpPr/>
            <p:nvPr/>
          </p:nvGrpSpPr>
          <p:grpSpPr>
            <a:xfrm>
              <a:off x="7537265" y="1245229"/>
              <a:ext cx="864679" cy="1008131"/>
              <a:chOff x="6410250" y="2267725"/>
              <a:chExt cx="1389628" cy="1620168"/>
            </a:xfrm>
            <a:solidFill>
              <a:schemeClr val="tx1"/>
            </a:solidFill>
          </p:grpSpPr>
          <p:sp>
            <p:nvSpPr>
              <p:cNvPr id="312" name="Freeform 31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3" name="Freeform 31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16" name="Straight Connector 315"/>
          <p:cNvCxnSpPr>
            <a:endCxn id="372" idx="2"/>
          </p:cNvCxnSpPr>
          <p:nvPr/>
        </p:nvCxnSpPr>
        <p:spPr>
          <a:xfrm>
            <a:off x="4086724" y="2598464"/>
            <a:ext cx="336855" cy="291273"/>
          </a:xfrm>
          <a:prstGeom prst="line">
            <a:avLst/>
          </a:prstGeom>
        </p:spPr>
        <p:style>
          <a:lnRef idx="1">
            <a:schemeClr val="accent1"/>
          </a:lnRef>
          <a:fillRef idx="0">
            <a:schemeClr val="accent1"/>
          </a:fillRef>
          <a:effectRef idx="0">
            <a:schemeClr val="accent1"/>
          </a:effectRef>
          <a:fontRef idx="minor">
            <a:schemeClr val="tx1"/>
          </a:fontRef>
        </p:style>
      </p:cxnSp>
      <p:grpSp>
        <p:nvGrpSpPr>
          <p:cNvPr id="318" name="Group 1044"/>
          <p:cNvGrpSpPr/>
          <p:nvPr/>
        </p:nvGrpSpPr>
        <p:grpSpPr>
          <a:xfrm>
            <a:off x="4928779" y="2324498"/>
            <a:ext cx="228600" cy="228600"/>
            <a:chOff x="409574" y="1193799"/>
            <a:chExt cx="1399900" cy="1398451"/>
          </a:xfrm>
        </p:grpSpPr>
        <p:sp>
          <p:nvSpPr>
            <p:cNvPr id="319" name="Oval 1045"/>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0" name="Oval 104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1" name="Freeform 104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22" name="Group 1052"/>
          <p:cNvGrpSpPr/>
          <p:nvPr/>
        </p:nvGrpSpPr>
        <p:grpSpPr>
          <a:xfrm>
            <a:off x="4916240" y="2786943"/>
            <a:ext cx="228600" cy="228600"/>
            <a:chOff x="7269654" y="1050069"/>
            <a:chExt cx="1399900" cy="1398451"/>
          </a:xfrm>
        </p:grpSpPr>
        <p:grpSp>
          <p:nvGrpSpPr>
            <p:cNvPr id="323" name="Group 1053"/>
            <p:cNvGrpSpPr/>
            <p:nvPr/>
          </p:nvGrpSpPr>
          <p:grpSpPr>
            <a:xfrm>
              <a:off x="7269654" y="1050069"/>
              <a:ext cx="1399900" cy="1398451"/>
              <a:chOff x="-2029689" y="3075853"/>
              <a:chExt cx="1399900" cy="1398451"/>
            </a:xfrm>
          </p:grpSpPr>
          <p:sp>
            <p:nvSpPr>
              <p:cNvPr id="327" name="Oval 1057"/>
              <p:cNvSpPr/>
              <p:nvPr/>
            </p:nvSpPr>
            <p:spPr>
              <a:xfrm>
                <a:off x="-2029689" y="3075853"/>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8" name="Oval 1058"/>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4" name="Group 1054"/>
            <p:cNvGrpSpPr/>
            <p:nvPr/>
          </p:nvGrpSpPr>
          <p:grpSpPr>
            <a:xfrm>
              <a:off x="7537265" y="1245229"/>
              <a:ext cx="864679" cy="1008131"/>
              <a:chOff x="6410250" y="2267725"/>
              <a:chExt cx="1389628" cy="1620168"/>
            </a:xfrm>
            <a:solidFill>
              <a:schemeClr val="tx1"/>
            </a:solidFill>
          </p:grpSpPr>
          <p:sp>
            <p:nvSpPr>
              <p:cNvPr id="325" name="Freeform 105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Freeform 105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29" name="Straight Connector 328"/>
          <p:cNvCxnSpPr>
            <a:stCxn id="340" idx="8"/>
            <a:endCxn id="336" idx="39"/>
          </p:cNvCxnSpPr>
          <p:nvPr/>
        </p:nvCxnSpPr>
        <p:spPr>
          <a:xfrm flipV="1">
            <a:off x="3388111" y="3476656"/>
            <a:ext cx="352834" cy="235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47" idx="36"/>
            <a:endCxn id="357" idx="2"/>
          </p:cNvCxnSpPr>
          <p:nvPr/>
        </p:nvCxnSpPr>
        <p:spPr>
          <a:xfrm flipV="1">
            <a:off x="3260992" y="4425623"/>
            <a:ext cx="426888" cy="120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314444" y="4584006"/>
            <a:ext cx="534102" cy="253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41" idx="4"/>
            <a:endCxn id="352" idx="36"/>
          </p:cNvCxnSpPr>
          <p:nvPr/>
        </p:nvCxnSpPr>
        <p:spPr>
          <a:xfrm>
            <a:off x="3335232" y="3740526"/>
            <a:ext cx="542658" cy="257925"/>
          </a:xfrm>
          <a:prstGeom prst="line">
            <a:avLst/>
          </a:prstGeom>
        </p:spPr>
        <p:style>
          <a:lnRef idx="1">
            <a:schemeClr val="accent1"/>
          </a:lnRef>
          <a:fillRef idx="0">
            <a:schemeClr val="accent1"/>
          </a:fillRef>
          <a:effectRef idx="0">
            <a:schemeClr val="accent1"/>
          </a:effectRef>
          <a:fontRef idx="minor">
            <a:schemeClr val="tx1"/>
          </a:fontRef>
        </p:style>
      </p:cxnSp>
      <p:grpSp>
        <p:nvGrpSpPr>
          <p:cNvPr id="333" name="Group 332"/>
          <p:cNvGrpSpPr/>
          <p:nvPr/>
        </p:nvGrpSpPr>
        <p:grpSpPr>
          <a:xfrm>
            <a:off x="3652043" y="3235475"/>
            <a:ext cx="368637" cy="368255"/>
            <a:chOff x="409574" y="1193799"/>
            <a:chExt cx="1399900" cy="1398451"/>
          </a:xfrm>
        </p:grpSpPr>
        <p:sp>
          <p:nvSpPr>
            <p:cNvPr id="334" name="Oval 333"/>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5" name="Oval 33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6" name="Freeform 33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37" name="Group 336"/>
          <p:cNvGrpSpPr/>
          <p:nvPr/>
        </p:nvGrpSpPr>
        <p:grpSpPr>
          <a:xfrm>
            <a:off x="3068137" y="3496455"/>
            <a:ext cx="446051" cy="445589"/>
            <a:chOff x="7269654" y="1050069"/>
            <a:chExt cx="1399900" cy="1398451"/>
          </a:xfrm>
        </p:grpSpPr>
        <p:grpSp>
          <p:nvGrpSpPr>
            <p:cNvPr id="338" name="Group 337"/>
            <p:cNvGrpSpPr/>
            <p:nvPr/>
          </p:nvGrpSpPr>
          <p:grpSpPr>
            <a:xfrm>
              <a:off x="7269654" y="1050069"/>
              <a:ext cx="1399900" cy="1398451"/>
              <a:chOff x="-2029689" y="3075853"/>
              <a:chExt cx="1399900" cy="1398451"/>
            </a:xfrm>
          </p:grpSpPr>
          <p:sp>
            <p:nvSpPr>
              <p:cNvPr id="342" name="Oval 341"/>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3" name="Oval 34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39" name="Group 338"/>
            <p:cNvGrpSpPr/>
            <p:nvPr/>
          </p:nvGrpSpPr>
          <p:grpSpPr>
            <a:xfrm>
              <a:off x="7537265" y="1245229"/>
              <a:ext cx="864679" cy="1008131"/>
              <a:chOff x="6410250" y="2267725"/>
              <a:chExt cx="1389628" cy="1620168"/>
            </a:xfrm>
            <a:solidFill>
              <a:schemeClr val="tx1"/>
            </a:solidFill>
          </p:grpSpPr>
          <p:sp>
            <p:nvSpPr>
              <p:cNvPr id="340" name="Freeform 33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44" name="Group 343"/>
          <p:cNvGrpSpPr/>
          <p:nvPr/>
        </p:nvGrpSpPr>
        <p:grpSpPr>
          <a:xfrm>
            <a:off x="3082780" y="4292824"/>
            <a:ext cx="446051" cy="445589"/>
            <a:chOff x="409574" y="1193799"/>
            <a:chExt cx="1399900" cy="1398451"/>
          </a:xfrm>
        </p:grpSpPr>
        <p:sp>
          <p:nvSpPr>
            <p:cNvPr id="345" name="Oval 344"/>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6" name="Oval 345"/>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7" name="Freeform 346"/>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48" name="Group 506"/>
          <p:cNvGrpSpPr/>
          <p:nvPr/>
        </p:nvGrpSpPr>
        <p:grpSpPr>
          <a:xfrm>
            <a:off x="3736615" y="3792681"/>
            <a:ext cx="368637" cy="368255"/>
            <a:chOff x="3736615" y="3596416"/>
            <a:chExt cx="368637" cy="368255"/>
          </a:xfrm>
        </p:grpSpPr>
        <p:grpSp>
          <p:nvGrpSpPr>
            <p:cNvPr id="349" name="Group 507"/>
            <p:cNvGrpSpPr/>
            <p:nvPr/>
          </p:nvGrpSpPr>
          <p:grpSpPr>
            <a:xfrm>
              <a:off x="3736615" y="3596416"/>
              <a:ext cx="368637" cy="368255"/>
              <a:chOff x="-2029689" y="3075853"/>
              <a:chExt cx="1399900" cy="1398451"/>
            </a:xfrm>
          </p:grpSpPr>
          <p:sp>
            <p:nvSpPr>
              <p:cNvPr id="353" name="Oval 511"/>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4" name="Oval 51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0" name="Group 508"/>
            <p:cNvGrpSpPr/>
            <p:nvPr/>
          </p:nvGrpSpPr>
          <p:grpSpPr>
            <a:xfrm>
              <a:off x="3807085" y="3647808"/>
              <a:ext cx="227697" cy="265472"/>
              <a:chOff x="6410250" y="2267725"/>
              <a:chExt cx="1389628" cy="1620168"/>
            </a:xfrm>
            <a:solidFill>
              <a:schemeClr val="tx1"/>
            </a:solidFill>
          </p:grpSpPr>
          <p:sp>
            <p:nvSpPr>
              <p:cNvPr id="351" name="Freeform 50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2" name="Freeform 51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55" name="Group 354"/>
          <p:cNvGrpSpPr/>
          <p:nvPr/>
        </p:nvGrpSpPr>
        <p:grpSpPr>
          <a:xfrm>
            <a:off x="3678338" y="4236915"/>
            <a:ext cx="368637" cy="368255"/>
            <a:chOff x="409574" y="1193799"/>
            <a:chExt cx="1399900" cy="1398451"/>
          </a:xfrm>
        </p:grpSpPr>
        <p:sp>
          <p:nvSpPr>
            <p:cNvPr id="356" name="Oval 355"/>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7" name="Oval 35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8" name="Freeform 35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59" name="Group 358"/>
          <p:cNvGrpSpPr/>
          <p:nvPr/>
        </p:nvGrpSpPr>
        <p:grpSpPr>
          <a:xfrm>
            <a:off x="3709721" y="4671472"/>
            <a:ext cx="368637" cy="368255"/>
            <a:chOff x="409574" y="1193799"/>
            <a:chExt cx="1399900" cy="1398451"/>
          </a:xfrm>
        </p:grpSpPr>
        <p:sp>
          <p:nvSpPr>
            <p:cNvPr id="360" name="Oval 359"/>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1" name="Oval 36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2" name="Freeform 36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63" name="Group 1066"/>
          <p:cNvGrpSpPr/>
          <p:nvPr/>
        </p:nvGrpSpPr>
        <p:grpSpPr>
          <a:xfrm>
            <a:off x="4494160" y="2339247"/>
            <a:ext cx="304659" cy="304343"/>
            <a:chOff x="409574" y="1193799"/>
            <a:chExt cx="1399900" cy="1398451"/>
          </a:xfrm>
        </p:grpSpPr>
        <p:sp>
          <p:nvSpPr>
            <p:cNvPr id="364" name="Oval 1067"/>
            <p:cNvSpPr/>
            <p:nvPr/>
          </p:nvSpPr>
          <p:spPr>
            <a:xfrm>
              <a:off x="409574" y="1193799"/>
              <a:ext cx="1363664" cy="1363662"/>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5" name="Oval 106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6" name="Freeform 106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67" name="Group 1074"/>
          <p:cNvGrpSpPr/>
          <p:nvPr/>
        </p:nvGrpSpPr>
        <p:grpSpPr>
          <a:xfrm>
            <a:off x="4423579" y="2741351"/>
            <a:ext cx="304659" cy="304343"/>
            <a:chOff x="7269654" y="1050069"/>
            <a:chExt cx="1399900" cy="1398451"/>
          </a:xfrm>
        </p:grpSpPr>
        <p:grpSp>
          <p:nvGrpSpPr>
            <p:cNvPr id="368" name="Group 1075"/>
            <p:cNvGrpSpPr/>
            <p:nvPr/>
          </p:nvGrpSpPr>
          <p:grpSpPr>
            <a:xfrm>
              <a:off x="7269654" y="1050069"/>
              <a:ext cx="1399900" cy="1398451"/>
              <a:chOff x="-2029689" y="3075853"/>
              <a:chExt cx="1399900" cy="1398451"/>
            </a:xfrm>
          </p:grpSpPr>
          <p:sp>
            <p:nvSpPr>
              <p:cNvPr id="372" name="Oval 1079"/>
              <p:cNvSpPr/>
              <p:nvPr/>
            </p:nvSpPr>
            <p:spPr>
              <a:xfrm>
                <a:off x="-2029689" y="3075853"/>
                <a:ext cx="1363664" cy="1363662"/>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3" name="Oval 108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69" name="Group 1076"/>
            <p:cNvGrpSpPr/>
            <p:nvPr/>
          </p:nvGrpSpPr>
          <p:grpSpPr>
            <a:xfrm>
              <a:off x="7537265" y="1245229"/>
              <a:ext cx="864679" cy="1008131"/>
              <a:chOff x="6410250" y="2267725"/>
              <a:chExt cx="1389628" cy="1620168"/>
            </a:xfrm>
            <a:solidFill>
              <a:schemeClr val="tx1"/>
            </a:solidFill>
          </p:grpSpPr>
          <p:sp>
            <p:nvSpPr>
              <p:cNvPr id="370" name="Freeform 107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1" name="Freeform 107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74" name="Group 373"/>
          <p:cNvGrpSpPr/>
          <p:nvPr/>
        </p:nvGrpSpPr>
        <p:grpSpPr>
          <a:xfrm>
            <a:off x="3811347" y="2369831"/>
            <a:ext cx="405501" cy="405081"/>
            <a:chOff x="409574" y="1193799"/>
            <a:chExt cx="1399900" cy="1398451"/>
          </a:xfrm>
        </p:grpSpPr>
        <p:sp>
          <p:nvSpPr>
            <p:cNvPr id="375" name="Oval 374"/>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6" name="Oval 375"/>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7" name="Freeform 376"/>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78" name="Group 680"/>
          <p:cNvGrpSpPr/>
          <p:nvPr/>
        </p:nvGrpSpPr>
        <p:grpSpPr>
          <a:xfrm>
            <a:off x="4954156" y="1563729"/>
            <a:ext cx="274320" cy="274320"/>
            <a:chOff x="409574" y="1193799"/>
            <a:chExt cx="1399900" cy="1398451"/>
          </a:xfrm>
        </p:grpSpPr>
        <p:sp>
          <p:nvSpPr>
            <p:cNvPr id="379" name="Oval 681"/>
            <p:cNvSpPr/>
            <p:nvPr/>
          </p:nvSpPr>
          <p:spPr>
            <a:xfrm>
              <a:off x="409574" y="1193799"/>
              <a:ext cx="1363662"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0" name="Oval 68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1" name="Freeform 683"/>
            <p:cNvSpPr>
              <a:spLocks/>
            </p:cNvSpPr>
            <p:nvPr/>
          </p:nvSpPr>
          <p:spPr bwMode="auto">
            <a:xfrm>
              <a:off x="676822" y="1423010"/>
              <a:ext cx="839838" cy="974812"/>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382" name="Straight Connector 524"/>
          <p:cNvCxnSpPr>
            <a:stCxn id="190" idx="6"/>
            <a:endCxn id="248" idx="2"/>
          </p:cNvCxnSpPr>
          <p:nvPr/>
        </p:nvCxnSpPr>
        <p:spPr>
          <a:xfrm>
            <a:off x="4295772" y="1978240"/>
            <a:ext cx="391165" cy="43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3" name="Straight Connector 525"/>
          <p:cNvCxnSpPr>
            <a:stCxn id="354" idx="7"/>
            <a:endCxn id="241" idx="2"/>
          </p:cNvCxnSpPr>
          <p:nvPr/>
        </p:nvCxnSpPr>
        <p:spPr>
          <a:xfrm flipV="1">
            <a:off x="4052664" y="3597981"/>
            <a:ext cx="398859" cy="256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526"/>
          <p:cNvCxnSpPr>
            <a:stCxn id="353" idx="6"/>
            <a:endCxn id="269" idx="2"/>
          </p:cNvCxnSpPr>
          <p:nvPr/>
        </p:nvCxnSpPr>
        <p:spPr>
          <a:xfrm flipV="1">
            <a:off x="4095710" y="3941234"/>
            <a:ext cx="396767" cy="30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527"/>
          <p:cNvCxnSpPr>
            <a:stCxn id="353" idx="5"/>
            <a:endCxn id="243" idx="1"/>
          </p:cNvCxnSpPr>
          <p:nvPr/>
        </p:nvCxnSpPr>
        <p:spPr>
          <a:xfrm>
            <a:off x="4043122" y="4099187"/>
            <a:ext cx="367077" cy="76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688"/>
          <p:cNvCxnSpPr>
            <a:stCxn id="334" idx="7"/>
            <a:endCxn id="276" idx="2"/>
          </p:cNvCxnSpPr>
          <p:nvPr/>
        </p:nvCxnSpPr>
        <p:spPr>
          <a:xfrm flipV="1">
            <a:off x="3958550" y="3232539"/>
            <a:ext cx="183695" cy="55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689"/>
          <p:cNvCxnSpPr>
            <a:stCxn id="356" idx="6"/>
            <a:endCxn id="252" idx="1"/>
          </p:cNvCxnSpPr>
          <p:nvPr/>
        </p:nvCxnSpPr>
        <p:spPr>
          <a:xfrm>
            <a:off x="4037433" y="4416462"/>
            <a:ext cx="197222" cy="128213"/>
          </a:xfrm>
          <a:prstGeom prst="line">
            <a:avLst/>
          </a:prstGeom>
        </p:spPr>
        <p:style>
          <a:lnRef idx="1">
            <a:schemeClr val="accent1"/>
          </a:lnRef>
          <a:fillRef idx="0">
            <a:schemeClr val="accent1"/>
          </a:fillRef>
          <a:effectRef idx="0">
            <a:schemeClr val="accent1"/>
          </a:effectRef>
          <a:fontRef idx="minor">
            <a:schemeClr val="tx1"/>
          </a:fontRef>
        </p:style>
      </p:cxnSp>
      <p:grpSp>
        <p:nvGrpSpPr>
          <p:cNvPr id="388" name="Group 690"/>
          <p:cNvGrpSpPr/>
          <p:nvPr/>
        </p:nvGrpSpPr>
        <p:grpSpPr>
          <a:xfrm>
            <a:off x="4177203" y="4949095"/>
            <a:ext cx="274320" cy="274320"/>
            <a:chOff x="7269654" y="1050069"/>
            <a:chExt cx="1399900" cy="1398451"/>
          </a:xfrm>
        </p:grpSpPr>
        <p:grpSp>
          <p:nvGrpSpPr>
            <p:cNvPr id="389" name="Group 691"/>
            <p:cNvGrpSpPr/>
            <p:nvPr/>
          </p:nvGrpSpPr>
          <p:grpSpPr>
            <a:xfrm>
              <a:off x="7269654" y="1050069"/>
              <a:ext cx="1399900" cy="1398451"/>
              <a:chOff x="-2029689" y="3075853"/>
              <a:chExt cx="1399900" cy="1398451"/>
            </a:xfrm>
          </p:grpSpPr>
          <p:sp>
            <p:nvSpPr>
              <p:cNvPr id="393" name="Oval 695"/>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4" name="Oval 69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90" name="Group 692"/>
            <p:cNvGrpSpPr/>
            <p:nvPr/>
          </p:nvGrpSpPr>
          <p:grpSpPr>
            <a:xfrm>
              <a:off x="7537265" y="1245229"/>
              <a:ext cx="864679" cy="1008131"/>
              <a:chOff x="6410250" y="2267725"/>
              <a:chExt cx="1389628" cy="1620168"/>
            </a:xfrm>
            <a:solidFill>
              <a:schemeClr val="tx1"/>
            </a:solidFill>
          </p:grpSpPr>
          <p:sp>
            <p:nvSpPr>
              <p:cNvPr id="391" name="Freeform 69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2" name="Freeform 69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95" name="Straight Connector 697"/>
          <p:cNvCxnSpPr>
            <a:stCxn id="361" idx="5"/>
            <a:endCxn id="393" idx="2"/>
          </p:cNvCxnSpPr>
          <p:nvPr/>
        </p:nvCxnSpPr>
        <p:spPr>
          <a:xfrm>
            <a:off x="4025770" y="4987139"/>
            <a:ext cx="151433" cy="95704"/>
          </a:xfrm>
          <a:prstGeom prst="line">
            <a:avLst/>
          </a:prstGeom>
        </p:spPr>
        <p:style>
          <a:lnRef idx="1">
            <a:schemeClr val="accent1"/>
          </a:lnRef>
          <a:fillRef idx="0">
            <a:schemeClr val="accent1"/>
          </a:fillRef>
          <a:effectRef idx="0">
            <a:schemeClr val="accent1"/>
          </a:effectRef>
          <a:fontRef idx="minor">
            <a:schemeClr val="tx1"/>
          </a:fontRef>
        </p:style>
      </p:cxnSp>
      <p:grpSp>
        <p:nvGrpSpPr>
          <p:cNvPr id="396" name="Group 698"/>
          <p:cNvGrpSpPr/>
          <p:nvPr/>
        </p:nvGrpSpPr>
        <p:grpSpPr>
          <a:xfrm>
            <a:off x="4776780" y="3167807"/>
            <a:ext cx="228600" cy="228600"/>
            <a:chOff x="5402642" y="2750547"/>
            <a:chExt cx="274320" cy="274320"/>
          </a:xfrm>
        </p:grpSpPr>
        <p:grpSp>
          <p:nvGrpSpPr>
            <p:cNvPr id="397" name="Group 699"/>
            <p:cNvGrpSpPr/>
            <p:nvPr/>
          </p:nvGrpSpPr>
          <p:grpSpPr>
            <a:xfrm>
              <a:off x="5402642" y="2750547"/>
              <a:ext cx="274320" cy="274320"/>
              <a:chOff x="-2029689" y="3075853"/>
              <a:chExt cx="1399900" cy="1398451"/>
            </a:xfrm>
          </p:grpSpPr>
          <p:sp>
            <p:nvSpPr>
              <p:cNvPr id="399" name="Oval 701"/>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0" name="Oval 70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98" name="Freeform 700"/>
            <p:cNvSpPr>
              <a:spLocks/>
            </p:cNvSpPr>
            <p:nvPr/>
          </p:nvSpPr>
          <p:spPr bwMode="auto">
            <a:xfrm>
              <a:off x="5460822" y="2787272"/>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01" name="Straight Connector 703"/>
          <p:cNvCxnSpPr>
            <a:stCxn id="241" idx="7"/>
          </p:cNvCxnSpPr>
          <p:nvPr/>
        </p:nvCxnSpPr>
        <p:spPr>
          <a:xfrm flipV="1">
            <a:off x="4679609" y="3347804"/>
            <a:ext cx="127962" cy="155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704"/>
          <p:cNvCxnSpPr>
            <a:stCxn id="240" idx="6"/>
            <a:endCxn id="282" idx="1"/>
          </p:cNvCxnSpPr>
          <p:nvPr/>
        </p:nvCxnSpPr>
        <p:spPr>
          <a:xfrm flipV="1">
            <a:off x="4711641" y="3573011"/>
            <a:ext cx="250611" cy="18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403" name="Group 705"/>
          <p:cNvGrpSpPr/>
          <p:nvPr/>
        </p:nvGrpSpPr>
        <p:grpSpPr>
          <a:xfrm>
            <a:off x="4700179" y="4846263"/>
            <a:ext cx="228600" cy="228600"/>
            <a:chOff x="7269654" y="1050069"/>
            <a:chExt cx="1399900" cy="1398451"/>
          </a:xfrm>
        </p:grpSpPr>
        <p:grpSp>
          <p:nvGrpSpPr>
            <p:cNvPr id="404" name="Group 706"/>
            <p:cNvGrpSpPr/>
            <p:nvPr/>
          </p:nvGrpSpPr>
          <p:grpSpPr>
            <a:xfrm>
              <a:off x="7269654" y="1050069"/>
              <a:ext cx="1399900" cy="1398451"/>
              <a:chOff x="-2029689" y="3075853"/>
              <a:chExt cx="1399900" cy="1398451"/>
            </a:xfrm>
          </p:grpSpPr>
          <p:sp>
            <p:nvSpPr>
              <p:cNvPr id="408" name="Oval 710"/>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9" name="Oval 71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05" name="Group 707"/>
            <p:cNvGrpSpPr/>
            <p:nvPr/>
          </p:nvGrpSpPr>
          <p:grpSpPr>
            <a:xfrm>
              <a:off x="7537265" y="1245229"/>
              <a:ext cx="864679" cy="1008131"/>
              <a:chOff x="6410250" y="2267725"/>
              <a:chExt cx="1389628" cy="1620168"/>
            </a:xfrm>
            <a:solidFill>
              <a:schemeClr val="tx1"/>
            </a:solidFill>
          </p:grpSpPr>
          <p:sp>
            <p:nvSpPr>
              <p:cNvPr id="406" name="Freeform 70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7" name="Freeform 70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10" name="Straight Connector 712"/>
          <p:cNvCxnSpPr>
            <a:stCxn id="252" idx="6"/>
            <a:endCxn id="256" idx="2"/>
          </p:cNvCxnSpPr>
          <p:nvPr/>
        </p:nvCxnSpPr>
        <p:spPr>
          <a:xfrm flipV="1">
            <a:off x="4462741" y="4515144"/>
            <a:ext cx="247471" cy="12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1" name="Straight Connector 713"/>
          <p:cNvCxnSpPr>
            <a:stCxn id="253" idx="5"/>
            <a:endCxn id="409" idx="1"/>
          </p:cNvCxnSpPr>
          <p:nvPr/>
        </p:nvCxnSpPr>
        <p:spPr>
          <a:xfrm>
            <a:off x="4430709" y="4740647"/>
            <a:ext cx="307998" cy="143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2" name="Straight Connector 714"/>
          <p:cNvCxnSpPr>
            <a:stCxn id="364" idx="6"/>
            <a:endCxn id="319" idx="2"/>
          </p:cNvCxnSpPr>
          <p:nvPr/>
        </p:nvCxnSpPr>
        <p:spPr>
          <a:xfrm flipV="1">
            <a:off x="4790933" y="2435955"/>
            <a:ext cx="137846" cy="5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3" name="Straight Connector 715"/>
          <p:cNvCxnSpPr>
            <a:stCxn id="372" idx="6"/>
            <a:endCxn id="328" idx="2"/>
          </p:cNvCxnSpPr>
          <p:nvPr/>
        </p:nvCxnSpPr>
        <p:spPr>
          <a:xfrm>
            <a:off x="4720352" y="2889737"/>
            <a:ext cx="201806" cy="14350"/>
          </a:xfrm>
          <a:prstGeom prst="line">
            <a:avLst/>
          </a:prstGeom>
        </p:spPr>
        <p:style>
          <a:lnRef idx="1">
            <a:schemeClr val="accent1"/>
          </a:lnRef>
          <a:fillRef idx="0">
            <a:schemeClr val="accent1"/>
          </a:fillRef>
          <a:effectRef idx="0">
            <a:schemeClr val="accent1"/>
          </a:effectRef>
          <a:fontRef idx="minor">
            <a:schemeClr val="tx1"/>
          </a:fontRef>
        </p:style>
      </p:cxnSp>
      <p:grpSp>
        <p:nvGrpSpPr>
          <p:cNvPr id="414" name="Group 716"/>
          <p:cNvGrpSpPr/>
          <p:nvPr/>
        </p:nvGrpSpPr>
        <p:grpSpPr>
          <a:xfrm>
            <a:off x="4991620" y="4013424"/>
            <a:ext cx="228600" cy="228600"/>
            <a:chOff x="7269654" y="1050069"/>
            <a:chExt cx="1399900" cy="1398451"/>
          </a:xfrm>
        </p:grpSpPr>
        <p:grpSp>
          <p:nvGrpSpPr>
            <p:cNvPr id="415" name="Group 717"/>
            <p:cNvGrpSpPr/>
            <p:nvPr/>
          </p:nvGrpSpPr>
          <p:grpSpPr>
            <a:xfrm>
              <a:off x="7269654" y="1050069"/>
              <a:ext cx="1399900" cy="1398451"/>
              <a:chOff x="-2029689" y="3075853"/>
              <a:chExt cx="1399900" cy="1398451"/>
            </a:xfrm>
          </p:grpSpPr>
          <p:sp>
            <p:nvSpPr>
              <p:cNvPr id="419" name="Oval 721"/>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0" name="Oval 72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16" name="Group 718"/>
            <p:cNvGrpSpPr/>
            <p:nvPr/>
          </p:nvGrpSpPr>
          <p:grpSpPr>
            <a:xfrm>
              <a:off x="7537265" y="1245229"/>
              <a:ext cx="864679" cy="1008131"/>
              <a:chOff x="6410250" y="2267725"/>
              <a:chExt cx="1389628" cy="1620168"/>
            </a:xfrm>
            <a:solidFill>
              <a:schemeClr val="tx1"/>
            </a:solidFill>
          </p:grpSpPr>
          <p:sp>
            <p:nvSpPr>
              <p:cNvPr id="417" name="Freeform 71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8" name="Freeform 72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21" name="Straight Connector 723"/>
          <p:cNvCxnSpPr>
            <a:stCxn id="256" idx="0"/>
            <a:endCxn id="420" idx="2"/>
          </p:cNvCxnSpPr>
          <p:nvPr/>
        </p:nvCxnSpPr>
        <p:spPr>
          <a:xfrm flipV="1">
            <a:off x="4821554" y="4130568"/>
            <a:ext cx="175983" cy="273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2" name="Straight Connector 724"/>
          <p:cNvCxnSpPr>
            <a:stCxn id="256" idx="5"/>
            <a:endCxn id="260" idx="2"/>
          </p:cNvCxnSpPr>
          <p:nvPr/>
        </p:nvCxnSpPr>
        <p:spPr>
          <a:xfrm>
            <a:off x="4900284" y="4593955"/>
            <a:ext cx="151049" cy="79865"/>
          </a:xfrm>
          <a:prstGeom prst="line">
            <a:avLst/>
          </a:prstGeom>
        </p:spPr>
        <p:style>
          <a:lnRef idx="1">
            <a:schemeClr val="accent1"/>
          </a:lnRef>
          <a:fillRef idx="0">
            <a:schemeClr val="accent1"/>
          </a:fillRef>
          <a:effectRef idx="0">
            <a:schemeClr val="accent1"/>
          </a:effectRef>
          <a:fontRef idx="minor">
            <a:schemeClr val="tx1"/>
          </a:fontRef>
        </p:style>
      </p:cxnSp>
      <p:grpSp>
        <p:nvGrpSpPr>
          <p:cNvPr id="423" name="Group 725"/>
          <p:cNvGrpSpPr/>
          <p:nvPr/>
        </p:nvGrpSpPr>
        <p:grpSpPr>
          <a:xfrm>
            <a:off x="5265553" y="4285324"/>
            <a:ext cx="182880" cy="182880"/>
            <a:chOff x="409574" y="1193799"/>
            <a:chExt cx="1399900" cy="1398451"/>
          </a:xfrm>
        </p:grpSpPr>
        <p:sp>
          <p:nvSpPr>
            <p:cNvPr id="424" name="Oval 726"/>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5" name="Oval 72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6" name="Freeform 72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27" name="Straight Connector 729"/>
          <p:cNvCxnSpPr>
            <a:stCxn id="257" idx="6"/>
            <a:endCxn id="425" idx="2"/>
          </p:cNvCxnSpPr>
          <p:nvPr/>
        </p:nvCxnSpPr>
        <p:spPr>
          <a:xfrm flipV="1">
            <a:off x="4938812" y="4379039"/>
            <a:ext cx="331475" cy="141792"/>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733"/>
          <p:cNvGrpSpPr/>
          <p:nvPr/>
        </p:nvGrpSpPr>
        <p:grpSpPr>
          <a:xfrm>
            <a:off x="4921122" y="1089061"/>
            <a:ext cx="228600" cy="228600"/>
            <a:chOff x="5211855" y="850384"/>
            <a:chExt cx="276381" cy="274396"/>
          </a:xfrm>
        </p:grpSpPr>
        <p:sp>
          <p:nvSpPr>
            <p:cNvPr id="429" name="Oval 734"/>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0" name="Oval 735"/>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1" name="Freeform 736"/>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32" name="Straight Connector 739"/>
          <p:cNvCxnSpPr>
            <a:stCxn id="302" idx="6"/>
            <a:endCxn id="430" idx="2"/>
          </p:cNvCxnSpPr>
          <p:nvPr/>
        </p:nvCxnSpPr>
        <p:spPr>
          <a:xfrm flipV="1">
            <a:off x="4728278" y="1206235"/>
            <a:ext cx="200422" cy="53335"/>
          </a:xfrm>
          <a:prstGeom prst="line">
            <a:avLst/>
          </a:prstGeom>
        </p:spPr>
        <p:style>
          <a:lnRef idx="1">
            <a:schemeClr val="accent1"/>
          </a:lnRef>
          <a:fillRef idx="0">
            <a:schemeClr val="accent1"/>
          </a:fillRef>
          <a:effectRef idx="0">
            <a:schemeClr val="accent1"/>
          </a:effectRef>
          <a:fontRef idx="minor">
            <a:schemeClr val="tx1"/>
          </a:fontRef>
        </p:style>
      </p:cxnSp>
      <p:grpSp>
        <p:nvGrpSpPr>
          <p:cNvPr id="433" name="Group 1088"/>
          <p:cNvGrpSpPr/>
          <p:nvPr/>
        </p:nvGrpSpPr>
        <p:grpSpPr>
          <a:xfrm>
            <a:off x="5396364" y="1259570"/>
            <a:ext cx="228600" cy="228600"/>
            <a:chOff x="5266280" y="1045196"/>
            <a:chExt cx="228600" cy="228600"/>
          </a:xfrm>
        </p:grpSpPr>
        <p:grpSp>
          <p:nvGrpSpPr>
            <p:cNvPr id="434" name="Group 1089"/>
            <p:cNvGrpSpPr/>
            <p:nvPr/>
          </p:nvGrpSpPr>
          <p:grpSpPr>
            <a:xfrm>
              <a:off x="5266280" y="1045196"/>
              <a:ext cx="228600" cy="228600"/>
              <a:chOff x="5211855" y="850384"/>
              <a:chExt cx="276381" cy="274396"/>
            </a:xfrm>
          </p:grpSpPr>
          <p:sp>
            <p:nvSpPr>
              <p:cNvPr id="436" name="Oval 1091"/>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7" name="Oval 109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8" name="Freeform 109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35" name="Freeform 1090"/>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39" name="Straight Connector 746"/>
          <p:cNvCxnSpPr>
            <a:stCxn id="379" idx="7"/>
            <a:endCxn id="436" idx="3"/>
          </p:cNvCxnSpPr>
          <p:nvPr/>
        </p:nvCxnSpPr>
        <p:spPr>
          <a:xfrm flipV="1">
            <a:off x="5182242" y="1449786"/>
            <a:ext cx="246490" cy="153117"/>
          </a:xfrm>
          <a:prstGeom prst="line">
            <a:avLst/>
          </a:prstGeom>
        </p:spPr>
        <p:style>
          <a:lnRef idx="1">
            <a:schemeClr val="accent1"/>
          </a:lnRef>
          <a:fillRef idx="0">
            <a:schemeClr val="accent1"/>
          </a:fillRef>
          <a:effectRef idx="0">
            <a:schemeClr val="accent1"/>
          </a:effectRef>
          <a:fontRef idx="minor">
            <a:schemeClr val="tx1"/>
          </a:fontRef>
        </p:style>
      </p:cxnSp>
      <p:grpSp>
        <p:nvGrpSpPr>
          <p:cNvPr id="440" name="Group 1100"/>
          <p:cNvGrpSpPr/>
          <p:nvPr/>
        </p:nvGrpSpPr>
        <p:grpSpPr>
          <a:xfrm>
            <a:off x="5547308" y="1534187"/>
            <a:ext cx="228600" cy="228600"/>
            <a:chOff x="7269654" y="1050069"/>
            <a:chExt cx="1399900" cy="1398451"/>
          </a:xfrm>
        </p:grpSpPr>
        <p:grpSp>
          <p:nvGrpSpPr>
            <p:cNvPr id="441" name="Group 1101"/>
            <p:cNvGrpSpPr/>
            <p:nvPr/>
          </p:nvGrpSpPr>
          <p:grpSpPr>
            <a:xfrm>
              <a:off x="7269654" y="1050069"/>
              <a:ext cx="1399900" cy="1398451"/>
              <a:chOff x="-2029689" y="3075853"/>
              <a:chExt cx="1399900" cy="1398451"/>
            </a:xfrm>
          </p:grpSpPr>
          <p:sp>
            <p:nvSpPr>
              <p:cNvPr id="445" name="Oval 1105"/>
              <p:cNvSpPr/>
              <p:nvPr/>
            </p:nvSpPr>
            <p:spPr>
              <a:xfrm>
                <a:off x="-2029689" y="3075853"/>
                <a:ext cx="1363665" cy="136366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6" name="Oval 110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42" name="Group 1102"/>
            <p:cNvGrpSpPr/>
            <p:nvPr/>
          </p:nvGrpSpPr>
          <p:grpSpPr>
            <a:xfrm>
              <a:off x="7536743" y="1245229"/>
              <a:ext cx="864678" cy="1039431"/>
              <a:chOff x="6409415" y="2267725"/>
              <a:chExt cx="1389627" cy="1670471"/>
            </a:xfrm>
            <a:solidFill>
              <a:schemeClr val="tx1"/>
            </a:solidFill>
          </p:grpSpPr>
          <p:sp>
            <p:nvSpPr>
              <p:cNvPr id="443" name="Freeform 110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4" name="Freeform 1104"/>
              <p:cNvSpPr>
                <a:spLocks/>
              </p:cNvSpPr>
              <p:nvPr/>
            </p:nvSpPr>
            <p:spPr bwMode="auto">
              <a:xfrm>
                <a:off x="6409415" y="2325229"/>
                <a:ext cx="1389627" cy="161296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47" name="Straight Connector 754"/>
          <p:cNvCxnSpPr>
            <a:stCxn id="380" idx="6"/>
            <a:endCxn id="445" idx="2"/>
          </p:cNvCxnSpPr>
          <p:nvPr/>
        </p:nvCxnSpPr>
        <p:spPr>
          <a:xfrm flipV="1">
            <a:off x="5228476" y="1645644"/>
            <a:ext cx="318832" cy="58657"/>
          </a:xfrm>
          <a:prstGeom prst="line">
            <a:avLst/>
          </a:prstGeom>
        </p:spPr>
        <p:style>
          <a:lnRef idx="1">
            <a:schemeClr val="accent1"/>
          </a:lnRef>
          <a:fillRef idx="0">
            <a:schemeClr val="accent1"/>
          </a:fillRef>
          <a:effectRef idx="0">
            <a:schemeClr val="accent1"/>
          </a:effectRef>
          <a:fontRef idx="minor">
            <a:schemeClr val="tx1"/>
          </a:fontRef>
        </p:style>
      </p:cxnSp>
      <p:grpSp>
        <p:nvGrpSpPr>
          <p:cNvPr id="448" name="Group 755"/>
          <p:cNvGrpSpPr/>
          <p:nvPr/>
        </p:nvGrpSpPr>
        <p:grpSpPr>
          <a:xfrm>
            <a:off x="5280064" y="1895253"/>
            <a:ext cx="228600" cy="228600"/>
            <a:chOff x="409574" y="1193799"/>
            <a:chExt cx="1399900" cy="1398451"/>
          </a:xfrm>
        </p:grpSpPr>
        <p:sp>
          <p:nvSpPr>
            <p:cNvPr id="449" name="Oval 756"/>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0" name="Oval 75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1" name="Freeform 75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52" name="Straight Connector 759"/>
          <p:cNvCxnSpPr>
            <a:stCxn id="379" idx="5"/>
            <a:endCxn id="449" idx="1"/>
          </p:cNvCxnSpPr>
          <p:nvPr/>
        </p:nvCxnSpPr>
        <p:spPr>
          <a:xfrm>
            <a:off x="5182242" y="1792051"/>
            <a:ext cx="130433" cy="135847"/>
          </a:xfrm>
          <a:prstGeom prst="line">
            <a:avLst/>
          </a:prstGeom>
        </p:spPr>
        <p:style>
          <a:lnRef idx="1">
            <a:schemeClr val="accent1"/>
          </a:lnRef>
          <a:fillRef idx="0">
            <a:schemeClr val="accent1"/>
          </a:fillRef>
          <a:effectRef idx="0">
            <a:schemeClr val="accent1"/>
          </a:effectRef>
          <a:fontRef idx="minor">
            <a:schemeClr val="tx1"/>
          </a:fontRef>
        </p:style>
      </p:cxnSp>
      <p:grpSp>
        <p:nvGrpSpPr>
          <p:cNvPr id="453" name="Group 1114"/>
          <p:cNvGrpSpPr/>
          <p:nvPr/>
        </p:nvGrpSpPr>
        <p:grpSpPr>
          <a:xfrm>
            <a:off x="5734753" y="1829260"/>
            <a:ext cx="228600" cy="228600"/>
            <a:chOff x="5746178" y="1589575"/>
            <a:chExt cx="228600" cy="228600"/>
          </a:xfrm>
        </p:grpSpPr>
        <p:grpSp>
          <p:nvGrpSpPr>
            <p:cNvPr id="454" name="Group 1115"/>
            <p:cNvGrpSpPr/>
            <p:nvPr/>
          </p:nvGrpSpPr>
          <p:grpSpPr>
            <a:xfrm>
              <a:off x="5746178" y="1589575"/>
              <a:ext cx="228600" cy="228600"/>
              <a:chOff x="-2029688" y="3075853"/>
              <a:chExt cx="1399899" cy="1398451"/>
            </a:xfrm>
          </p:grpSpPr>
          <p:sp>
            <p:nvSpPr>
              <p:cNvPr id="458" name="Oval 1119"/>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9" name="Oval 1120"/>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55" name="Group 1116"/>
            <p:cNvGrpSpPr/>
            <p:nvPr/>
          </p:nvGrpSpPr>
          <p:grpSpPr>
            <a:xfrm>
              <a:off x="5789878" y="1621477"/>
              <a:ext cx="141200" cy="164796"/>
              <a:chOff x="6410250" y="2267725"/>
              <a:chExt cx="1389628" cy="1620168"/>
            </a:xfrm>
            <a:solidFill>
              <a:srgbClr val="7030A0"/>
            </a:solidFill>
          </p:grpSpPr>
          <p:sp>
            <p:nvSpPr>
              <p:cNvPr id="456" name="Freeform 111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7" name="Freeform 111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60" name="Straight Connector 767"/>
          <p:cNvCxnSpPr>
            <a:stCxn id="445" idx="5"/>
            <a:endCxn id="458" idx="0"/>
          </p:cNvCxnSpPr>
          <p:nvPr/>
        </p:nvCxnSpPr>
        <p:spPr>
          <a:xfrm>
            <a:off x="5737380" y="1724455"/>
            <a:ext cx="108715" cy="1048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61" name="Group 1128"/>
          <p:cNvGrpSpPr/>
          <p:nvPr/>
        </p:nvGrpSpPr>
        <p:grpSpPr>
          <a:xfrm>
            <a:off x="5262554" y="2193109"/>
            <a:ext cx="228600" cy="228600"/>
            <a:chOff x="409574" y="1193799"/>
            <a:chExt cx="1399900" cy="1398451"/>
          </a:xfrm>
        </p:grpSpPr>
        <p:sp>
          <p:nvSpPr>
            <p:cNvPr id="462" name="Oval 1129"/>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3" name="Oval 113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4" name="Freeform 113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65" name="Group 1136"/>
          <p:cNvGrpSpPr/>
          <p:nvPr/>
        </p:nvGrpSpPr>
        <p:grpSpPr>
          <a:xfrm>
            <a:off x="5353120" y="2792630"/>
            <a:ext cx="228600" cy="228600"/>
            <a:chOff x="7269654" y="1050069"/>
            <a:chExt cx="1399900" cy="1398451"/>
          </a:xfrm>
        </p:grpSpPr>
        <p:grpSp>
          <p:nvGrpSpPr>
            <p:cNvPr id="466" name="Group 1137"/>
            <p:cNvGrpSpPr/>
            <p:nvPr/>
          </p:nvGrpSpPr>
          <p:grpSpPr>
            <a:xfrm>
              <a:off x="7269654" y="1050069"/>
              <a:ext cx="1399900" cy="1398451"/>
              <a:chOff x="-2029689" y="3075853"/>
              <a:chExt cx="1399900" cy="1398451"/>
            </a:xfrm>
          </p:grpSpPr>
          <p:sp>
            <p:nvSpPr>
              <p:cNvPr id="470" name="Oval 1141"/>
              <p:cNvSpPr/>
              <p:nvPr/>
            </p:nvSpPr>
            <p:spPr>
              <a:xfrm>
                <a:off x="-2029689" y="3075853"/>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1" name="Oval 1142"/>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67" name="Group 1138"/>
            <p:cNvGrpSpPr/>
            <p:nvPr/>
          </p:nvGrpSpPr>
          <p:grpSpPr>
            <a:xfrm>
              <a:off x="7537265" y="1245229"/>
              <a:ext cx="864679" cy="1008131"/>
              <a:chOff x="6410250" y="2267725"/>
              <a:chExt cx="1389628" cy="1620168"/>
            </a:xfrm>
            <a:solidFill>
              <a:schemeClr val="tx1"/>
            </a:solidFill>
          </p:grpSpPr>
          <p:sp>
            <p:nvSpPr>
              <p:cNvPr id="468" name="Freeform 113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9" name="Freeform 114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472" name="Group 1150"/>
          <p:cNvGrpSpPr/>
          <p:nvPr/>
        </p:nvGrpSpPr>
        <p:grpSpPr>
          <a:xfrm>
            <a:off x="5388098" y="2486977"/>
            <a:ext cx="228600" cy="228600"/>
            <a:chOff x="409574" y="1193799"/>
            <a:chExt cx="1399900" cy="1398451"/>
          </a:xfrm>
        </p:grpSpPr>
        <p:sp>
          <p:nvSpPr>
            <p:cNvPr id="473" name="Oval 1151"/>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4" name="Oval 115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5" name="Freeform 115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76" name="Group 1158"/>
          <p:cNvGrpSpPr/>
          <p:nvPr/>
        </p:nvGrpSpPr>
        <p:grpSpPr>
          <a:xfrm>
            <a:off x="5268471" y="3112562"/>
            <a:ext cx="228600" cy="228600"/>
            <a:chOff x="409574" y="1193799"/>
            <a:chExt cx="1399900" cy="1398451"/>
          </a:xfrm>
        </p:grpSpPr>
        <p:sp>
          <p:nvSpPr>
            <p:cNvPr id="477" name="Oval 1159"/>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8" name="Oval 116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9" name="Freeform 116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80" name="Straight Connector 787"/>
          <p:cNvCxnSpPr>
            <a:stCxn id="319" idx="7"/>
            <a:endCxn id="462" idx="2"/>
          </p:cNvCxnSpPr>
          <p:nvPr/>
        </p:nvCxnSpPr>
        <p:spPr>
          <a:xfrm flipV="1">
            <a:off x="5118851" y="2304566"/>
            <a:ext cx="143703" cy="52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788"/>
          <p:cNvCxnSpPr>
            <a:stCxn id="320" idx="6"/>
            <a:endCxn id="473" idx="2"/>
          </p:cNvCxnSpPr>
          <p:nvPr/>
        </p:nvCxnSpPr>
        <p:spPr>
          <a:xfrm>
            <a:off x="5157379" y="2441642"/>
            <a:ext cx="230719" cy="156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789"/>
          <p:cNvCxnSpPr>
            <a:stCxn id="328" idx="6"/>
            <a:endCxn id="470" idx="2"/>
          </p:cNvCxnSpPr>
          <p:nvPr/>
        </p:nvCxnSpPr>
        <p:spPr>
          <a:xfrm>
            <a:off x="5144840" y="2904087"/>
            <a:ext cx="2082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790"/>
          <p:cNvCxnSpPr>
            <a:stCxn id="328" idx="5"/>
            <a:endCxn id="477" idx="1"/>
          </p:cNvCxnSpPr>
          <p:nvPr/>
        </p:nvCxnSpPr>
        <p:spPr>
          <a:xfrm>
            <a:off x="5112229" y="2982898"/>
            <a:ext cx="188853" cy="162309"/>
          </a:xfrm>
          <a:prstGeom prst="line">
            <a:avLst/>
          </a:prstGeom>
        </p:spPr>
        <p:style>
          <a:lnRef idx="1">
            <a:schemeClr val="accent1"/>
          </a:lnRef>
          <a:fillRef idx="0">
            <a:schemeClr val="accent1"/>
          </a:fillRef>
          <a:effectRef idx="0">
            <a:schemeClr val="accent1"/>
          </a:effectRef>
          <a:fontRef idx="minor">
            <a:schemeClr val="tx1"/>
          </a:fontRef>
        </p:style>
      </p:cxnSp>
      <p:grpSp>
        <p:nvGrpSpPr>
          <p:cNvPr id="484" name="Group 1166"/>
          <p:cNvGrpSpPr/>
          <p:nvPr/>
        </p:nvGrpSpPr>
        <p:grpSpPr>
          <a:xfrm>
            <a:off x="5690572" y="2230578"/>
            <a:ext cx="201168" cy="201168"/>
            <a:chOff x="409574" y="1193799"/>
            <a:chExt cx="1399900" cy="1398451"/>
          </a:xfrm>
        </p:grpSpPr>
        <p:sp>
          <p:nvSpPr>
            <p:cNvPr id="485" name="Oval 1167"/>
            <p:cNvSpPr/>
            <p:nvPr/>
          </p:nvSpPr>
          <p:spPr>
            <a:xfrm>
              <a:off x="409574" y="1193799"/>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6" name="Oval 116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7" name="Freeform 116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88" name="Group 1174"/>
          <p:cNvGrpSpPr/>
          <p:nvPr/>
        </p:nvGrpSpPr>
        <p:grpSpPr>
          <a:xfrm>
            <a:off x="5708849" y="2588641"/>
            <a:ext cx="201168" cy="201168"/>
            <a:chOff x="409574" y="1193799"/>
            <a:chExt cx="1399900" cy="1398451"/>
          </a:xfrm>
        </p:grpSpPr>
        <p:sp>
          <p:nvSpPr>
            <p:cNvPr id="489" name="Oval 1175"/>
            <p:cNvSpPr/>
            <p:nvPr/>
          </p:nvSpPr>
          <p:spPr>
            <a:xfrm>
              <a:off x="409574" y="1193799"/>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0" name="Oval 117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1" name="Freeform 117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92" name="Group 1182"/>
          <p:cNvGrpSpPr/>
          <p:nvPr/>
        </p:nvGrpSpPr>
        <p:grpSpPr>
          <a:xfrm>
            <a:off x="5690572" y="3077182"/>
            <a:ext cx="201168" cy="201168"/>
            <a:chOff x="7269654" y="1050069"/>
            <a:chExt cx="1399900" cy="1398451"/>
          </a:xfrm>
        </p:grpSpPr>
        <p:grpSp>
          <p:nvGrpSpPr>
            <p:cNvPr id="493" name="Group 1183"/>
            <p:cNvGrpSpPr/>
            <p:nvPr/>
          </p:nvGrpSpPr>
          <p:grpSpPr>
            <a:xfrm>
              <a:off x="7269654" y="1050069"/>
              <a:ext cx="1399900" cy="1398451"/>
              <a:chOff x="-2029689" y="3075853"/>
              <a:chExt cx="1399900" cy="1398451"/>
            </a:xfrm>
          </p:grpSpPr>
          <p:sp>
            <p:nvSpPr>
              <p:cNvPr id="497" name="Oval 1187"/>
              <p:cNvSpPr/>
              <p:nvPr/>
            </p:nvSpPr>
            <p:spPr>
              <a:xfrm>
                <a:off x="-2029689" y="3075853"/>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8" name="Oval 1188"/>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94" name="Group 1184"/>
            <p:cNvGrpSpPr/>
            <p:nvPr/>
          </p:nvGrpSpPr>
          <p:grpSpPr>
            <a:xfrm>
              <a:off x="7537265" y="1245229"/>
              <a:ext cx="864679" cy="1008131"/>
              <a:chOff x="6410250" y="2267725"/>
              <a:chExt cx="1389628" cy="1620168"/>
            </a:xfrm>
            <a:solidFill>
              <a:schemeClr val="tx1"/>
            </a:solidFill>
          </p:grpSpPr>
          <p:sp>
            <p:nvSpPr>
              <p:cNvPr id="495" name="Freeform 118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6" name="Freeform 118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499" name="Group 1196"/>
          <p:cNvGrpSpPr/>
          <p:nvPr/>
        </p:nvGrpSpPr>
        <p:grpSpPr>
          <a:xfrm>
            <a:off x="6096236" y="2084302"/>
            <a:ext cx="182880" cy="182880"/>
            <a:chOff x="5923833" y="1836307"/>
            <a:chExt cx="182880" cy="182880"/>
          </a:xfrm>
        </p:grpSpPr>
        <p:sp>
          <p:nvSpPr>
            <p:cNvPr id="500" name="Oval 1197"/>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1" name="Oval 1198"/>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02" name="Group 1199"/>
            <p:cNvGrpSpPr/>
            <p:nvPr/>
          </p:nvGrpSpPr>
          <p:grpSpPr>
            <a:xfrm>
              <a:off x="5961160" y="1857085"/>
              <a:ext cx="112960" cy="131837"/>
              <a:chOff x="6410250" y="2267725"/>
              <a:chExt cx="1389628" cy="1620168"/>
            </a:xfrm>
            <a:solidFill>
              <a:schemeClr val="tx1"/>
            </a:solidFill>
          </p:grpSpPr>
          <p:sp>
            <p:nvSpPr>
              <p:cNvPr id="503" name="Freeform 1200"/>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4" name="Freeform 1201"/>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05" name="Straight Connector 812"/>
          <p:cNvCxnSpPr>
            <a:stCxn id="462" idx="6"/>
            <a:endCxn id="485" idx="2"/>
          </p:cNvCxnSpPr>
          <p:nvPr/>
        </p:nvCxnSpPr>
        <p:spPr>
          <a:xfrm>
            <a:off x="5485237" y="2304566"/>
            <a:ext cx="205335" cy="24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813"/>
          <p:cNvCxnSpPr>
            <a:stCxn id="473" idx="6"/>
            <a:endCxn id="489" idx="1"/>
          </p:cNvCxnSpPr>
          <p:nvPr/>
        </p:nvCxnSpPr>
        <p:spPr>
          <a:xfrm>
            <a:off x="5610781" y="2598434"/>
            <a:ext cx="126766" cy="18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814"/>
          <p:cNvCxnSpPr>
            <a:stCxn id="478" idx="6"/>
            <a:endCxn id="497" idx="2"/>
          </p:cNvCxnSpPr>
          <p:nvPr/>
        </p:nvCxnSpPr>
        <p:spPr>
          <a:xfrm flipV="1">
            <a:off x="5497071" y="3175264"/>
            <a:ext cx="193501" cy="54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815"/>
          <p:cNvCxnSpPr>
            <a:stCxn id="471" idx="6"/>
            <a:endCxn id="490" idx="3"/>
          </p:cNvCxnSpPr>
          <p:nvPr/>
        </p:nvCxnSpPr>
        <p:spPr>
          <a:xfrm flipV="1">
            <a:off x="5581720" y="2761081"/>
            <a:ext cx="161034" cy="148693"/>
          </a:xfrm>
          <a:prstGeom prst="line">
            <a:avLst/>
          </a:prstGeom>
        </p:spPr>
        <p:style>
          <a:lnRef idx="1">
            <a:schemeClr val="accent1"/>
          </a:lnRef>
          <a:fillRef idx="0">
            <a:schemeClr val="accent1"/>
          </a:fillRef>
          <a:effectRef idx="0">
            <a:schemeClr val="accent1"/>
          </a:effectRef>
          <a:fontRef idx="minor">
            <a:schemeClr val="tx1"/>
          </a:fontRef>
        </p:style>
      </p:cxnSp>
      <p:grpSp>
        <p:nvGrpSpPr>
          <p:cNvPr id="509" name="Group 1208"/>
          <p:cNvGrpSpPr/>
          <p:nvPr/>
        </p:nvGrpSpPr>
        <p:grpSpPr>
          <a:xfrm>
            <a:off x="6000152" y="2421709"/>
            <a:ext cx="182880" cy="182880"/>
            <a:chOff x="7269654" y="1050069"/>
            <a:chExt cx="1399900" cy="1398451"/>
          </a:xfrm>
        </p:grpSpPr>
        <p:grpSp>
          <p:nvGrpSpPr>
            <p:cNvPr id="510" name="Group 1209"/>
            <p:cNvGrpSpPr/>
            <p:nvPr/>
          </p:nvGrpSpPr>
          <p:grpSpPr>
            <a:xfrm>
              <a:off x="7269654" y="1050069"/>
              <a:ext cx="1399900" cy="1398451"/>
              <a:chOff x="-2029689" y="3075853"/>
              <a:chExt cx="1399900" cy="1398451"/>
            </a:xfrm>
          </p:grpSpPr>
          <p:sp>
            <p:nvSpPr>
              <p:cNvPr id="514" name="Oval 1213"/>
              <p:cNvSpPr/>
              <p:nvPr/>
            </p:nvSpPr>
            <p:spPr>
              <a:xfrm>
                <a:off x="-2029689" y="3075853"/>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5" name="Oval 1214"/>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11" name="Group 1210"/>
            <p:cNvGrpSpPr/>
            <p:nvPr/>
          </p:nvGrpSpPr>
          <p:grpSpPr>
            <a:xfrm>
              <a:off x="7537265" y="1245229"/>
              <a:ext cx="864679" cy="1008131"/>
              <a:chOff x="6410250" y="2267725"/>
              <a:chExt cx="1389628" cy="1620168"/>
            </a:xfrm>
            <a:solidFill>
              <a:schemeClr val="tx1"/>
            </a:solidFill>
          </p:grpSpPr>
          <p:sp>
            <p:nvSpPr>
              <p:cNvPr id="512" name="Freeform 121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3" name="Freeform 121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16" name="Group 1222"/>
          <p:cNvGrpSpPr/>
          <p:nvPr/>
        </p:nvGrpSpPr>
        <p:grpSpPr>
          <a:xfrm>
            <a:off x="5977222" y="2842932"/>
            <a:ext cx="182880" cy="182880"/>
            <a:chOff x="409574" y="1193799"/>
            <a:chExt cx="1399900" cy="1398451"/>
          </a:xfrm>
        </p:grpSpPr>
        <p:sp>
          <p:nvSpPr>
            <p:cNvPr id="517" name="Oval 1223"/>
            <p:cNvSpPr/>
            <p:nvPr/>
          </p:nvSpPr>
          <p:spPr>
            <a:xfrm>
              <a:off x="409574" y="1193799"/>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8" name="Oval 122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9" name="Freeform 122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520" name="Group 1230"/>
          <p:cNvGrpSpPr/>
          <p:nvPr/>
        </p:nvGrpSpPr>
        <p:grpSpPr>
          <a:xfrm>
            <a:off x="5574195" y="3391707"/>
            <a:ext cx="182880" cy="182880"/>
            <a:chOff x="409574" y="1193799"/>
            <a:chExt cx="1399900" cy="1398451"/>
          </a:xfrm>
        </p:grpSpPr>
        <p:sp>
          <p:nvSpPr>
            <p:cNvPr id="521" name="Oval 1231"/>
            <p:cNvSpPr/>
            <p:nvPr/>
          </p:nvSpPr>
          <p:spPr>
            <a:xfrm>
              <a:off x="409574" y="1193799"/>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2" name="Oval 123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3" name="Freeform 123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24" name="Straight Connector 831"/>
          <p:cNvCxnSpPr>
            <a:stCxn id="486" idx="6"/>
            <a:endCxn id="500" idx="2"/>
          </p:cNvCxnSpPr>
          <p:nvPr/>
        </p:nvCxnSpPr>
        <p:spPr>
          <a:xfrm flipV="1">
            <a:off x="5891740" y="2173468"/>
            <a:ext cx="204496" cy="160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832"/>
          <p:cNvCxnSpPr>
            <a:stCxn id="486" idx="5"/>
            <a:endCxn id="514" idx="2"/>
          </p:cNvCxnSpPr>
          <p:nvPr/>
        </p:nvCxnSpPr>
        <p:spPr>
          <a:xfrm>
            <a:off x="5863042" y="2403018"/>
            <a:ext cx="137110" cy="107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833"/>
          <p:cNvCxnSpPr>
            <a:stCxn id="490" idx="5"/>
            <a:endCxn id="517" idx="1"/>
          </p:cNvCxnSpPr>
          <p:nvPr/>
        </p:nvCxnSpPr>
        <p:spPr>
          <a:xfrm>
            <a:off x="5881319" y="2761081"/>
            <a:ext cx="121992" cy="10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834"/>
          <p:cNvCxnSpPr>
            <a:stCxn id="477" idx="5"/>
            <a:endCxn id="522" idx="1"/>
          </p:cNvCxnSpPr>
          <p:nvPr/>
        </p:nvCxnSpPr>
        <p:spPr>
          <a:xfrm>
            <a:off x="5458543" y="3302830"/>
            <a:ext cx="146475" cy="119542"/>
          </a:xfrm>
          <a:prstGeom prst="line">
            <a:avLst/>
          </a:prstGeom>
        </p:spPr>
        <p:style>
          <a:lnRef idx="1">
            <a:schemeClr val="accent1"/>
          </a:lnRef>
          <a:fillRef idx="0">
            <a:schemeClr val="accent1"/>
          </a:fillRef>
          <a:effectRef idx="0">
            <a:schemeClr val="accent1"/>
          </a:effectRef>
          <a:fontRef idx="minor">
            <a:schemeClr val="tx1"/>
          </a:fontRef>
        </p:style>
      </p:cxnSp>
      <p:grpSp>
        <p:nvGrpSpPr>
          <p:cNvPr id="528" name="Group 1238"/>
          <p:cNvGrpSpPr/>
          <p:nvPr/>
        </p:nvGrpSpPr>
        <p:grpSpPr>
          <a:xfrm>
            <a:off x="5600085" y="4010687"/>
            <a:ext cx="182880" cy="182880"/>
            <a:chOff x="5608151" y="3898793"/>
            <a:chExt cx="203382" cy="202962"/>
          </a:xfrm>
        </p:grpSpPr>
        <p:sp>
          <p:nvSpPr>
            <p:cNvPr id="529" name="Oval 1239"/>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30" name="Group 1240"/>
            <p:cNvGrpSpPr/>
            <p:nvPr/>
          </p:nvGrpSpPr>
          <p:grpSpPr>
            <a:xfrm>
              <a:off x="5613908" y="3903989"/>
              <a:ext cx="197625" cy="197766"/>
              <a:chOff x="5395970" y="4492405"/>
              <a:chExt cx="222683" cy="222913"/>
            </a:xfrm>
          </p:grpSpPr>
          <p:sp>
            <p:nvSpPr>
              <p:cNvPr id="531" name="Oval 124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2" name="Freeform 124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33" name="Straight Connector 840"/>
          <p:cNvCxnSpPr>
            <a:stCxn id="419" idx="6"/>
            <a:endCxn id="531" idx="2"/>
          </p:cNvCxnSpPr>
          <p:nvPr/>
        </p:nvCxnSpPr>
        <p:spPr>
          <a:xfrm flipV="1">
            <a:off x="5214303" y="4104468"/>
            <a:ext cx="390959" cy="20413"/>
          </a:xfrm>
          <a:prstGeom prst="line">
            <a:avLst/>
          </a:prstGeom>
        </p:spPr>
        <p:style>
          <a:lnRef idx="1">
            <a:schemeClr val="accent1"/>
          </a:lnRef>
          <a:fillRef idx="0">
            <a:schemeClr val="accent1"/>
          </a:fillRef>
          <a:effectRef idx="0">
            <a:schemeClr val="accent1"/>
          </a:effectRef>
          <a:fontRef idx="minor">
            <a:schemeClr val="tx1"/>
          </a:fontRef>
        </p:style>
      </p:cxnSp>
      <p:grpSp>
        <p:nvGrpSpPr>
          <p:cNvPr id="534" name="Group 841"/>
          <p:cNvGrpSpPr/>
          <p:nvPr/>
        </p:nvGrpSpPr>
        <p:grpSpPr>
          <a:xfrm>
            <a:off x="5178179" y="3758987"/>
            <a:ext cx="201168" cy="201168"/>
            <a:chOff x="7269654" y="1050069"/>
            <a:chExt cx="1399900" cy="1398451"/>
          </a:xfrm>
        </p:grpSpPr>
        <p:grpSp>
          <p:nvGrpSpPr>
            <p:cNvPr id="535" name="Group 842"/>
            <p:cNvGrpSpPr/>
            <p:nvPr/>
          </p:nvGrpSpPr>
          <p:grpSpPr>
            <a:xfrm>
              <a:off x="7269654" y="1050069"/>
              <a:ext cx="1399900" cy="1398451"/>
              <a:chOff x="-2029689" y="3075853"/>
              <a:chExt cx="1399900" cy="1398451"/>
            </a:xfrm>
          </p:grpSpPr>
          <p:sp>
            <p:nvSpPr>
              <p:cNvPr id="539" name="Oval 846"/>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0" name="Oval 847"/>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36" name="Group 843"/>
            <p:cNvGrpSpPr/>
            <p:nvPr/>
          </p:nvGrpSpPr>
          <p:grpSpPr>
            <a:xfrm>
              <a:off x="7537265" y="1245229"/>
              <a:ext cx="864679" cy="1008131"/>
              <a:chOff x="6410250" y="2267725"/>
              <a:chExt cx="1389628" cy="1620168"/>
            </a:xfrm>
            <a:solidFill>
              <a:schemeClr val="tx1"/>
            </a:solidFill>
          </p:grpSpPr>
          <p:sp>
            <p:nvSpPr>
              <p:cNvPr id="537" name="Freeform 84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8" name="Freeform 845"/>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41" name="Straight Connector 848"/>
          <p:cNvCxnSpPr>
            <a:stCxn id="419" idx="7"/>
            <a:endCxn id="539" idx="4"/>
          </p:cNvCxnSpPr>
          <p:nvPr/>
        </p:nvCxnSpPr>
        <p:spPr>
          <a:xfrm flipV="1">
            <a:off x="5181692" y="3955151"/>
            <a:ext cx="94468" cy="90918"/>
          </a:xfrm>
          <a:prstGeom prst="line">
            <a:avLst/>
          </a:prstGeom>
        </p:spPr>
        <p:style>
          <a:lnRef idx="1">
            <a:schemeClr val="accent1"/>
          </a:lnRef>
          <a:fillRef idx="0">
            <a:schemeClr val="accent1"/>
          </a:fillRef>
          <a:effectRef idx="0">
            <a:schemeClr val="accent1"/>
          </a:effectRef>
          <a:fontRef idx="minor">
            <a:schemeClr val="tx1"/>
          </a:fontRef>
        </p:style>
      </p:cxnSp>
      <p:grpSp>
        <p:nvGrpSpPr>
          <p:cNvPr id="542" name="Group 1248"/>
          <p:cNvGrpSpPr/>
          <p:nvPr/>
        </p:nvGrpSpPr>
        <p:grpSpPr>
          <a:xfrm>
            <a:off x="5789754" y="4303909"/>
            <a:ext cx="184245" cy="184119"/>
            <a:chOff x="5546588" y="3979391"/>
            <a:chExt cx="184245" cy="184119"/>
          </a:xfrm>
        </p:grpSpPr>
        <p:sp>
          <p:nvSpPr>
            <p:cNvPr id="543" name="Oval 1249"/>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4" name="Oval 1250"/>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45" name="Group 1251"/>
            <p:cNvGrpSpPr/>
            <p:nvPr/>
          </p:nvGrpSpPr>
          <p:grpSpPr>
            <a:xfrm>
              <a:off x="5585280" y="3999080"/>
              <a:ext cx="112960" cy="131837"/>
              <a:chOff x="6410250" y="2267725"/>
              <a:chExt cx="1389628" cy="1620168"/>
            </a:xfrm>
            <a:solidFill>
              <a:schemeClr val="tx1"/>
            </a:solidFill>
          </p:grpSpPr>
          <p:sp>
            <p:nvSpPr>
              <p:cNvPr id="546" name="Freeform 125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7" name="Freeform 125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48" name="Straight Connector 855"/>
          <p:cNvCxnSpPr>
            <a:stCxn id="531" idx="4"/>
            <a:endCxn id="543" idx="1"/>
          </p:cNvCxnSpPr>
          <p:nvPr/>
        </p:nvCxnSpPr>
        <p:spPr>
          <a:xfrm>
            <a:off x="5694114" y="4193567"/>
            <a:ext cx="121729" cy="136458"/>
          </a:xfrm>
          <a:prstGeom prst="line">
            <a:avLst/>
          </a:prstGeom>
        </p:spPr>
        <p:style>
          <a:lnRef idx="1">
            <a:schemeClr val="accent1"/>
          </a:lnRef>
          <a:fillRef idx="0">
            <a:schemeClr val="accent1"/>
          </a:fillRef>
          <a:effectRef idx="0">
            <a:schemeClr val="accent1"/>
          </a:effectRef>
          <a:fontRef idx="minor">
            <a:schemeClr val="tx1"/>
          </a:fontRef>
        </p:style>
      </p:cxnSp>
      <p:grpSp>
        <p:nvGrpSpPr>
          <p:cNvPr id="549" name="Group 1260"/>
          <p:cNvGrpSpPr/>
          <p:nvPr/>
        </p:nvGrpSpPr>
        <p:grpSpPr>
          <a:xfrm>
            <a:off x="6091029" y="1758349"/>
            <a:ext cx="201168" cy="201168"/>
            <a:chOff x="5980859" y="1409497"/>
            <a:chExt cx="201168" cy="201168"/>
          </a:xfrm>
        </p:grpSpPr>
        <p:grpSp>
          <p:nvGrpSpPr>
            <p:cNvPr id="550" name="Group 1261"/>
            <p:cNvGrpSpPr/>
            <p:nvPr/>
          </p:nvGrpSpPr>
          <p:grpSpPr>
            <a:xfrm>
              <a:off x="5980859" y="1409497"/>
              <a:ext cx="201168" cy="201168"/>
              <a:chOff x="-2029688" y="3075853"/>
              <a:chExt cx="1399899" cy="1398451"/>
            </a:xfrm>
          </p:grpSpPr>
          <p:sp>
            <p:nvSpPr>
              <p:cNvPr id="552" name="Oval 1263"/>
              <p:cNvSpPr/>
              <p:nvPr/>
            </p:nvSpPr>
            <p:spPr>
              <a:xfrm>
                <a:off x="-2029688" y="3075853"/>
                <a:ext cx="1363664"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3" name="Oval 1264"/>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51" name="Freeform 1262"/>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54" name="Straight Connector 861"/>
          <p:cNvCxnSpPr>
            <a:stCxn id="445" idx="6"/>
            <a:endCxn id="552" idx="1"/>
          </p:cNvCxnSpPr>
          <p:nvPr/>
        </p:nvCxnSpPr>
        <p:spPr>
          <a:xfrm>
            <a:off x="5769991" y="1645644"/>
            <a:ext cx="349736" cy="141432"/>
          </a:xfrm>
          <a:prstGeom prst="line">
            <a:avLst/>
          </a:prstGeom>
        </p:spPr>
        <p:style>
          <a:lnRef idx="1">
            <a:schemeClr val="accent1"/>
          </a:lnRef>
          <a:fillRef idx="0">
            <a:schemeClr val="accent1"/>
          </a:fillRef>
          <a:effectRef idx="0">
            <a:schemeClr val="accent1"/>
          </a:effectRef>
          <a:fontRef idx="minor">
            <a:schemeClr val="tx1"/>
          </a:fontRef>
        </p:style>
      </p:cxnSp>
      <p:grpSp>
        <p:nvGrpSpPr>
          <p:cNvPr id="555" name="Group 1270"/>
          <p:cNvGrpSpPr/>
          <p:nvPr/>
        </p:nvGrpSpPr>
        <p:grpSpPr>
          <a:xfrm>
            <a:off x="5797910" y="1241697"/>
            <a:ext cx="201168" cy="201168"/>
            <a:chOff x="5211855" y="850384"/>
            <a:chExt cx="276381" cy="274396"/>
          </a:xfrm>
        </p:grpSpPr>
        <p:sp>
          <p:nvSpPr>
            <p:cNvPr id="556" name="Oval 1271"/>
            <p:cNvSpPr/>
            <p:nvPr/>
          </p:nvSpPr>
          <p:spPr>
            <a:xfrm>
              <a:off x="5211855" y="850384"/>
              <a:ext cx="267219" cy="267495"/>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7" name="Oval 127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8" name="Freeform 127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59" name="Straight Connector 866"/>
          <p:cNvCxnSpPr>
            <a:stCxn id="445" idx="7"/>
            <a:endCxn id="556" idx="3"/>
          </p:cNvCxnSpPr>
          <p:nvPr/>
        </p:nvCxnSpPr>
        <p:spPr>
          <a:xfrm flipV="1">
            <a:off x="5737380" y="1409087"/>
            <a:ext cx="89014" cy="157745"/>
          </a:xfrm>
          <a:prstGeom prst="line">
            <a:avLst/>
          </a:prstGeom>
        </p:spPr>
        <p:style>
          <a:lnRef idx="1">
            <a:schemeClr val="accent1"/>
          </a:lnRef>
          <a:fillRef idx="0">
            <a:schemeClr val="accent1"/>
          </a:fillRef>
          <a:effectRef idx="0">
            <a:schemeClr val="accent1"/>
          </a:effectRef>
          <a:fontRef idx="minor">
            <a:schemeClr val="tx1"/>
          </a:fontRef>
        </p:style>
      </p:cxnSp>
      <p:grpSp>
        <p:nvGrpSpPr>
          <p:cNvPr id="560" name="Group 1278"/>
          <p:cNvGrpSpPr/>
          <p:nvPr/>
        </p:nvGrpSpPr>
        <p:grpSpPr>
          <a:xfrm>
            <a:off x="5514453" y="984633"/>
            <a:ext cx="182880" cy="182880"/>
            <a:chOff x="5266280" y="1045196"/>
            <a:chExt cx="228600" cy="228600"/>
          </a:xfrm>
        </p:grpSpPr>
        <p:grpSp>
          <p:nvGrpSpPr>
            <p:cNvPr id="561" name="Group 1279"/>
            <p:cNvGrpSpPr/>
            <p:nvPr/>
          </p:nvGrpSpPr>
          <p:grpSpPr>
            <a:xfrm>
              <a:off x="5266280" y="1045196"/>
              <a:ext cx="228600" cy="228600"/>
              <a:chOff x="5211855" y="850384"/>
              <a:chExt cx="276381" cy="274396"/>
            </a:xfrm>
          </p:grpSpPr>
          <p:sp>
            <p:nvSpPr>
              <p:cNvPr id="563" name="Oval 1281"/>
              <p:cNvSpPr/>
              <p:nvPr/>
            </p:nvSpPr>
            <p:spPr>
              <a:xfrm>
                <a:off x="5211855" y="850384"/>
                <a:ext cx="267220"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4" name="Oval 128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5" name="Freeform 128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62" name="Freeform 1280"/>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66" name="Straight Connector 873"/>
          <p:cNvCxnSpPr>
            <a:stCxn id="430" idx="7"/>
          </p:cNvCxnSpPr>
          <p:nvPr/>
        </p:nvCxnSpPr>
        <p:spPr>
          <a:xfrm flipV="1">
            <a:off x="5117354" y="1063869"/>
            <a:ext cx="397099" cy="63576"/>
          </a:xfrm>
          <a:prstGeom prst="line">
            <a:avLst/>
          </a:prstGeom>
        </p:spPr>
        <p:style>
          <a:lnRef idx="1">
            <a:schemeClr val="accent1"/>
          </a:lnRef>
          <a:fillRef idx="0">
            <a:schemeClr val="accent1"/>
          </a:fillRef>
          <a:effectRef idx="0">
            <a:schemeClr val="accent1"/>
          </a:effectRef>
          <a:fontRef idx="minor">
            <a:schemeClr val="tx1"/>
          </a:fontRef>
        </p:style>
      </p:cxnSp>
      <p:grpSp>
        <p:nvGrpSpPr>
          <p:cNvPr id="567" name="Group 1290"/>
          <p:cNvGrpSpPr/>
          <p:nvPr/>
        </p:nvGrpSpPr>
        <p:grpSpPr>
          <a:xfrm>
            <a:off x="5809529" y="992830"/>
            <a:ext cx="182880" cy="182880"/>
            <a:chOff x="5211855" y="850384"/>
            <a:chExt cx="276381" cy="274396"/>
          </a:xfrm>
        </p:grpSpPr>
        <p:sp>
          <p:nvSpPr>
            <p:cNvPr id="568" name="Oval 1291"/>
            <p:cNvSpPr/>
            <p:nvPr/>
          </p:nvSpPr>
          <p:spPr>
            <a:xfrm>
              <a:off x="5211855" y="850384"/>
              <a:ext cx="267220"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9" name="Oval 129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0" name="Freeform 129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71" name="Straight Connector 878"/>
          <p:cNvCxnSpPr>
            <a:stCxn id="437" idx="7"/>
          </p:cNvCxnSpPr>
          <p:nvPr/>
        </p:nvCxnSpPr>
        <p:spPr>
          <a:xfrm flipV="1">
            <a:off x="5592596" y="1135097"/>
            <a:ext cx="242827" cy="162857"/>
          </a:xfrm>
          <a:prstGeom prst="line">
            <a:avLst/>
          </a:prstGeom>
        </p:spPr>
        <p:style>
          <a:lnRef idx="1">
            <a:schemeClr val="accent1"/>
          </a:lnRef>
          <a:fillRef idx="0">
            <a:schemeClr val="accent1"/>
          </a:fillRef>
          <a:effectRef idx="0">
            <a:schemeClr val="accent1"/>
          </a:effectRef>
          <a:fontRef idx="minor">
            <a:schemeClr val="tx1"/>
          </a:fontRef>
        </p:style>
      </p:cxnSp>
      <p:grpSp>
        <p:nvGrpSpPr>
          <p:cNvPr id="572" name="Group 1298"/>
          <p:cNvGrpSpPr/>
          <p:nvPr/>
        </p:nvGrpSpPr>
        <p:grpSpPr>
          <a:xfrm>
            <a:off x="6257926" y="1157640"/>
            <a:ext cx="182880" cy="182880"/>
            <a:chOff x="5980859" y="1409497"/>
            <a:chExt cx="201168" cy="201168"/>
          </a:xfrm>
        </p:grpSpPr>
        <p:grpSp>
          <p:nvGrpSpPr>
            <p:cNvPr id="573" name="Group 1299"/>
            <p:cNvGrpSpPr/>
            <p:nvPr/>
          </p:nvGrpSpPr>
          <p:grpSpPr>
            <a:xfrm>
              <a:off x="5980859" y="1409497"/>
              <a:ext cx="201168" cy="201168"/>
              <a:chOff x="-2029688" y="3075853"/>
              <a:chExt cx="1399899" cy="1398451"/>
            </a:xfrm>
          </p:grpSpPr>
          <p:sp>
            <p:nvSpPr>
              <p:cNvPr id="575" name="Oval 1301"/>
              <p:cNvSpPr/>
              <p:nvPr/>
            </p:nvSpPr>
            <p:spPr>
              <a:xfrm>
                <a:off x="-2029688" y="3075853"/>
                <a:ext cx="1363661"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6" name="Oval 1302"/>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74" name="Freeform 1300"/>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77" name="Straight Connector 884"/>
          <p:cNvCxnSpPr>
            <a:endCxn id="576" idx="1"/>
          </p:cNvCxnSpPr>
          <p:nvPr/>
        </p:nvCxnSpPr>
        <p:spPr>
          <a:xfrm>
            <a:off x="5992409" y="1076665"/>
            <a:ext cx="296340" cy="11164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8" name="Group 1308"/>
          <p:cNvGrpSpPr/>
          <p:nvPr/>
        </p:nvGrpSpPr>
        <p:grpSpPr>
          <a:xfrm>
            <a:off x="6190790" y="2656517"/>
            <a:ext cx="182880" cy="182880"/>
            <a:chOff x="6045019" y="2379896"/>
            <a:chExt cx="182880" cy="182880"/>
          </a:xfrm>
        </p:grpSpPr>
        <p:sp>
          <p:nvSpPr>
            <p:cNvPr id="579" name="Oval 1309"/>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0" name="Oval 1310"/>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1" name="Freeform 1311"/>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82" name="Straight Connector 889"/>
          <p:cNvCxnSpPr>
            <a:stCxn id="489" idx="6"/>
            <a:endCxn id="579" idx="2"/>
          </p:cNvCxnSpPr>
          <p:nvPr/>
        </p:nvCxnSpPr>
        <p:spPr>
          <a:xfrm>
            <a:off x="5904810" y="2686723"/>
            <a:ext cx="285980" cy="58960"/>
          </a:xfrm>
          <a:prstGeom prst="line">
            <a:avLst/>
          </a:prstGeom>
        </p:spPr>
        <p:style>
          <a:lnRef idx="1">
            <a:schemeClr val="accent1"/>
          </a:lnRef>
          <a:fillRef idx="0">
            <a:schemeClr val="accent1"/>
          </a:fillRef>
          <a:effectRef idx="0">
            <a:schemeClr val="accent1"/>
          </a:effectRef>
          <a:fontRef idx="minor">
            <a:schemeClr val="tx1"/>
          </a:fontRef>
        </p:style>
      </p:cxnSp>
      <p:grpSp>
        <p:nvGrpSpPr>
          <p:cNvPr id="583" name="Group 1316"/>
          <p:cNvGrpSpPr/>
          <p:nvPr/>
        </p:nvGrpSpPr>
        <p:grpSpPr>
          <a:xfrm>
            <a:off x="6437105" y="2177102"/>
            <a:ext cx="164592" cy="164592"/>
            <a:chOff x="6045019" y="2379896"/>
            <a:chExt cx="182880" cy="182880"/>
          </a:xfrm>
        </p:grpSpPr>
        <p:sp>
          <p:nvSpPr>
            <p:cNvPr id="584" name="Oval 1317"/>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5" name="Oval 1318"/>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6" name="Freeform 1319"/>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87" name="Straight Connector 894"/>
          <p:cNvCxnSpPr>
            <a:stCxn id="514" idx="7"/>
            <a:endCxn id="584" idx="3"/>
          </p:cNvCxnSpPr>
          <p:nvPr/>
        </p:nvCxnSpPr>
        <p:spPr>
          <a:xfrm flipV="1">
            <a:off x="6152209" y="2314096"/>
            <a:ext cx="308376" cy="133729"/>
          </a:xfrm>
          <a:prstGeom prst="line">
            <a:avLst/>
          </a:prstGeom>
        </p:spPr>
        <p:style>
          <a:lnRef idx="1">
            <a:schemeClr val="accent1"/>
          </a:lnRef>
          <a:fillRef idx="0">
            <a:schemeClr val="accent1"/>
          </a:fillRef>
          <a:effectRef idx="0">
            <a:schemeClr val="accent1"/>
          </a:effectRef>
          <a:fontRef idx="minor">
            <a:schemeClr val="tx1"/>
          </a:fontRef>
        </p:style>
      </p:cxnSp>
      <p:grpSp>
        <p:nvGrpSpPr>
          <p:cNvPr id="588" name="Group 1324"/>
          <p:cNvGrpSpPr/>
          <p:nvPr/>
        </p:nvGrpSpPr>
        <p:grpSpPr>
          <a:xfrm>
            <a:off x="6559328" y="2426459"/>
            <a:ext cx="164592" cy="164592"/>
            <a:chOff x="409574" y="1193799"/>
            <a:chExt cx="1399900" cy="1398451"/>
          </a:xfrm>
        </p:grpSpPr>
        <p:sp>
          <p:nvSpPr>
            <p:cNvPr id="589" name="Oval 1325"/>
            <p:cNvSpPr/>
            <p:nvPr/>
          </p:nvSpPr>
          <p:spPr>
            <a:xfrm>
              <a:off x="409574" y="1193799"/>
              <a:ext cx="1363659"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0" name="Oval 132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1" name="Freeform 132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92" name="Straight Connector 899"/>
          <p:cNvCxnSpPr>
            <a:stCxn id="515" idx="6"/>
            <a:endCxn id="590" idx="2"/>
          </p:cNvCxnSpPr>
          <p:nvPr/>
        </p:nvCxnSpPr>
        <p:spPr>
          <a:xfrm flipV="1">
            <a:off x="6183032" y="2510802"/>
            <a:ext cx="380557" cy="4622"/>
          </a:xfrm>
          <a:prstGeom prst="line">
            <a:avLst/>
          </a:prstGeom>
        </p:spPr>
        <p:style>
          <a:lnRef idx="1">
            <a:schemeClr val="accent1"/>
          </a:lnRef>
          <a:fillRef idx="0">
            <a:schemeClr val="accent1"/>
          </a:fillRef>
          <a:effectRef idx="0">
            <a:schemeClr val="accent1"/>
          </a:effectRef>
          <a:fontRef idx="minor">
            <a:schemeClr val="tx1"/>
          </a:fontRef>
        </p:style>
      </p:cxnSp>
      <p:grpSp>
        <p:nvGrpSpPr>
          <p:cNvPr id="593" name="Group 1332"/>
          <p:cNvGrpSpPr/>
          <p:nvPr/>
        </p:nvGrpSpPr>
        <p:grpSpPr>
          <a:xfrm>
            <a:off x="5687575" y="3717426"/>
            <a:ext cx="164592" cy="164592"/>
            <a:chOff x="5546588" y="3979391"/>
            <a:chExt cx="184245" cy="184119"/>
          </a:xfrm>
        </p:grpSpPr>
        <p:sp>
          <p:nvSpPr>
            <p:cNvPr id="594" name="Oval 1333"/>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5" name="Oval 1334"/>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96" name="Group 1335"/>
            <p:cNvGrpSpPr/>
            <p:nvPr/>
          </p:nvGrpSpPr>
          <p:grpSpPr>
            <a:xfrm>
              <a:off x="5585280" y="3999080"/>
              <a:ext cx="112960" cy="131837"/>
              <a:chOff x="6410250" y="2267725"/>
              <a:chExt cx="1389628" cy="1620168"/>
            </a:xfrm>
            <a:solidFill>
              <a:schemeClr val="tx1"/>
            </a:solidFill>
          </p:grpSpPr>
          <p:sp>
            <p:nvSpPr>
              <p:cNvPr id="597" name="Freeform 1336"/>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8" name="Freeform 133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99" name="Group 1344"/>
          <p:cNvGrpSpPr/>
          <p:nvPr/>
        </p:nvGrpSpPr>
        <p:grpSpPr>
          <a:xfrm>
            <a:off x="6086943" y="3995270"/>
            <a:ext cx="164592" cy="164592"/>
            <a:chOff x="5608151" y="3898793"/>
            <a:chExt cx="203382" cy="202962"/>
          </a:xfrm>
        </p:grpSpPr>
        <p:sp>
          <p:nvSpPr>
            <p:cNvPr id="600" name="Oval 1345"/>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01" name="Group 1346"/>
            <p:cNvGrpSpPr/>
            <p:nvPr/>
          </p:nvGrpSpPr>
          <p:grpSpPr>
            <a:xfrm>
              <a:off x="5613908" y="3903989"/>
              <a:ext cx="197625" cy="197766"/>
              <a:chOff x="5395970" y="4492405"/>
              <a:chExt cx="222683" cy="222913"/>
            </a:xfrm>
          </p:grpSpPr>
          <p:sp>
            <p:nvSpPr>
              <p:cNvPr id="602" name="Oval 1347"/>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3" name="Freeform 1348"/>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04" name="Straight Connector 911"/>
          <p:cNvCxnSpPr>
            <a:stCxn id="540" idx="6"/>
            <a:endCxn id="594" idx="2"/>
          </p:cNvCxnSpPr>
          <p:nvPr/>
        </p:nvCxnSpPr>
        <p:spPr>
          <a:xfrm flipV="1">
            <a:off x="5379347" y="3797135"/>
            <a:ext cx="308228" cy="64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5" name="Straight Connector 912"/>
          <p:cNvCxnSpPr>
            <a:stCxn id="529" idx="6"/>
            <a:endCxn id="602" idx="2"/>
          </p:cNvCxnSpPr>
          <p:nvPr/>
        </p:nvCxnSpPr>
        <p:spPr>
          <a:xfrm flipV="1">
            <a:off x="5777788" y="4079673"/>
            <a:ext cx="313814" cy="20113"/>
          </a:xfrm>
          <a:prstGeom prst="line">
            <a:avLst/>
          </a:prstGeom>
        </p:spPr>
        <p:style>
          <a:lnRef idx="1">
            <a:schemeClr val="accent1"/>
          </a:lnRef>
          <a:fillRef idx="0">
            <a:schemeClr val="accent1"/>
          </a:fillRef>
          <a:effectRef idx="0">
            <a:schemeClr val="accent1"/>
          </a:effectRef>
          <a:fontRef idx="minor">
            <a:schemeClr val="tx1"/>
          </a:fontRef>
        </p:style>
      </p:cxnSp>
      <p:grpSp>
        <p:nvGrpSpPr>
          <p:cNvPr id="606" name="Group 1354"/>
          <p:cNvGrpSpPr/>
          <p:nvPr/>
        </p:nvGrpSpPr>
        <p:grpSpPr>
          <a:xfrm>
            <a:off x="6258818" y="3515693"/>
            <a:ext cx="137160" cy="137160"/>
            <a:chOff x="5546588" y="3979391"/>
            <a:chExt cx="184245" cy="184119"/>
          </a:xfrm>
        </p:grpSpPr>
        <p:sp>
          <p:nvSpPr>
            <p:cNvPr id="607" name="Oval 1355"/>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8" name="Oval 1356"/>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09" name="Group 1357"/>
            <p:cNvGrpSpPr/>
            <p:nvPr/>
          </p:nvGrpSpPr>
          <p:grpSpPr>
            <a:xfrm>
              <a:off x="5585280" y="3999080"/>
              <a:ext cx="112960" cy="131837"/>
              <a:chOff x="6410250" y="2267725"/>
              <a:chExt cx="1389628" cy="1620168"/>
            </a:xfrm>
            <a:solidFill>
              <a:schemeClr val="tx1"/>
            </a:solidFill>
          </p:grpSpPr>
          <p:sp>
            <p:nvSpPr>
              <p:cNvPr id="610" name="Freeform 135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1" name="Freeform 135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12" name="Group 1366"/>
          <p:cNvGrpSpPr/>
          <p:nvPr/>
        </p:nvGrpSpPr>
        <p:grpSpPr>
          <a:xfrm>
            <a:off x="6448551" y="3816533"/>
            <a:ext cx="137160" cy="137160"/>
            <a:chOff x="5546588" y="3979391"/>
            <a:chExt cx="184245" cy="184119"/>
          </a:xfrm>
        </p:grpSpPr>
        <p:sp>
          <p:nvSpPr>
            <p:cNvPr id="613" name="Oval 1367"/>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4" name="Oval 1368"/>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15" name="Group 1369"/>
            <p:cNvGrpSpPr/>
            <p:nvPr/>
          </p:nvGrpSpPr>
          <p:grpSpPr>
            <a:xfrm>
              <a:off x="5585280" y="3999080"/>
              <a:ext cx="112960" cy="131837"/>
              <a:chOff x="6410250" y="2267725"/>
              <a:chExt cx="1389628" cy="1620168"/>
            </a:xfrm>
            <a:solidFill>
              <a:schemeClr val="tx1"/>
            </a:solidFill>
          </p:grpSpPr>
          <p:sp>
            <p:nvSpPr>
              <p:cNvPr id="616" name="Freeform 1370"/>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7" name="Freeform 1371"/>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18" name="Group 1378"/>
          <p:cNvGrpSpPr/>
          <p:nvPr/>
        </p:nvGrpSpPr>
        <p:grpSpPr>
          <a:xfrm>
            <a:off x="5951021" y="3496583"/>
            <a:ext cx="137160" cy="137160"/>
            <a:chOff x="5608151" y="3898793"/>
            <a:chExt cx="203382" cy="202962"/>
          </a:xfrm>
        </p:grpSpPr>
        <p:sp>
          <p:nvSpPr>
            <p:cNvPr id="619" name="Oval 1379"/>
            <p:cNvSpPr/>
            <p:nvPr/>
          </p:nvSpPr>
          <p:spPr>
            <a:xfrm>
              <a:off x="5608151" y="3898793"/>
              <a:ext cx="197626" cy="197767"/>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0" name="Group 1380"/>
            <p:cNvGrpSpPr/>
            <p:nvPr/>
          </p:nvGrpSpPr>
          <p:grpSpPr>
            <a:xfrm>
              <a:off x="5613908" y="3903989"/>
              <a:ext cx="197625" cy="197766"/>
              <a:chOff x="5395970" y="4492405"/>
              <a:chExt cx="222683" cy="222913"/>
            </a:xfrm>
          </p:grpSpPr>
          <p:sp>
            <p:nvSpPr>
              <p:cNvPr id="621" name="Oval 138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2" name="Freeform 138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23" name="Straight Connector 930"/>
          <p:cNvCxnSpPr>
            <a:stCxn id="594" idx="7"/>
            <a:endCxn id="621" idx="3"/>
          </p:cNvCxnSpPr>
          <p:nvPr/>
        </p:nvCxnSpPr>
        <p:spPr>
          <a:xfrm flipV="1">
            <a:off x="5823413" y="3614171"/>
            <a:ext cx="151008" cy="12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4" name="Straight Connector 931"/>
          <p:cNvCxnSpPr>
            <a:stCxn id="594" idx="6"/>
            <a:endCxn id="607" idx="3"/>
          </p:cNvCxnSpPr>
          <p:nvPr/>
        </p:nvCxnSpPr>
        <p:spPr>
          <a:xfrm flipV="1">
            <a:off x="5846719" y="3629086"/>
            <a:ext cx="431521" cy="168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5" name="Straight Connector 932"/>
          <p:cNvCxnSpPr>
            <a:stCxn id="594" idx="5"/>
            <a:endCxn id="613" idx="2"/>
          </p:cNvCxnSpPr>
          <p:nvPr/>
        </p:nvCxnSpPr>
        <p:spPr>
          <a:xfrm>
            <a:off x="5823413" y="3853498"/>
            <a:ext cx="625138" cy="29459"/>
          </a:xfrm>
          <a:prstGeom prst="line">
            <a:avLst/>
          </a:prstGeom>
        </p:spPr>
        <p:style>
          <a:lnRef idx="1">
            <a:schemeClr val="accent1"/>
          </a:lnRef>
          <a:fillRef idx="0">
            <a:schemeClr val="accent1"/>
          </a:fillRef>
          <a:effectRef idx="0">
            <a:schemeClr val="accent1"/>
          </a:effectRef>
          <a:fontRef idx="minor">
            <a:schemeClr val="tx1"/>
          </a:fontRef>
        </p:style>
      </p:cxnSp>
      <p:grpSp>
        <p:nvGrpSpPr>
          <p:cNvPr id="626" name="Group 1388"/>
          <p:cNvGrpSpPr/>
          <p:nvPr/>
        </p:nvGrpSpPr>
        <p:grpSpPr>
          <a:xfrm>
            <a:off x="6262158" y="4258497"/>
            <a:ext cx="164592" cy="164592"/>
            <a:chOff x="5608151" y="3898793"/>
            <a:chExt cx="203382" cy="202962"/>
          </a:xfrm>
        </p:grpSpPr>
        <p:sp>
          <p:nvSpPr>
            <p:cNvPr id="627" name="Oval 1389"/>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8" name="Group 1390"/>
            <p:cNvGrpSpPr/>
            <p:nvPr/>
          </p:nvGrpSpPr>
          <p:grpSpPr>
            <a:xfrm>
              <a:off x="5613908" y="3903989"/>
              <a:ext cx="197625" cy="197766"/>
              <a:chOff x="5395970" y="4492405"/>
              <a:chExt cx="222683" cy="222913"/>
            </a:xfrm>
          </p:grpSpPr>
          <p:sp>
            <p:nvSpPr>
              <p:cNvPr id="629" name="Oval 139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0" name="Freeform 139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31" name="Group 1398"/>
          <p:cNvGrpSpPr/>
          <p:nvPr/>
        </p:nvGrpSpPr>
        <p:grpSpPr>
          <a:xfrm>
            <a:off x="6076937" y="4553972"/>
            <a:ext cx="184245" cy="184119"/>
            <a:chOff x="5546588" y="3979391"/>
            <a:chExt cx="184245" cy="184119"/>
          </a:xfrm>
        </p:grpSpPr>
        <p:sp>
          <p:nvSpPr>
            <p:cNvPr id="632" name="Oval 1399"/>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3" name="Oval 1400"/>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34" name="Group 1401"/>
            <p:cNvGrpSpPr/>
            <p:nvPr/>
          </p:nvGrpSpPr>
          <p:grpSpPr>
            <a:xfrm>
              <a:off x="5585280" y="3999080"/>
              <a:ext cx="112960" cy="131837"/>
              <a:chOff x="6410250" y="2267725"/>
              <a:chExt cx="1389628" cy="1620168"/>
            </a:xfrm>
            <a:solidFill>
              <a:schemeClr val="tx1"/>
            </a:solidFill>
          </p:grpSpPr>
          <p:sp>
            <p:nvSpPr>
              <p:cNvPr id="635" name="Freeform 140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6" name="Freeform 140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37" name="Group 1410"/>
          <p:cNvGrpSpPr/>
          <p:nvPr/>
        </p:nvGrpSpPr>
        <p:grpSpPr>
          <a:xfrm>
            <a:off x="5665541" y="4599685"/>
            <a:ext cx="182880" cy="182880"/>
            <a:chOff x="409574" y="1193799"/>
            <a:chExt cx="1399900" cy="1398451"/>
          </a:xfrm>
        </p:grpSpPr>
        <p:sp>
          <p:nvSpPr>
            <p:cNvPr id="638" name="Oval 1411"/>
            <p:cNvSpPr/>
            <p:nvPr/>
          </p:nvSpPr>
          <p:spPr>
            <a:xfrm>
              <a:off x="409574" y="1193799"/>
              <a:ext cx="1363662" cy="136366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9" name="Oval 141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0" name="Freeform 141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41" name="Group 948"/>
          <p:cNvGrpSpPr/>
          <p:nvPr/>
        </p:nvGrpSpPr>
        <p:grpSpPr>
          <a:xfrm>
            <a:off x="5343667" y="4821728"/>
            <a:ext cx="182880" cy="182880"/>
            <a:chOff x="7269654" y="1050069"/>
            <a:chExt cx="1399900" cy="1398451"/>
          </a:xfrm>
        </p:grpSpPr>
        <p:grpSp>
          <p:nvGrpSpPr>
            <p:cNvPr id="642" name="Group 949"/>
            <p:cNvGrpSpPr/>
            <p:nvPr/>
          </p:nvGrpSpPr>
          <p:grpSpPr>
            <a:xfrm>
              <a:off x="7269654" y="1050069"/>
              <a:ext cx="1399900" cy="1398451"/>
              <a:chOff x="-2029689" y="3075853"/>
              <a:chExt cx="1399900" cy="1398451"/>
            </a:xfrm>
          </p:grpSpPr>
          <p:sp>
            <p:nvSpPr>
              <p:cNvPr id="646" name="Oval 953"/>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7" name="Oval 954"/>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43" name="Group 950"/>
            <p:cNvGrpSpPr/>
            <p:nvPr/>
          </p:nvGrpSpPr>
          <p:grpSpPr>
            <a:xfrm>
              <a:off x="7537265" y="1245229"/>
              <a:ext cx="864679" cy="1008131"/>
              <a:chOff x="6410250" y="2267725"/>
              <a:chExt cx="1389628" cy="1620168"/>
            </a:xfrm>
            <a:solidFill>
              <a:schemeClr val="tx1"/>
            </a:solidFill>
          </p:grpSpPr>
          <p:sp>
            <p:nvSpPr>
              <p:cNvPr id="644" name="Freeform 95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5" name="Freeform 95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648" name="Group 955"/>
          <p:cNvGrpSpPr/>
          <p:nvPr/>
        </p:nvGrpSpPr>
        <p:grpSpPr>
          <a:xfrm>
            <a:off x="5030692" y="5028149"/>
            <a:ext cx="182880" cy="182880"/>
            <a:chOff x="409574" y="1193799"/>
            <a:chExt cx="1399900" cy="1398451"/>
          </a:xfrm>
        </p:grpSpPr>
        <p:sp>
          <p:nvSpPr>
            <p:cNvPr id="649" name="Oval 956"/>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0" name="Oval 95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1" name="Freeform 95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52" name="Straight Connector 960"/>
          <p:cNvCxnSpPr>
            <a:stCxn id="260" idx="6"/>
            <a:endCxn id="638" idx="2"/>
          </p:cNvCxnSpPr>
          <p:nvPr/>
        </p:nvCxnSpPr>
        <p:spPr>
          <a:xfrm>
            <a:off x="5274016" y="4673820"/>
            <a:ext cx="391525" cy="15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3" name="Straight Connector 961"/>
          <p:cNvCxnSpPr>
            <a:stCxn id="261" idx="5"/>
            <a:endCxn id="646" idx="1"/>
          </p:cNvCxnSpPr>
          <p:nvPr/>
        </p:nvCxnSpPr>
        <p:spPr>
          <a:xfrm>
            <a:off x="5247322" y="4758318"/>
            <a:ext cx="122434" cy="89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4" name="Straight Connector 962"/>
          <p:cNvCxnSpPr>
            <a:stCxn id="408" idx="5"/>
            <a:endCxn id="649" idx="2"/>
          </p:cNvCxnSpPr>
          <p:nvPr/>
        </p:nvCxnSpPr>
        <p:spPr>
          <a:xfrm>
            <a:off x="4890251" y="5036531"/>
            <a:ext cx="140441" cy="80784"/>
          </a:xfrm>
          <a:prstGeom prst="line">
            <a:avLst/>
          </a:prstGeom>
        </p:spPr>
        <p:style>
          <a:lnRef idx="1">
            <a:schemeClr val="accent1"/>
          </a:lnRef>
          <a:fillRef idx="0">
            <a:schemeClr val="accent1"/>
          </a:fillRef>
          <a:effectRef idx="0">
            <a:schemeClr val="accent1"/>
          </a:effectRef>
          <a:fontRef idx="minor">
            <a:schemeClr val="tx1"/>
          </a:fontRef>
        </p:style>
      </p:cxnSp>
      <p:grpSp>
        <p:nvGrpSpPr>
          <p:cNvPr id="655" name="Group 1418"/>
          <p:cNvGrpSpPr/>
          <p:nvPr/>
        </p:nvGrpSpPr>
        <p:grpSpPr>
          <a:xfrm>
            <a:off x="5724707" y="4951521"/>
            <a:ext cx="182880" cy="182880"/>
            <a:chOff x="409574" y="1193799"/>
            <a:chExt cx="1399900" cy="1398451"/>
          </a:xfrm>
        </p:grpSpPr>
        <p:sp>
          <p:nvSpPr>
            <p:cNvPr id="656" name="Oval 1419"/>
            <p:cNvSpPr/>
            <p:nvPr/>
          </p:nvSpPr>
          <p:spPr>
            <a:xfrm>
              <a:off x="409574" y="1193799"/>
              <a:ext cx="1363662" cy="136366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7" name="Oval 142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8" name="Freeform 142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59" name="Straight Connector 967"/>
          <p:cNvCxnSpPr>
            <a:stCxn id="647" idx="6"/>
            <a:endCxn id="656" idx="2"/>
          </p:cNvCxnSpPr>
          <p:nvPr/>
        </p:nvCxnSpPr>
        <p:spPr>
          <a:xfrm>
            <a:off x="5526547" y="4915443"/>
            <a:ext cx="198160" cy="125244"/>
          </a:xfrm>
          <a:prstGeom prst="line">
            <a:avLst/>
          </a:prstGeom>
        </p:spPr>
        <p:style>
          <a:lnRef idx="1">
            <a:schemeClr val="accent1"/>
          </a:lnRef>
          <a:fillRef idx="0">
            <a:schemeClr val="accent1"/>
          </a:fillRef>
          <a:effectRef idx="0">
            <a:schemeClr val="accent1"/>
          </a:effectRef>
          <a:fontRef idx="minor">
            <a:schemeClr val="tx1"/>
          </a:fontRef>
        </p:style>
      </p:cxnSp>
      <p:grpSp>
        <p:nvGrpSpPr>
          <p:cNvPr id="660" name="Group 1426"/>
          <p:cNvGrpSpPr/>
          <p:nvPr/>
        </p:nvGrpSpPr>
        <p:grpSpPr>
          <a:xfrm>
            <a:off x="6344454" y="1584005"/>
            <a:ext cx="164592" cy="164592"/>
            <a:chOff x="5211855" y="850384"/>
            <a:chExt cx="276381" cy="274396"/>
          </a:xfrm>
        </p:grpSpPr>
        <p:sp>
          <p:nvSpPr>
            <p:cNvPr id="661" name="Oval 142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2" name="Oval 142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3" name="Freeform 142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64" name="Group 1434"/>
          <p:cNvGrpSpPr/>
          <p:nvPr/>
        </p:nvGrpSpPr>
        <p:grpSpPr>
          <a:xfrm>
            <a:off x="6723920" y="983610"/>
            <a:ext cx="164592" cy="164592"/>
            <a:chOff x="5266280" y="1045196"/>
            <a:chExt cx="228600" cy="228600"/>
          </a:xfrm>
        </p:grpSpPr>
        <p:grpSp>
          <p:nvGrpSpPr>
            <p:cNvPr id="665" name="Group 1435"/>
            <p:cNvGrpSpPr/>
            <p:nvPr/>
          </p:nvGrpSpPr>
          <p:grpSpPr>
            <a:xfrm>
              <a:off x="5266280" y="1045196"/>
              <a:ext cx="228600" cy="228600"/>
              <a:chOff x="5211855" y="850384"/>
              <a:chExt cx="276381" cy="274396"/>
            </a:xfrm>
          </p:grpSpPr>
          <p:sp>
            <p:nvSpPr>
              <p:cNvPr id="667" name="Oval 143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8" name="Oval 143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9" name="Freeform 143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66" name="Freeform 1436"/>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70" name="Straight Connector 978"/>
          <p:cNvCxnSpPr>
            <a:stCxn id="557" idx="5"/>
            <a:endCxn id="661" idx="2"/>
          </p:cNvCxnSpPr>
          <p:nvPr/>
        </p:nvCxnSpPr>
        <p:spPr>
          <a:xfrm>
            <a:off x="5970594" y="1414146"/>
            <a:ext cx="373860" cy="250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1" name="Straight Connector 979"/>
          <p:cNvCxnSpPr>
            <a:stCxn id="576" idx="7"/>
          </p:cNvCxnSpPr>
          <p:nvPr/>
        </p:nvCxnSpPr>
        <p:spPr>
          <a:xfrm flipV="1">
            <a:off x="6414717" y="1063817"/>
            <a:ext cx="307104" cy="12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72" name="Group 1446"/>
          <p:cNvGrpSpPr/>
          <p:nvPr/>
        </p:nvGrpSpPr>
        <p:grpSpPr>
          <a:xfrm>
            <a:off x="6578821" y="1416741"/>
            <a:ext cx="164592" cy="164592"/>
            <a:chOff x="5211855" y="850384"/>
            <a:chExt cx="276381" cy="274396"/>
          </a:xfrm>
        </p:grpSpPr>
        <p:sp>
          <p:nvSpPr>
            <p:cNvPr id="673" name="Oval 144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4" name="Oval 144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5" name="Freeform 144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76" name="Group 1454"/>
          <p:cNvGrpSpPr/>
          <p:nvPr/>
        </p:nvGrpSpPr>
        <p:grpSpPr>
          <a:xfrm>
            <a:off x="6757842" y="1247658"/>
            <a:ext cx="164592" cy="164592"/>
            <a:chOff x="5980859" y="1409497"/>
            <a:chExt cx="201168" cy="201168"/>
          </a:xfrm>
        </p:grpSpPr>
        <p:grpSp>
          <p:nvGrpSpPr>
            <p:cNvPr id="677" name="Group 1455"/>
            <p:cNvGrpSpPr/>
            <p:nvPr/>
          </p:nvGrpSpPr>
          <p:grpSpPr>
            <a:xfrm>
              <a:off x="5980859" y="1409497"/>
              <a:ext cx="201168" cy="201168"/>
              <a:chOff x="-2029688" y="3075853"/>
              <a:chExt cx="1399899" cy="1398451"/>
            </a:xfrm>
          </p:grpSpPr>
          <p:sp>
            <p:nvSpPr>
              <p:cNvPr id="679" name="Oval 1457"/>
              <p:cNvSpPr/>
              <p:nvPr/>
            </p:nvSpPr>
            <p:spPr>
              <a:xfrm>
                <a:off x="-2029688" y="3075853"/>
                <a:ext cx="1363667"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0" name="Oval 1458"/>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78" name="Freeform 1456"/>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81" name="Straight Connector 989"/>
          <p:cNvCxnSpPr>
            <a:stCxn id="557" idx="6"/>
            <a:endCxn id="673" idx="1"/>
          </p:cNvCxnSpPr>
          <p:nvPr/>
        </p:nvCxnSpPr>
        <p:spPr>
          <a:xfrm>
            <a:off x="5999078" y="1344811"/>
            <a:ext cx="603048" cy="95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2" name="Straight Connector 990"/>
          <p:cNvCxnSpPr>
            <a:stCxn id="576" idx="6"/>
          </p:cNvCxnSpPr>
          <p:nvPr/>
        </p:nvCxnSpPr>
        <p:spPr>
          <a:xfrm>
            <a:off x="6440806" y="1251355"/>
            <a:ext cx="314937" cy="86437"/>
          </a:xfrm>
          <a:prstGeom prst="line">
            <a:avLst/>
          </a:prstGeom>
        </p:spPr>
        <p:style>
          <a:lnRef idx="1">
            <a:schemeClr val="accent1"/>
          </a:lnRef>
          <a:fillRef idx="0">
            <a:schemeClr val="accent1"/>
          </a:fillRef>
          <a:effectRef idx="0">
            <a:schemeClr val="accent1"/>
          </a:effectRef>
          <a:fontRef idx="minor">
            <a:schemeClr val="tx1"/>
          </a:fontRef>
        </p:style>
      </p:cxnSp>
      <p:grpSp>
        <p:nvGrpSpPr>
          <p:cNvPr id="683" name="Group 1464"/>
          <p:cNvGrpSpPr/>
          <p:nvPr/>
        </p:nvGrpSpPr>
        <p:grpSpPr>
          <a:xfrm>
            <a:off x="6521187" y="2796478"/>
            <a:ext cx="182880" cy="182880"/>
            <a:chOff x="6045019" y="2379896"/>
            <a:chExt cx="182880" cy="182880"/>
          </a:xfrm>
        </p:grpSpPr>
        <p:sp>
          <p:nvSpPr>
            <p:cNvPr id="684" name="Oval 1465"/>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5" name="Oval 1466"/>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6" name="Freeform 1467"/>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87" name="Group 1468"/>
          <p:cNvGrpSpPr/>
          <p:nvPr/>
        </p:nvGrpSpPr>
        <p:grpSpPr>
          <a:xfrm>
            <a:off x="6253241" y="3078239"/>
            <a:ext cx="182880" cy="182880"/>
            <a:chOff x="5923833" y="1836307"/>
            <a:chExt cx="182880" cy="182880"/>
          </a:xfrm>
        </p:grpSpPr>
        <p:sp>
          <p:nvSpPr>
            <p:cNvPr id="688" name="Oval 1469"/>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9" name="Oval 1470"/>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90" name="Group 1471"/>
            <p:cNvGrpSpPr/>
            <p:nvPr/>
          </p:nvGrpSpPr>
          <p:grpSpPr>
            <a:xfrm>
              <a:off x="5961160" y="1857085"/>
              <a:ext cx="112960" cy="131837"/>
              <a:chOff x="6410250" y="2267725"/>
              <a:chExt cx="1389628" cy="1620168"/>
            </a:xfrm>
            <a:solidFill>
              <a:schemeClr val="tx1"/>
            </a:solidFill>
          </p:grpSpPr>
          <p:sp>
            <p:nvSpPr>
              <p:cNvPr id="691" name="Freeform 147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2" name="Freeform 147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93" name="Straight Connector 1474"/>
          <p:cNvCxnSpPr>
            <a:stCxn id="580" idx="6"/>
            <a:endCxn id="685" idx="1"/>
          </p:cNvCxnSpPr>
          <p:nvPr/>
        </p:nvCxnSpPr>
        <p:spPr>
          <a:xfrm>
            <a:off x="6373670" y="2750232"/>
            <a:ext cx="178340" cy="76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1475"/>
          <p:cNvCxnSpPr>
            <a:stCxn id="580" idx="4"/>
            <a:endCxn id="688" idx="0"/>
          </p:cNvCxnSpPr>
          <p:nvPr/>
        </p:nvCxnSpPr>
        <p:spPr>
          <a:xfrm>
            <a:off x="6284597" y="2839397"/>
            <a:ext cx="57717" cy="238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5" name="Straight Connector 1476"/>
          <p:cNvCxnSpPr>
            <a:stCxn id="684" idx="6"/>
            <a:endCxn id="217" idx="2"/>
          </p:cNvCxnSpPr>
          <p:nvPr/>
        </p:nvCxnSpPr>
        <p:spPr>
          <a:xfrm>
            <a:off x="6699333" y="2885644"/>
            <a:ext cx="594894" cy="107585"/>
          </a:xfrm>
          <a:prstGeom prst="line">
            <a:avLst/>
          </a:prstGeom>
        </p:spPr>
        <p:style>
          <a:lnRef idx="1">
            <a:schemeClr val="accent1"/>
          </a:lnRef>
          <a:fillRef idx="0">
            <a:schemeClr val="accent1"/>
          </a:fillRef>
          <a:effectRef idx="0">
            <a:schemeClr val="accent1"/>
          </a:effectRef>
          <a:fontRef idx="minor">
            <a:schemeClr val="tx1"/>
          </a:fontRef>
        </p:style>
      </p:cxnSp>
      <p:grpSp>
        <p:nvGrpSpPr>
          <p:cNvPr id="696" name="Group 1477"/>
          <p:cNvGrpSpPr/>
          <p:nvPr/>
        </p:nvGrpSpPr>
        <p:grpSpPr>
          <a:xfrm>
            <a:off x="6629693" y="3085840"/>
            <a:ext cx="182880" cy="182880"/>
            <a:chOff x="6045019" y="2379896"/>
            <a:chExt cx="182880" cy="182880"/>
          </a:xfrm>
        </p:grpSpPr>
        <p:sp>
          <p:nvSpPr>
            <p:cNvPr id="697" name="Oval 1478"/>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8" name="Oval 1479"/>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9" name="Freeform 1480"/>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00" name="Straight Connector 1481"/>
          <p:cNvCxnSpPr>
            <a:stCxn id="689" idx="6"/>
            <a:endCxn id="697" idx="2"/>
          </p:cNvCxnSpPr>
          <p:nvPr/>
        </p:nvCxnSpPr>
        <p:spPr>
          <a:xfrm>
            <a:off x="6436121" y="3171954"/>
            <a:ext cx="193572" cy="3052"/>
          </a:xfrm>
          <a:prstGeom prst="line">
            <a:avLst/>
          </a:prstGeom>
        </p:spPr>
        <p:style>
          <a:lnRef idx="1">
            <a:schemeClr val="accent1"/>
          </a:lnRef>
          <a:fillRef idx="0">
            <a:schemeClr val="accent1"/>
          </a:fillRef>
          <a:effectRef idx="0">
            <a:schemeClr val="accent1"/>
          </a:effectRef>
          <a:fontRef idx="minor">
            <a:schemeClr val="tx1"/>
          </a:fontRef>
        </p:style>
      </p:cxnSp>
      <p:grpSp>
        <p:nvGrpSpPr>
          <p:cNvPr id="701" name="Group 1482"/>
          <p:cNvGrpSpPr/>
          <p:nvPr/>
        </p:nvGrpSpPr>
        <p:grpSpPr>
          <a:xfrm>
            <a:off x="6040545" y="3251817"/>
            <a:ext cx="182880" cy="182880"/>
            <a:chOff x="409574" y="1193799"/>
            <a:chExt cx="1399900" cy="1398451"/>
          </a:xfrm>
        </p:grpSpPr>
        <p:sp>
          <p:nvSpPr>
            <p:cNvPr id="702" name="Oval 1483"/>
            <p:cNvSpPr/>
            <p:nvPr/>
          </p:nvSpPr>
          <p:spPr>
            <a:xfrm>
              <a:off x="409574" y="1193799"/>
              <a:ext cx="1363663" cy="1363663"/>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3" name="Oval 148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4" name="Freeform 148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05" name="Straight Connector 1486"/>
          <p:cNvCxnSpPr>
            <a:stCxn id="497" idx="6"/>
            <a:endCxn id="702" idx="1"/>
          </p:cNvCxnSpPr>
          <p:nvPr/>
        </p:nvCxnSpPr>
        <p:spPr>
          <a:xfrm>
            <a:off x="5886533" y="3175264"/>
            <a:ext cx="180101" cy="102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6" name="Straight Connector 1487"/>
          <p:cNvCxnSpPr>
            <a:stCxn id="306" idx="5"/>
            <a:endCxn id="298" idx="2"/>
          </p:cNvCxnSpPr>
          <p:nvPr/>
        </p:nvCxnSpPr>
        <p:spPr>
          <a:xfrm>
            <a:off x="4236876" y="1555479"/>
            <a:ext cx="229388" cy="28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7" name="Straight Connector 1488"/>
          <p:cNvCxnSpPr>
            <a:stCxn id="298" idx="6"/>
            <a:endCxn id="379" idx="1"/>
          </p:cNvCxnSpPr>
          <p:nvPr/>
        </p:nvCxnSpPr>
        <p:spPr>
          <a:xfrm>
            <a:off x="4763037" y="1584005"/>
            <a:ext cx="230252" cy="18898"/>
          </a:xfrm>
          <a:prstGeom prst="line">
            <a:avLst/>
          </a:prstGeom>
        </p:spPr>
        <p:style>
          <a:lnRef idx="1">
            <a:schemeClr val="accent1"/>
          </a:lnRef>
          <a:fillRef idx="0">
            <a:schemeClr val="accent1"/>
          </a:fillRef>
          <a:effectRef idx="0">
            <a:schemeClr val="accent1"/>
          </a:effectRef>
          <a:fontRef idx="minor">
            <a:schemeClr val="tx1"/>
          </a:fontRef>
        </p:style>
      </p:cxnSp>
      <p:grpSp>
        <p:nvGrpSpPr>
          <p:cNvPr id="708" name="Group 1489"/>
          <p:cNvGrpSpPr/>
          <p:nvPr/>
        </p:nvGrpSpPr>
        <p:grpSpPr>
          <a:xfrm>
            <a:off x="3260992" y="2097267"/>
            <a:ext cx="405501" cy="405081"/>
            <a:chOff x="7269654" y="1050069"/>
            <a:chExt cx="1399900" cy="1398451"/>
          </a:xfrm>
        </p:grpSpPr>
        <p:grpSp>
          <p:nvGrpSpPr>
            <p:cNvPr id="709" name="Group 1490"/>
            <p:cNvGrpSpPr/>
            <p:nvPr/>
          </p:nvGrpSpPr>
          <p:grpSpPr>
            <a:xfrm>
              <a:off x="7269654" y="1050069"/>
              <a:ext cx="1399900" cy="1398451"/>
              <a:chOff x="-2029689" y="3075853"/>
              <a:chExt cx="1399900" cy="1398451"/>
            </a:xfrm>
          </p:grpSpPr>
          <p:sp>
            <p:nvSpPr>
              <p:cNvPr id="713" name="Oval 1494"/>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4" name="Oval 1495"/>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10" name="Group 1491"/>
            <p:cNvGrpSpPr/>
            <p:nvPr/>
          </p:nvGrpSpPr>
          <p:grpSpPr>
            <a:xfrm>
              <a:off x="7537265" y="1245229"/>
              <a:ext cx="864679" cy="1008131"/>
              <a:chOff x="6410250" y="2267725"/>
              <a:chExt cx="1389628" cy="1620168"/>
            </a:xfrm>
            <a:solidFill>
              <a:schemeClr val="tx1"/>
            </a:solidFill>
          </p:grpSpPr>
          <p:sp>
            <p:nvSpPr>
              <p:cNvPr id="711" name="Freeform 149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2" name="Freeform 149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715" name="Straight Connector 1496"/>
          <p:cNvCxnSpPr/>
          <p:nvPr/>
        </p:nvCxnSpPr>
        <p:spPr>
          <a:xfrm>
            <a:off x="2842214" y="2073989"/>
            <a:ext cx="482721" cy="81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6" name="Straight Connector 1497"/>
          <p:cNvCxnSpPr>
            <a:stCxn id="160" idx="6"/>
            <a:endCxn id="195" idx="2"/>
          </p:cNvCxnSpPr>
          <p:nvPr/>
        </p:nvCxnSpPr>
        <p:spPr>
          <a:xfrm>
            <a:off x="1251294" y="2721775"/>
            <a:ext cx="747635" cy="4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7" name="Straight Connector 1498"/>
          <p:cNvCxnSpPr>
            <a:stCxn id="543" idx="5"/>
            <a:endCxn id="633" idx="1"/>
          </p:cNvCxnSpPr>
          <p:nvPr/>
        </p:nvCxnSpPr>
        <p:spPr>
          <a:xfrm>
            <a:off x="5941811" y="4456124"/>
            <a:ext cx="167314" cy="129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8" name="Straight Connector 1499"/>
          <p:cNvCxnSpPr>
            <a:stCxn id="602" idx="5"/>
            <a:endCxn id="627" idx="0"/>
          </p:cNvCxnSpPr>
          <p:nvPr/>
        </p:nvCxnSpPr>
        <p:spPr>
          <a:xfrm>
            <a:off x="6228113" y="4136375"/>
            <a:ext cx="114012" cy="122122"/>
          </a:xfrm>
          <a:prstGeom prst="line">
            <a:avLst/>
          </a:prstGeom>
        </p:spPr>
        <p:style>
          <a:lnRef idx="1">
            <a:schemeClr val="accent1"/>
          </a:lnRef>
          <a:fillRef idx="0">
            <a:schemeClr val="accent1"/>
          </a:fillRef>
          <a:effectRef idx="0">
            <a:schemeClr val="accent1"/>
          </a:effectRef>
          <a:fontRef idx="minor">
            <a:schemeClr val="tx1"/>
          </a:fontRef>
        </p:style>
      </p:cxnSp>
      <p:grpSp>
        <p:nvGrpSpPr>
          <p:cNvPr id="719" name="Group 1500"/>
          <p:cNvGrpSpPr/>
          <p:nvPr/>
        </p:nvGrpSpPr>
        <p:grpSpPr>
          <a:xfrm>
            <a:off x="6583973" y="3403255"/>
            <a:ext cx="137160" cy="137160"/>
            <a:chOff x="5923833" y="1836307"/>
            <a:chExt cx="182880" cy="182880"/>
          </a:xfrm>
        </p:grpSpPr>
        <p:sp>
          <p:nvSpPr>
            <p:cNvPr id="720" name="Oval 1501"/>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1" name="Oval 1502"/>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2" name="Group 1503"/>
            <p:cNvGrpSpPr/>
            <p:nvPr/>
          </p:nvGrpSpPr>
          <p:grpSpPr>
            <a:xfrm>
              <a:off x="5961160" y="1857085"/>
              <a:ext cx="112960" cy="131837"/>
              <a:chOff x="6410250" y="2267725"/>
              <a:chExt cx="1389628" cy="1620168"/>
            </a:xfrm>
            <a:solidFill>
              <a:schemeClr val="tx1"/>
            </a:solidFill>
          </p:grpSpPr>
          <p:sp>
            <p:nvSpPr>
              <p:cNvPr id="723" name="Freeform 150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4" name="Freeform 1505"/>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725" name="Straight Connector 1506"/>
          <p:cNvCxnSpPr>
            <a:stCxn id="689" idx="5"/>
            <a:endCxn id="720" idx="1"/>
          </p:cNvCxnSpPr>
          <p:nvPr/>
        </p:nvCxnSpPr>
        <p:spPr>
          <a:xfrm>
            <a:off x="6410032" y="3235003"/>
            <a:ext cx="193508" cy="187839"/>
          </a:xfrm>
          <a:prstGeom prst="line">
            <a:avLst/>
          </a:prstGeom>
        </p:spPr>
        <p:style>
          <a:lnRef idx="1">
            <a:schemeClr val="accent1"/>
          </a:lnRef>
          <a:fillRef idx="0">
            <a:schemeClr val="accent1"/>
          </a:fillRef>
          <a:effectRef idx="0">
            <a:schemeClr val="accent1"/>
          </a:effectRef>
          <a:fontRef idx="minor">
            <a:schemeClr val="tx1"/>
          </a:fontRef>
        </p:style>
      </p:cxnSp>
      <p:grpSp>
        <p:nvGrpSpPr>
          <p:cNvPr id="726" name="Group 1507"/>
          <p:cNvGrpSpPr/>
          <p:nvPr/>
        </p:nvGrpSpPr>
        <p:grpSpPr>
          <a:xfrm>
            <a:off x="6884298" y="3331053"/>
            <a:ext cx="137160" cy="137160"/>
            <a:chOff x="6045019" y="2379896"/>
            <a:chExt cx="182880" cy="182880"/>
          </a:xfrm>
        </p:grpSpPr>
        <p:sp>
          <p:nvSpPr>
            <p:cNvPr id="727" name="Oval 1508"/>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8" name="Oval 1509"/>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9" name="Freeform 1510"/>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30" name="Straight Connector 1511"/>
          <p:cNvCxnSpPr>
            <a:stCxn id="697" idx="5"/>
            <a:endCxn id="727" idx="1"/>
          </p:cNvCxnSpPr>
          <p:nvPr/>
        </p:nvCxnSpPr>
        <p:spPr>
          <a:xfrm>
            <a:off x="6781750" y="3238055"/>
            <a:ext cx="122115" cy="112585"/>
          </a:xfrm>
          <a:prstGeom prst="line">
            <a:avLst/>
          </a:prstGeom>
        </p:spPr>
        <p:style>
          <a:lnRef idx="1">
            <a:schemeClr val="accent1"/>
          </a:lnRef>
          <a:fillRef idx="0">
            <a:schemeClr val="accent1"/>
          </a:fillRef>
          <a:effectRef idx="0">
            <a:schemeClr val="accent1"/>
          </a:effectRef>
          <a:fontRef idx="minor">
            <a:schemeClr val="tx1"/>
          </a:fontRef>
        </p:style>
      </p:cxnSp>
      <p:grpSp>
        <p:nvGrpSpPr>
          <p:cNvPr id="731" name="Group 1512"/>
          <p:cNvGrpSpPr/>
          <p:nvPr/>
        </p:nvGrpSpPr>
        <p:grpSpPr>
          <a:xfrm>
            <a:off x="6491800" y="1882641"/>
            <a:ext cx="164592" cy="164592"/>
            <a:chOff x="5746178" y="1589575"/>
            <a:chExt cx="228600" cy="228600"/>
          </a:xfrm>
        </p:grpSpPr>
        <p:grpSp>
          <p:nvGrpSpPr>
            <p:cNvPr id="732" name="Group 1513"/>
            <p:cNvGrpSpPr/>
            <p:nvPr/>
          </p:nvGrpSpPr>
          <p:grpSpPr>
            <a:xfrm>
              <a:off x="5746178" y="1589575"/>
              <a:ext cx="228600" cy="228600"/>
              <a:chOff x="-2029688" y="3075853"/>
              <a:chExt cx="1399899" cy="1398451"/>
            </a:xfrm>
          </p:grpSpPr>
          <p:sp>
            <p:nvSpPr>
              <p:cNvPr id="736" name="Oval 1517"/>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7" name="Oval 1518"/>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33" name="Group 1514"/>
            <p:cNvGrpSpPr/>
            <p:nvPr/>
          </p:nvGrpSpPr>
          <p:grpSpPr>
            <a:xfrm>
              <a:off x="5789878" y="1621477"/>
              <a:ext cx="141200" cy="164796"/>
              <a:chOff x="6410250" y="2267725"/>
              <a:chExt cx="1389628" cy="1620168"/>
            </a:xfrm>
            <a:solidFill>
              <a:srgbClr val="7030A0"/>
            </a:solidFill>
          </p:grpSpPr>
          <p:sp>
            <p:nvSpPr>
              <p:cNvPr id="734" name="Freeform 151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5" name="Freeform 151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738" name="Group 1519"/>
          <p:cNvGrpSpPr/>
          <p:nvPr/>
        </p:nvGrpSpPr>
        <p:grpSpPr>
          <a:xfrm>
            <a:off x="6830066" y="1748929"/>
            <a:ext cx="164592" cy="164592"/>
            <a:chOff x="5980859" y="1409497"/>
            <a:chExt cx="201168" cy="201168"/>
          </a:xfrm>
        </p:grpSpPr>
        <p:grpSp>
          <p:nvGrpSpPr>
            <p:cNvPr id="739" name="Group 1520"/>
            <p:cNvGrpSpPr/>
            <p:nvPr/>
          </p:nvGrpSpPr>
          <p:grpSpPr>
            <a:xfrm>
              <a:off x="5980859" y="1409497"/>
              <a:ext cx="201168" cy="201168"/>
              <a:chOff x="-2029688" y="3075853"/>
              <a:chExt cx="1399899" cy="1398451"/>
            </a:xfrm>
          </p:grpSpPr>
          <p:sp>
            <p:nvSpPr>
              <p:cNvPr id="741" name="Oval 1522"/>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2" name="Oval 1523"/>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40" name="Freeform 1521"/>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43" name="Straight Connector 1524"/>
          <p:cNvCxnSpPr>
            <a:stCxn id="552" idx="6"/>
            <a:endCxn id="737" idx="2"/>
          </p:cNvCxnSpPr>
          <p:nvPr/>
        </p:nvCxnSpPr>
        <p:spPr>
          <a:xfrm>
            <a:off x="6286990" y="1856431"/>
            <a:ext cx="209070" cy="110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1525"/>
          <p:cNvCxnSpPr>
            <a:stCxn id="673" idx="5"/>
            <a:endCxn id="741" idx="0"/>
          </p:cNvCxnSpPr>
          <p:nvPr/>
        </p:nvCxnSpPr>
        <p:spPr>
          <a:xfrm>
            <a:off x="6714652" y="1553696"/>
            <a:ext cx="195580" cy="195233"/>
          </a:xfrm>
          <a:prstGeom prst="line">
            <a:avLst/>
          </a:prstGeom>
        </p:spPr>
        <p:style>
          <a:lnRef idx="1">
            <a:schemeClr val="accent1"/>
          </a:lnRef>
          <a:fillRef idx="0">
            <a:schemeClr val="accent1"/>
          </a:fillRef>
          <a:effectRef idx="0">
            <a:schemeClr val="accent1"/>
          </a:effectRef>
          <a:fontRef idx="minor">
            <a:schemeClr val="tx1"/>
          </a:fontRef>
        </p:style>
      </p:cxnSp>
      <p:sp>
        <p:nvSpPr>
          <p:cNvPr id="22" name="Octagon 21"/>
          <p:cNvSpPr/>
          <p:nvPr/>
        </p:nvSpPr>
        <p:spPr>
          <a:xfrm>
            <a:off x="2266365" y="3496583"/>
            <a:ext cx="374904" cy="371644"/>
          </a:xfrm>
          <a:prstGeom prst="octagon">
            <a:avLst/>
          </a:prstGeom>
          <a:solidFill>
            <a:srgbClr val="C00000"/>
          </a:solidFill>
          <a:ln w="381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t>X</a:t>
            </a:r>
          </a:p>
        </p:txBody>
      </p:sp>
      <p:sp>
        <p:nvSpPr>
          <p:cNvPr id="745" name="Octagon 744"/>
          <p:cNvSpPr/>
          <p:nvPr/>
        </p:nvSpPr>
        <p:spPr>
          <a:xfrm>
            <a:off x="4178756" y="2677169"/>
            <a:ext cx="262267" cy="259986"/>
          </a:xfrm>
          <a:prstGeom prst="octagon">
            <a:avLst/>
          </a:prstGeom>
          <a:solidFill>
            <a:srgbClr val="C00000"/>
          </a:solidFill>
          <a:ln w="381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t>X</a:t>
            </a:r>
          </a:p>
        </p:txBody>
      </p:sp>
      <p:sp>
        <p:nvSpPr>
          <p:cNvPr id="746" name="Octagon 745"/>
          <p:cNvSpPr/>
          <p:nvPr/>
        </p:nvSpPr>
        <p:spPr>
          <a:xfrm>
            <a:off x="5184619" y="1375728"/>
            <a:ext cx="262267" cy="259986"/>
          </a:xfrm>
          <a:prstGeom prst="octagon">
            <a:avLst/>
          </a:prstGeom>
          <a:solidFill>
            <a:srgbClr val="C00000"/>
          </a:solidFill>
          <a:ln w="381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t>X</a:t>
            </a:r>
          </a:p>
        </p:txBody>
      </p:sp>
      <p:sp>
        <p:nvSpPr>
          <p:cNvPr id="747" name="Octagon 746"/>
          <p:cNvSpPr/>
          <p:nvPr/>
        </p:nvSpPr>
        <p:spPr>
          <a:xfrm>
            <a:off x="4193716" y="1186864"/>
            <a:ext cx="262267" cy="259986"/>
          </a:xfrm>
          <a:prstGeom prst="octagon">
            <a:avLst/>
          </a:prstGeom>
          <a:solidFill>
            <a:srgbClr val="C00000"/>
          </a:solidFill>
          <a:ln w="381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t>X</a:t>
            </a:r>
          </a:p>
        </p:txBody>
      </p:sp>
      <p:grpSp>
        <p:nvGrpSpPr>
          <p:cNvPr id="748" name="Group 747"/>
          <p:cNvGrpSpPr/>
          <p:nvPr/>
        </p:nvGrpSpPr>
        <p:grpSpPr>
          <a:xfrm>
            <a:off x="0" y="1193798"/>
            <a:ext cx="9144000" cy="3949701"/>
            <a:chOff x="0" y="1193798"/>
            <a:chExt cx="9144000" cy="3949701"/>
          </a:xfrm>
        </p:grpSpPr>
        <p:sp>
          <p:nvSpPr>
            <p:cNvPr id="749" name="Rectangle 748"/>
            <p:cNvSpPr/>
            <p:nvPr/>
          </p:nvSpPr>
          <p:spPr>
            <a:xfrm>
              <a:off x="0" y="1193798"/>
              <a:ext cx="194367" cy="3949701"/>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0" name="Rectangle 749"/>
            <p:cNvSpPr/>
            <p:nvPr/>
          </p:nvSpPr>
          <p:spPr>
            <a:xfrm>
              <a:off x="8974807" y="1193798"/>
              <a:ext cx="169193" cy="3949701"/>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1" name="Rectangle 750"/>
            <p:cNvSpPr/>
            <p:nvPr/>
          </p:nvSpPr>
          <p:spPr>
            <a:xfrm>
              <a:off x="194367" y="4581525"/>
              <a:ext cx="8780440" cy="561974"/>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2" name="Rectangle 751"/>
          <p:cNvSpPr/>
          <p:nvPr/>
        </p:nvSpPr>
        <p:spPr>
          <a:xfrm>
            <a:off x="9361583" y="0"/>
            <a:ext cx="7351359"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For this slide, please reuse the work done on slide 4</a:t>
            </a:r>
          </a:p>
          <a:p>
            <a:pPr marL="285750" indent="-285750">
              <a:buFont typeface="Arial" panose="020B0604020202020204" pitchFamily="34" charset="0"/>
              <a:buChar char="•"/>
            </a:pPr>
            <a:r>
              <a:rPr lang="en-US" dirty="0"/>
              <a:t>What we want to show here is that </a:t>
            </a:r>
            <a:r>
              <a:rPr lang="en-US" dirty="0" err="1"/>
              <a:t>Elastica</a:t>
            </a:r>
            <a:r>
              <a:rPr lang="en-US" dirty="0"/>
              <a:t> can help prevent this oversharing by </a:t>
            </a:r>
            <a:r>
              <a:rPr lang="en-US" dirty="0" err="1"/>
              <a:t>remediateing</a:t>
            </a:r>
            <a:r>
              <a:rPr lang="en-US" dirty="0"/>
              <a:t> or blocking the sharing as its taking place. So you could show the full scope of the problem (all the users share all the way out) and then put the stop sign in place and make the additional users beyond that stop sign disappear. </a:t>
            </a:r>
          </a:p>
          <a:p>
            <a:pPr marL="285750" indent="-285750">
              <a:buFont typeface="Arial" panose="020B0604020202020204" pitchFamily="34" charset="0"/>
              <a:buChar char="•"/>
            </a:pPr>
            <a:r>
              <a:rPr lang="en-US" dirty="0"/>
              <a:t>Show that the </a:t>
            </a:r>
            <a:r>
              <a:rPr lang="en-US" dirty="0" err="1"/>
              <a:t>payrole</a:t>
            </a:r>
            <a:r>
              <a:rPr lang="en-US" dirty="0"/>
              <a:t> doc can only be shared with the people who are authorized to view the document.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Please call for any questions on this slide or any slide. Happy to walk through all the animations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Please stay in provided border</a:t>
            </a:r>
          </a:p>
          <a:p>
            <a:endParaRPr lang="en-US" u="sng" dirty="0"/>
          </a:p>
        </p:txBody>
      </p:sp>
    </p:spTree>
    <p:extLst>
      <p:ext uri="{BB962C8B-B14F-4D97-AF65-F5344CB8AC3E}">
        <p14:creationId xmlns:p14="http://schemas.microsoft.com/office/powerpoint/2010/main" val="297863832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5006605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36"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8" name="Rounded Rectangle 57"/>
          <p:cNvSpPr/>
          <p:nvPr/>
        </p:nvSpPr>
        <p:spPr>
          <a:xfrm>
            <a:off x="5103874" y="1869415"/>
            <a:ext cx="2331720" cy="2331720"/>
          </a:xfrm>
          <a:prstGeom prst="roundRect">
            <a:avLst>
              <a:gd name="adj" fmla="val 3953"/>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ounded Rectangle 2"/>
          <p:cNvSpPr/>
          <p:nvPr/>
        </p:nvSpPr>
        <p:spPr>
          <a:xfrm>
            <a:off x="1586472" y="1869415"/>
            <a:ext cx="2331720" cy="2331720"/>
          </a:xfrm>
          <a:prstGeom prst="roundRect">
            <a:avLst>
              <a:gd name="adj" fmla="val 3953"/>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TextBox 62"/>
          <p:cNvSpPr txBox="1"/>
          <p:nvPr/>
        </p:nvSpPr>
        <p:spPr>
          <a:xfrm>
            <a:off x="1586472" y="4269006"/>
            <a:ext cx="2331720" cy="438581"/>
          </a:xfrm>
          <a:prstGeom prst="rect">
            <a:avLst/>
          </a:prstGeom>
          <a:noFill/>
        </p:spPr>
        <p:txBody>
          <a:bodyPr wrap="square" rtlCol="0" anchor="ctr" anchorCtr="0">
            <a:noAutofit/>
          </a:bodyPr>
          <a:lstStyle/>
          <a:p>
            <a:pPr algn="ctr"/>
            <a:r>
              <a:rPr lang="en-GB" sz="1500" dirty="0"/>
              <a:t>And you wouldn’t use</a:t>
            </a:r>
            <a:br>
              <a:rPr lang="en-GB" sz="1500" dirty="0"/>
            </a:br>
            <a:r>
              <a:rPr lang="en-GB" sz="1500" dirty="0"/>
              <a:t>email without security</a:t>
            </a:r>
          </a:p>
        </p:txBody>
      </p:sp>
      <p:sp>
        <p:nvSpPr>
          <p:cNvPr id="30" name="Freeform 115"/>
          <p:cNvSpPr>
            <a:spLocks noEditPoints="1"/>
          </p:cNvSpPr>
          <p:nvPr/>
        </p:nvSpPr>
        <p:spPr bwMode="auto">
          <a:xfrm>
            <a:off x="2370999" y="3056509"/>
            <a:ext cx="807394" cy="576008"/>
          </a:xfrm>
          <a:custGeom>
            <a:avLst/>
            <a:gdLst>
              <a:gd name="T0" fmla="*/ 12 w 329"/>
              <a:gd name="T1" fmla="*/ 233 h 233"/>
              <a:gd name="T2" fmla="*/ 12 w 329"/>
              <a:gd name="T3" fmla="*/ 233 h 233"/>
              <a:gd name="T4" fmla="*/ 8 w 329"/>
              <a:gd name="T5" fmla="*/ 233 h 233"/>
              <a:gd name="T6" fmla="*/ 4 w 329"/>
              <a:gd name="T7" fmla="*/ 230 h 233"/>
              <a:gd name="T8" fmla="*/ 2 w 329"/>
              <a:gd name="T9" fmla="*/ 226 h 233"/>
              <a:gd name="T10" fmla="*/ 0 w 329"/>
              <a:gd name="T11" fmla="*/ 221 h 233"/>
              <a:gd name="T12" fmla="*/ 0 w 329"/>
              <a:gd name="T13" fmla="*/ 12 h 233"/>
              <a:gd name="T14" fmla="*/ 0 w 329"/>
              <a:gd name="T15" fmla="*/ 12 h 233"/>
              <a:gd name="T16" fmla="*/ 2 w 329"/>
              <a:gd name="T17" fmla="*/ 8 h 233"/>
              <a:gd name="T18" fmla="*/ 4 w 329"/>
              <a:gd name="T19" fmla="*/ 4 h 233"/>
              <a:gd name="T20" fmla="*/ 8 w 329"/>
              <a:gd name="T21" fmla="*/ 1 h 233"/>
              <a:gd name="T22" fmla="*/ 12 w 329"/>
              <a:gd name="T23" fmla="*/ 0 h 233"/>
              <a:gd name="T24" fmla="*/ 317 w 329"/>
              <a:gd name="T25" fmla="*/ 0 h 233"/>
              <a:gd name="T26" fmla="*/ 317 w 329"/>
              <a:gd name="T27" fmla="*/ 0 h 233"/>
              <a:gd name="T28" fmla="*/ 323 w 329"/>
              <a:gd name="T29" fmla="*/ 1 h 233"/>
              <a:gd name="T30" fmla="*/ 327 w 329"/>
              <a:gd name="T31" fmla="*/ 4 h 233"/>
              <a:gd name="T32" fmla="*/ 329 w 329"/>
              <a:gd name="T33" fmla="*/ 8 h 233"/>
              <a:gd name="T34" fmla="*/ 329 w 329"/>
              <a:gd name="T35" fmla="*/ 12 h 233"/>
              <a:gd name="T36" fmla="*/ 329 w 329"/>
              <a:gd name="T37" fmla="*/ 221 h 233"/>
              <a:gd name="T38" fmla="*/ 329 w 329"/>
              <a:gd name="T39" fmla="*/ 221 h 233"/>
              <a:gd name="T40" fmla="*/ 329 w 329"/>
              <a:gd name="T41" fmla="*/ 226 h 233"/>
              <a:gd name="T42" fmla="*/ 327 w 329"/>
              <a:gd name="T43" fmla="*/ 230 h 233"/>
              <a:gd name="T44" fmla="*/ 323 w 329"/>
              <a:gd name="T45" fmla="*/ 233 h 233"/>
              <a:gd name="T46" fmla="*/ 317 w 329"/>
              <a:gd name="T47" fmla="*/ 233 h 233"/>
              <a:gd name="T48" fmla="*/ 12 w 329"/>
              <a:gd name="T49" fmla="*/ 233 h 233"/>
              <a:gd name="T50" fmla="*/ 293 w 329"/>
              <a:gd name="T51" fmla="*/ 197 h 233"/>
              <a:gd name="T52" fmla="*/ 293 w 329"/>
              <a:gd name="T53" fmla="*/ 60 h 233"/>
              <a:gd name="T54" fmla="*/ 184 w 329"/>
              <a:gd name="T55" fmla="*/ 155 h 233"/>
              <a:gd name="T56" fmla="*/ 184 w 329"/>
              <a:gd name="T57" fmla="*/ 155 h 233"/>
              <a:gd name="T58" fmla="*/ 180 w 329"/>
              <a:gd name="T59" fmla="*/ 157 h 233"/>
              <a:gd name="T60" fmla="*/ 174 w 329"/>
              <a:gd name="T61" fmla="*/ 160 h 233"/>
              <a:gd name="T62" fmla="*/ 170 w 329"/>
              <a:gd name="T63" fmla="*/ 162 h 233"/>
              <a:gd name="T64" fmla="*/ 165 w 329"/>
              <a:gd name="T65" fmla="*/ 162 h 233"/>
              <a:gd name="T66" fmla="*/ 165 w 329"/>
              <a:gd name="T67" fmla="*/ 162 h 233"/>
              <a:gd name="T68" fmla="*/ 161 w 329"/>
              <a:gd name="T69" fmla="*/ 162 h 233"/>
              <a:gd name="T70" fmla="*/ 155 w 329"/>
              <a:gd name="T71" fmla="*/ 160 h 233"/>
              <a:gd name="T72" fmla="*/ 151 w 329"/>
              <a:gd name="T73" fmla="*/ 157 h 233"/>
              <a:gd name="T74" fmla="*/ 147 w 329"/>
              <a:gd name="T75" fmla="*/ 155 h 233"/>
              <a:gd name="T76" fmla="*/ 37 w 329"/>
              <a:gd name="T77" fmla="*/ 60 h 233"/>
              <a:gd name="T78" fmla="*/ 37 w 329"/>
              <a:gd name="T79" fmla="*/ 197 h 233"/>
              <a:gd name="T80" fmla="*/ 293 w 329"/>
              <a:gd name="T81" fmla="*/ 197 h 233"/>
              <a:gd name="T82" fmla="*/ 165 w 329"/>
              <a:gd name="T83" fmla="*/ 122 h 233"/>
              <a:gd name="T84" fmla="*/ 265 w 329"/>
              <a:gd name="T85" fmla="*/ 36 h 233"/>
              <a:gd name="T86" fmla="*/ 65 w 329"/>
              <a:gd name="T87" fmla="*/ 36 h 233"/>
              <a:gd name="T88" fmla="*/ 165 w 329"/>
              <a:gd name="T89" fmla="*/ 12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9" h="233">
                <a:moveTo>
                  <a:pt x="12" y="233"/>
                </a:moveTo>
                <a:lnTo>
                  <a:pt x="12" y="233"/>
                </a:lnTo>
                <a:lnTo>
                  <a:pt x="8" y="233"/>
                </a:lnTo>
                <a:lnTo>
                  <a:pt x="4" y="230"/>
                </a:lnTo>
                <a:lnTo>
                  <a:pt x="2" y="226"/>
                </a:lnTo>
                <a:lnTo>
                  <a:pt x="0" y="221"/>
                </a:lnTo>
                <a:lnTo>
                  <a:pt x="0" y="12"/>
                </a:lnTo>
                <a:lnTo>
                  <a:pt x="0" y="12"/>
                </a:lnTo>
                <a:lnTo>
                  <a:pt x="2" y="8"/>
                </a:lnTo>
                <a:lnTo>
                  <a:pt x="4" y="4"/>
                </a:lnTo>
                <a:lnTo>
                  <a:pt x="8" y="1"/>
                </a:lnTo>
                <a:lnTo>
                  <a:pt x="12" y="0"/>
                </a:lnTo>
                <a:lnTo>
                  <a:pt x="317" y="0"/>
                </a:lnTo>
                <a:lnTo>
                  <a:pt x="317" y="0"/>
                </a:lnTo>
                <a:lnTo>
                  <a:pt x="323" y="1"/>
                </a:lnTo>
                <a:lnTo>
                  <a:pt x="327" y="4"/>
                </a:lnTo>
                <a:lnTo>
                  <a:pt x="329" y="8"/>
                </a:lnTo>
                <a:lnTo>
                  <a:pt x="329" y="12"/>
                </a:lnTo>
                <a:lnTo>
                  <a:pt x="329" y="221"/>
                </a:lnTo>
                <a:lnTo>
                  <a:pt x="329" y="221"/>
                </a:lnTo>
                <a:lnTo>
                  <a:pt x="329" y="226"/>
                </a:lnTo>
                <a:lnTo>
                  <a:pt x="327" y="230"/>
                </a:lnTo>
                <a:lnTo>
                  <a:pt x="323" y="233"/>
                </a:lnTo>
                <a:lnTo>
                  <a:pt x="317" y="233"/>
                </a:lnTo>
                <a:lnTo>
                  <a:pt x="12" y="233"/>
                </a:lnTo>
                <a:close/>
                <a:moveTo>
                  <a:pt x="293" y="197"/>
                </a:moveTo>
                <a:lnTo>
                  <a:pt x="293" y="60"/>
                </a:lnTo>
                <a:lnTo>
                  <a:pt x="184" y="155"/>
                </a:lnTo>
                <a:lnTo>
                  <a:pt x="184" y="155"/>
                </a:lnTo>
                <a:lnTo>
                  <a:pt x="180" y="157"/>
                </a:lnTo>
                <a:lnTo>
                  <a:pt x="174" y="160"/>
                </a:lnTo>
                <a:lnTo>
                  <a:pt x="170" y="162"/>
                </a:lnTo>
                <a:lnTo>
                  <a:pt x="165" y="162"/>
                </a:lnTo>
                <a:lnTo>
                  <a:pt x="165" y="162"/>
                </a:lnTo>
                <a:lnTo>
                  <a:pt x="161" y="162"/>
                </a:lnTo>
                <a:lnTo>
                  <a:pt x="155" y="160"/>
                </a:lnTo>
                <a:lnTo>
                  <a:pt x="151" y="157"/>
                </a:lnTo>
                <a:lnTo>
                  <a:pt x="147" y="155"/>
                </a:lnTo>
                <a:lnTo>
                  <a:pt x="37" y="60"/>
                </a:lnTo>
                <a:lnTo>
                  <a:pt x="37" y="197"/>
                </a:lnTo>
                <a:lnTo>
                  <a:pt x="293" y="197"/>
                </a:lnTo>
                <a:close/>
                <a:moveTo>
                  <a:pt x="165" y="122"/>
                </a:moveTo>
                <a:lnTo>
                  <a:pt x="265" y="36"/>
                </a:lnTo>
                <a:lnTo>
                  <a:pt x="65" y="36"/>
                </a:lnTo>
                <a:lnTo>
                  <a:pt x="165" y="122"/>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sp>
        <p:nvSpPr>
          <p:cNvPr id="31" name="Freeform 116"/>
          <p:cNvSpPr>
            <a:spLocks noEditPoints="1"/>
          </p:cNvSpPr>
          <p:nvPr/>
        </p:nvSpPr>
        <p:spPr bwMode="auto">
          <a:xfrm>
            <a:off x="2060632" y="2170345"/>
            <a:ext cx="1383401" cy="964934"/>
          </a:xfrm>
          <a:custGeom>
            <a:avLst/>
            <a:gdLst>
              <a:gd name="T0" fmla="*/ 450 w 560"/>
              <a:gd name="T1" fmla="*/ 345 h 391"/>
              <a:gd name="T2" fmla="*/ 470 w 560"/>
              <a:gd name="T3" fmla="*/ 356 h 391"/>
              <a:gd name="T4" fmla="*/ 474 w 560"/>
              <a:gd name="T5" fmla="*/ 391 h 391"/>
              <a:gd name="T6" fmla="*/ 532 w 560"/>
              <a:gd name="T7" fmla="*/ 387 h 391"/>
              <a:gd name="T8" fmla="*/ 556 w 560"/>
              <a:gd name="T9" fmla="*/ 362 h 391"/>
              <a:gd name="T10" fmla="*/ 560 w 560"/>
              <a:gd name="T11" fmla="*/ 310 h 391"/>
              <a:gd name="T12" fmla="*/ 547 w 560"/>
              <a:gd name="T13" fmla="*/ 276 h 391"/>
              <a:gd name="T14" fmla="*/ 513 w 560"/>
              <a:gd name="T15" fmla="*/ 263 h 391"/>
              <a:gd name="T16" fmla="*/ 485 w 560"/>
              <a:gd name="T17" fmla="*/ 205 h 391"/>
              <a:gd name="T18" fmla="*/ 476 w 560"/>
              <a:gd name="T19" fmla="*/ 144 h 391"/>
              <a:gd name="T20" fmla="*/ 438 w 560"/>
              <a:gd name="T21" fmla="*/ 74 h 391"/>
              <a:gd name="T22" fmla="*/ 377 w 560"/>
              <a:gd name="T23" fmla="*/ 24 h 391"/>
              <a:gd name="T24" fmla="*/ 302 w 560"/>
              <a:gd name="T25" fmla="*/ 1 h 391"/>
              <a:gd name="T26" fmla="*/ 238 w 560"/>
              <a:gd name="T27" fmla="*/ 4 h 391"/>
              <a:gd name="T28" fmla="*/ 165 w 560"/>
              <a:gd name="T29" fmla="*/ 35 h 391"/>
              <a:gd name="T30" fmla="*/ 110 w 560"/>
              <a:gd name="T31" fmla="*/ 90 h 391"/>
              <a:gd name="T32" fmla="*/ 79 w 560"/>
              <a:gd name="T33" fmla="*/ 163 h 391"/>
              <a:gd name="T34" fmla="*/ 75 w 560"/>
              <a:gd name="T35" fmla="*/ 257 h 391"/>
              <a:gd name="T36" fmla="*/ 37 w 560"/>
              <a:gd name="T37" fmla="*/ 264 h 391"/>
              <a:gd name="T38" fmla="*/ 8 w 560"/>
              <a:gd name="T39" fmla="*/ 284 h 391"/>
              <a:gd name="T40" fmla="*/ 0 w 560"/>
              <a:gd name="T41" fmla="*/ 314 h 391"/>
              <a:gd name="T42" fmla="*/ 74 w 560"/>
              <a:gd name="T43" fmla="*/ 318 h 391"/>
              <a:gd name="T44" fmla="*/ 76 w 560"/>
              <a:gd name="T45" fmla="*/ 331 h 391"/>
              <a:gd name="T46" fmla="*/ 0 w 560"/>
              <a:gd name="T47" fmla="*/ 340 h 391"/>
              <a:gd name="T48" fmla="*/ 4 w 560"/>
              <a:gd name="T49" fmla="*/ 362 h 391"/>
              <a:gd name="T50" fmla="*/ 28 w 560"/>
              <a:gd name="T51" fmla="*/ 387 h 391"/>
              <a:gd name="T52" fmla="*/ 103 w 560"/>
              <a:gd name="T53" fmla="*/ 377 h 391"/>
              <a:gd name="T54" fmla="*/ 106 w 560"/>
              <a:gd name="T55" fmla="*/ 356 h 391"/>
              <a:gd name="T56" fmla="*/ 126 w 560"/>
              <a:gd name="T57" fmla="*/ 345 h 391"/>
              <a:gd name="T58" fmla="*/ 411 w 560"/>
              <a:gd name="T59" fmla="*/ 257 h 391"/>
              <a:gd name="T60" fmla="*/ 149 w 560"/>
              <a:gd name="T61" fmla="*/ 263 h 391"/>
              <a:gd name="T62" fmla="*/ 151 w 560"/>
              <a:gd name="T63" fmla="*/ 191 h 391"/>
              <a:gd name="T64" fmla="*/ 165 w 560"/>
              <a:gd name="T65" fmla="*/ 143 h 391"/>
              <a:gd name="T66" fmla="*/ 198 w 560"/>
              <a:gd name="T67" fmla="*/ 104 h 391"/>
              <a:gd name="T68" fmla="*/ 241 w 560"/>
              <a:gd name="T69" fmla="*/ 81 h 391"/>
              <a:gd name="T70" fmla="*/ 280 w 560"/>
              <a:gd name="T71" fmla="*/ 74 h 391"/>
              <a:gd name="T72" fmla="*/ 331 w 560"/>
              <a:gd name="T73" fmla="*/ 85 h 391"/>
              <a:gd name="T74" fmla="*/ 372 w 560"/>
              <a:gd name="T75" fmla="*/ 113 h 391"/>
              <a:gd name="T76" fmla="*/ 400 w 560"/>
              <a:gd name="T77" fmla="*/ 153 h 391"/>
              <a:gd name="T78" fmla="*/ 411 w 560"/>
              <a:gd name="T79" fmla="*/ 205 h 391"/>
              <a:gd name="T80" fmla="*/ 120 w 560"/>
              <a:gd name="T81" fmla="*/ 125 h 391"/>
              <a:gd name="T82" fmla="*/ 171 w 560"/>
              <a:gd name="T83" fmla="*/ 63 h 391"/>
              <a:gd name="T84" fmla="*/ 225 w 560"/>
              <a:gd name="T85" fmla="*/ 33 h 391"/>
              <a:gd name="T86" fmla="*/ 240 w 560"/>
              <a:gd name="T87" fmla="*/ 42 h 391"/>
              <a:gd name="T88" fmla="*/ 236 w 560"/>
              <a:gd name="T89" fmla="*/ 54 h 391"/>
              <a:gd name="T90" fmla="*/ 199 w 560"/>
              <a:gd name="T91" fmla="*/ 71 h 391"/>
              <a:gd name="T92" fmla="*/ 149 w 560"/>
              <a:gd name="T93" fmla="*/ 121 h 391"/>
              <a:gd name="T94" fmla="*/ 130 w 560"/>
              <a:gd name="T95" fmla="*/ 156 h 391"/>
              <a:gd name="T96" fmla="*/ 118 w 560"/>
              <a:gd name="T97" fmla="*/ 160 h 391"/>
              <a:gd name="T98" fmla="*/ 111 w 560"/>
              <a:gd name="T99" fmla="*/ 14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0" h="391">
                <a:moveTo>
                  <a:pt x="136" y="345"/>
                </a:moveTo>
                <a:lnTo>
                  <a:pt x="440" y="345"/>
                </a:lnTo>
                <a:lnTo>
                  <a:pt x="440" y="345"/>
                </a:lnTo>
                <a:lnTo>
                  <a:pt x="450" y="345"/>
                </a:lnTo>
                <a:lnTo>
                  <a:pt x="458" y="346"/>
                </a:lnTo>
                <a:lnTo>
                  <a:pt x="463" y="348"/>
                </a:lnTo>
                <a:lnTo>
                  <a:pt x="467" y="352"/>
                </a:lnTo>
                <a:lnTo>
                  <a:pt x="470" y="356"/>
                </a:lnTo>
                <a:lnTo>
                  <a:pt x="473" y="361"/>
                </a:lnTo>
                <a:lnTo>
                  <a:pt x="473" y="369"/>
                </a:lnTo>
                <a:lnTo>
                  <a:pt x="474" y="377"/>
                </a:lnTo>
                <a:lnTo>
                  <a:pt x="474" y="391"/>
                </a:lnTo>
                <a:lnTo>
                  <a:pt x="513" y="391"/>
                </a:lnTo>
                <a:lnTo>
                  <a:pt x="513" y="391"/>
                </a:lnTo>
                <a:lnTo>
                  <a:pt x="523" y="389"/>
                </a:lnTo>
                <a:lnTo>
                  <a:pt x="532" y="387"/>
                </a:lnTo>
                <a:lnTo>
                  <a:pt x="540" y="383"/>
                </a:lnTo>
                <a:lnTo>
                  <a:pt x="547" y="377"/>
                </a:lnTo>
                <a:lnTo>
                  <a:pt x="552" y="371"/>
                </a:lnTo>
                <a:lnTo>
                  <a:pt x="556" y="362"/>
                </a:lnTo>
                <a:lnTo>
                  <a:pt x="559" y="353"/>
                </a:lnTo>
                <a:lnTo>
                  <a:pt x="560" y="344"/>
                </a:lnTo>
                <a:lnTo>
                  <a:pt x="560" y="310"/>
                </a:lnTo>
                <a:lnTo>
                  <a:pt x="560" y="310"/>
                </a:lnTo>
                <a:lnTo>
                  <a:pt x="559" y="300"/>
                </a:lnTo>
                <a:lnTo>
                  <a:pt x="556" y="291"/>
                </a:lnTo>
                <a:lnTo>
                  <a:pt x="552" y="284"/>
                </a:lnTo>
                <a:lnTo>
                  <a:pt x="547" y="276"/>
                </a:lnTo>
                <a:lnTo>
                  <a:pt x="540" y="271"/>
                </a:lnTo>
                <a:lnTo>
                  <a:pt x="532" y="267"/>
                </a:lnTo>
                <a:lnTo>
                  <a:pt x="523" y="264"/>
                </a:lnTo>
                <a:lnTo>
                  <a:pt x="513" y="263"/>
                </a:lnTo>
                <a:lnTo>
                  <a:pt x="484" y="263"/>
                </a:lnTo>
                <a:lnTo>
                  <a:pt x="484" y="263"/>
                </a:lnTo>
                <a:lnTo>
                  <a:pt x="485" y="257"/>
                </a:lnTo>
                <a:lnTo>
                  <a:pt x="485" y="205"/>
                </a:lnTo>
                <a:lnTo>
                  <a:pt x="485" y="205"/>
                </a:lnTo>
                <a:lnTo>
                  <a:pt x="484" y="183"/>
                </a:lnTo>
                <a:lnTo>
                  <a:pt x="481" y="163"/>
                </a:lnTo>
                <a:lnTo>
                  <a:pt x="476" y="144"/>
                </a:lnTo>
                <a:lnTo>
                  <a:pt x="469" y="125"/>
                </a:lnTo>
                <a:lnTo>
                  <a:pt x="459" y="108"/>
                </a:lnTo>
                <a:lnTo>
                  <a:pt x="450" y="90"/>
                </a:lnTo>
                <a:lnTo>
                  <a:pt x="438" y="74"/>
                </a:lnTo>
                <a:lnTo>
                  <a:pt x="424" y="60"/>
                </a:lnTo>
                <a:lnTo>
                  <a:pt x="411" y="47"/>
                </a:lnTo>
                <a:lnTo>
                  <a:pt x="395" y="35"/>
                </a:lnTo>
                <a:lnTo>
                  <a:pt x="377" y="24"/>
                </a:lnTo>
                <a:lnTo>
                  <a:pt x="360" y="16"/>
                </a:lnTo>
                <a:lnTo>
                  <a:pt x="341" y="9"/>
                </a:lnTo>
                <a:lnTo>
                  <a:pt x="322" y="4"/>
                </a:lnTo>
                <a:lnTo>
                  <a:pt x="302" y="1"/>
                </a:lnTo>
                <a:lnTo>
                  <a:pt x="280" y="0"/>
                </a:lnTo>
                <a:lnTo>
                  <a:pt x="280" y="0"/>
                </a:lnTo>
                <a:lnTo>
                  <a:pt x="260" y="1"/>
                </a:lnTo>
                <a:lnTo>
                  <a:pt x="238" y="4"/>
                </a:lnTo>
                <a:lnTo>
                  <a:pt x="219" y="9"/>
                </a:lnTo>
                <a:lnTo>
                  <a:pt x="200" y="16"/>
                </a:lnTo>
                <a:lnTo>
                  <a:pt x="183" y="24"/>
                </a:lnTo>
                <a:lnTo>
                  <a:pt x="165" y="35"/>
                </a:lnTo>
                <a:lnTo>
                  <a:pt x="149" y="47"/>
                </a:lnTo>
                <a:lnTo>
                  <a:pt x="136" y="60"/>
                </a:lnTo>
                <a:lnTo>
                  <a:pt x="122" y="74"/>
                </a:lnTo>
                <a:lnTo>
                  <a:pt x="110" y="90"/>
                </a:lnTo>
                <a:lnTo>
                  <a:pt x="99" y="108"/>
                </a:lnTo>
                <a:lnTo>
                  <a:pt x="91" y="125"/>
                </a:lnTo>
                <a:lnTo>
                  <a:pt x="84" y="144"/>
                </a:lnTo>
                <a:lnTo>
                  <a:pt x="79" y="163"/>
                </a:lnTo>
                <a:lnTo>
                  <a:pt x="76" y="183"/>
                </a:lnTo>
                <a:lnTo>
                  <a:pt x="75" y="205"/>
                </a:lnTo>
                <a:lnTo>
                  <a:pt x="75" y="257"/>
                </a:lnTo>
                <a:lnTo>
                  <a:pt x="75" y="257"/>
                </a:lnTo>
                <a:lnTo>
                  <a:pt x="76" y="263"/>
                </a:lnTo>
                <a:lnTo>
                  <a:pt x="47" y="263"/>
                </a:lnTo>
                <a:lnTo>
                  <a:pt x="47" y="263"/>
                </a:lnTo>
                <a:lnTo>
                  <a:pt x="37" y="264"/>
                </a:lnTo>
                <a:lnTo>
                  <a:pt x="28" y="267"/>
                </a:lnTo>
                <a:lnTo>
                  <a:pt x="20" y="271"/>
                </a:lnTo>
                <a:lnTo>
                  <a:pt x="13" y="276"/>
                </a:lnTo>
                <a:lnTo>
                  <a:pt x="8" y="284"/>
                </a:lnTo>
                <a:lnTo>
                  <a:pt x="4" y="291"/>
                </a:lnTo>
                <a:lnTo>
                  <a:pt x="1" y="300"/>
                </a:lnTo>
                <a:lnTo>
                  <a:pt x="0" y="310"/>
                </a:lnTo>
                <a:lnTo>
                  <a:pt x="0" y="314"/>
                </a:lnTo>
                <a:lnTo>
                  <a:pt x="64" y="314"/>
                </a:lnTo>
                <a:lnTo>
                  <a:pt x="64" y="314"/>
                </a:lnTo>
                <a:lnTo>
                  <a:pt x="70" y="315"/>
                </a:lnTo>
                <a:lnTo>
                  <a:pt x="74" y="318"/>
                </a:lnTo>
                <a:lnTo>
                  <a:pt x="76" y="322"/>
                </a:lnTo>
                <a:lnTo>
                  <a:pt x="76" y="327"/>
                </a:lnTo>
                <a:lnTo>
                  <a:pt x="76" y="327"/>
                </a:lnTo>
                <a:lnTo>
                  <a:pt x="76" y="331"/>
                </a:lnTo>
                <a:lnTo>
                  <a:pt x="74" y="335"/>
                </a:lnTo>
                <a:lnTo>
                  <a:pt x="70" y="338"/>
                </a:lnTo>
                <a:lnTo>
                  <a:pt x="64" y="340"/>
                </a:lnTo>
                <a:lnTo>
                  <a:pt x="0" y="340"/>
                </a:lnTo>
                <a:lnTo>
                  <a:pt x="0" y="344"/>
                </a:lnTo>
                <a:lnTo>
                  <a:pt x="0" y="344"/>
                </a:lnTo>
                <a:lnTo>
                  <a:pt x="1" y="353"/>
                </a:lnTo>
                <a:lnTo>
                  <a:pt x="4" y="362"/>
                </a:lnTo>
                <a:lnTo>
                  <a:pt x="8" y="371"/>
                </a:lnTo>
                <a:lnTo>
                  <a:pt x="13" y="377"/>
                </a:lnTo>
                <a:lnTo>
                  <a:pt x="20" y="383"/>
                </a:lnTo>
                <a:lnTo>
                  <a:pt x="28" y="387"/>
                </a:lnTo>
                <a:lnTo>
                  <a:pt x="37" y="389"/>
                </a:lnTo>
                <a:lnTo>
                  <a:pt x="47" y="391"/>
                </a:lnTo>
                <a:lnTo>
                  <a:pt x="103" y="391"/>
                </a:lnTo>
                <a:lnTo>
                  <a:pt x="103" y="377"/>
                </a:lnTo>
                <a:lnTo>
                  <a:pt x="103" y="377"/>
                </a:lnTo>
                <a:lnTo>
                  <a:pt x="103" y="369"/>
                </a:lnTo>
                <a:lnTo>
                  <a:pt x="105" y="361"/>
                </a:lnTo>
                <a:lnTo>
                  <a:pt x="106" y="356"/>
                </a:lnTo>
                <a:lnTo>
                  <a:pt x="109" y="352"/>
                </a:lnTo>
                <a:lnTo>
                  <a:pt x="114" y="348"/>
                </a:lnTo>
                <a:lnTo>
                  <a:pt x="120" y="346"/>
                </a:lnTo>
                <a:lnTo>
                  <a:pt x="126" y="345"/>
                </a:lnTo>
                <a:lnTo>
                  <a:pt x="136" y="345"/>
                </a:lnTo>
                <a:lnTo>
                  <a:pt x="136" y="345"/>
                </a:lnTo>
                <a:close/>
                <a:moveTo>
                  <a:pt x="411" y="205"/>
                </a:moveTo>
                <a:lnTo>
                  <a:pt x="411" y="257"/>
                </a:lnTo>
                <a:lnTo>
                  <a:pt x="411" y="257"/>
                </a:lnTo>
                <a:lnTo>
                  <a:pt x="411" y="263"/>
                </a:lnTo>
                <a:lnTo>
                  <a:pt x="149" y="263"/>
                </a:lnTo>
                <a:lnTo>
                  <a:pt x="149" y="263"/>
                </a:lnTo>
                <a:lnTo>
                  <a:pt x="149" y="257"/>
                </a:lnTo>
                <a:lnTo>
                  <a:pt x="149" y="205"/>
                </a:lnTo>
                <a:lnTo>
                  <a:pt x="149" y="205"/>
                </a:lnTo>
                <a:lnTo>
                  <a:pt x="151" y="191"/>
                </a:lnTo>
                <a:lnTo>
                  <a:pt x="152" y="178"/>
                </a:lnTo>
                <a:lnTo>
                  <a:pt x="156" y="166"/>
                </a:lnTo>
                <a:lnTo>
                  <a:pt x="160" y="153"/>
                </a:lnTo>
                <a:lnTo>
                  <a:pt x="165" y="143"/>
                </a:lnTo>
                <a:lnTo>
                  <a:pt x="172" y="132"/>
                </a:lnTo>
                <a:lnTo>
                  <a:pt x="179" y="122"/>
                </a:lnTo>
                <a:lnTo>
                  <a:pt x="188" y="113"/>
                </a:lnTo>
                <a:lnTo>
                  <a:pt x="198" y="104"/>
                </a:lnTo>
                <a:lnTo>
                  <a:pt x="207" y="97"/>
                </a:lnTo>
                <a:lnTo>
                  <a:pt x="218" y="90"/>
                </a:lnTo>
                <a:lnTo>
                  <a:pt x="229" y="85"/>
                </a:lnTo>
                <a:lnTo>
                  <a:pt x="241" y="81"/>
                </a:lnTo>
                <a:lnTo>
                  <a:pt x="254" y="77"/>
                </a:lnTo>
                <a:lnTo>
                  <a:pt x="267" y="75"/>
                </a:lnTo>
                <a:lnTo>
                  <a:pt x="280" y="74"/>
                </a:lnTo>
                <a:lnTo>
                  <a:pt x="280" y="74"/>
                </a:lnTo>
                <a:lnTo>
                  <a:pt x="293" y="75"/>
                </a:lnTo>
                <a:lnTo>
                  <a:pt x="306" y="77"/>
                </a:lnTo>
                <a:lnTo>
                  <a:pt x="319" y="81"/>
                </a:lnTo>
                <a:lnTo>
                  <a:pt x="331" y="85"/>
                </a:lnTo>
                <a:lnTo>
                  <a:pt x="342" y="90"/>
                </a:lnTo>
                <a:lnTo>
                  <a:pt x="353" y="97"/>
                </a:lnTo>
                <a:lnTo>
                  <a:pt x="362" y="104"/>
                </a:lnTo>
                <a:lnTo>
                  <a:pt x="372" y="113"/>
                </a:lnTo>
                <a:lnTo>
                  <a:pt x="380" y="122"/>
                </a:lnTo>
                <a:lnTo>
                  <a:pt x="388" y="132"/>
                </a:lnTo>
                <a:lnTo>
                  <a:pt x="395" y="143"/>
                </a:lnTo>
                <a:lnTo>
                  <a:pt x="400" y="153"/>
                </a:lnTo>
                <a:lnTo>
                  <a:pt x="404" y="166"/>
                </a:lnTo>
                <a:lnTo>
                  <a:pt x="408" y="178"/>
                </a:lnTo>
                <a:lnTo>
                  <a:pt x="409" y="191"/>
                </a:lnTo>
                <a:lnTo>
                  <a:pt x="411" y="205"/>
                </a:lnTo>
                <a:lnTo>
                  <a:pt x="411" y="205"/>
                </a:lnTo>
                <a:close/>
                <a:moveTo>
                  <a:pt x="111" y="144"/>
                </a:moveTo>
                <a:lnTo>
                  <a:pt x="111" y="144"/>
                </a:lnTo>
                <a:lnTo>
                  <a:pt x="120" y="125"/>
                </a:lnTo>
                <a:lnTo>
                  <a:pt x="129" y="108"/>
                </a:lnTo>
                <a:lnTo>
                  <a:pt x="141" y="91"/>
                </a:lnTo>
                <a:lnTo>
                  <a:pt x="155" y="77"/>
                </a:lnTo>
                <a:lnTo>
                  <a:pt x="171" y="63"/>
                </a:lnTo>
                <a:lnTo>
                  <a:pt x="187" y="51"/>
                </a:lnTo>
                <a:lnTo>
                  <a:pt x="206" y="42"/>
                </a:lnTo>
                <a:lnTo>
                  <a:pt x="225" y="33"/>
                </a:lnTo>
                <a:lnTo>
                  <a:pt x="225" y="33"/>
                </a:lnTo>
                <a:lnTo>
                  <a:pt x="229" y="33"/>
                </a:lnTo>
                <a:lnTo>
                  <a:pt x="234" y="35"/>
                </a:lnTo>
                <a:lnTo>
                  <a:pt x="237" y="37"/>
                </a:lnTo>
                <a:lnTo>
                  <a:pt x="240" y="42"/>
                </a:lnTo>
                <a:lnTo>
                  <a:pt x="240" y="42"/>
                </a:lnTo>
                <a:lnTo>
                  <a:pt x="240" y="46"/>
                </a:lnTo>
                <a:lnTo>
                  <a:pt x="238" y="51"/>
                </a:lnTo>
                <a:lnTo>
                  <a:pt x="236" y="54"/>
                </a:lnTo>
                <a:lnTo>
                  <a:pt x="231" y="56"/>
                </a:lnTo>
                <a:lnTo>
                  <a:pt x="231" y="56"/>
                </a:lnTo>
                <a:lnTo>
                  <a:pt x="215" y="63"/>
                </a:lnTo>
                <a:lnTo>
                  <a:pt x="199" y="71"/>
                </a:lnTo>
                <a:lnTo>
                  <a:pt x="184" y="82"/>
                </a:lnTo>
                <a:lnTo>
                  <a:pt x="171" y="93"/>
                </a:lnTo>
                <a:lnTo>
                  <a:pt x="160" y="106"/>
                </a:lnTo>
                <a:lnTo>
                  <a:pt x="149" y="121"/>
                </a:lnTo>
                <a:lnTo>
                  <a:pt x="140" y="136"/>
                </a:lnTo>
                <a:lnTo>
                  <a:pt x="133" y="152"/>
                </a:lnTo>
                <a:lnTo>
                  <a:pt x="133" y="152"/>
                </a:lnTo>
                <a:lnTo>
                  <a:pt x="130" y="156"/>
                </a:lnTo>
                <a:lnTo>
                  <a:pt x="128" y="159"/>
                </a:lnTo>
                <a:lnTo>
                  <a:pt x="122" y="160"/>
                </a:lnTo>
                <a:lnTo>
                  <a:pt x="118" y="160"/>
                </a:lnTo>
                <a:lnTo>
                  <a:pt x="118" y="160"/>
                </a:lnTo>
                <a:lnTo>
                  <a:pt x="114" y="157"/>
                </a:lnTo>
                <a:lnTo>
                  <a:pt x="111" y="153"/>
                </a:lnTo>
                <a:lnTo>
                  <a:pt x="110" y="149"/>
                </a:lnTo>
                <a:lnTo>
                  <a:pt x="111" y="144"/>
                </a:lnTo>
                <a:lnTo>
                  <a:pt x="111" y="144"/>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grpSp>
        <p:nvGrpSpPr>
          <p:cNvPr id="5" name="Group 4"/>
          <p:cNvGrpSpPr/>
          <p:nvPr/>
        </p:nvGrpSpPr>
        <p:grpSpPr>
          <a:xfrm>
            <a:off x="2060632" y="3189433"/>
            <a:ext cx="1383401" cy="315080"/>
            <a:chOff x="2345554" y="4462126"/>
            <a:chExt cx="1844534" cy="420107"/>
          </a:xfrm>
        </p:grpSpPr>
        <p:sp>
          <p:nvSpPr>
            <p:cNvPr id="32" name="Freeform 117"/>
            <p:cNvSpPr>
              <a:spLocks/>
            </p:cNvSpPr>
            <p:nvPr/>
          </p:nvSpPr>
          <p:spPr bwMode="auto">
            <a:xfrm>
              <a:off x="2345554" y="4462126"/>
              <a:ext cx="341336" cy="420107"/>
            </a:xfrm>
            <a:custGeom>
              <a:avLst/>
              <a:gdLst>
                <a:gd name="T0" fmla="*/ 47 w 103"/>
                <a:gd name="T1" fmla="*/ 0 h 128"/>
                <a:gd name="T2" fmla="*/ 47 w 103"/>
                <a:gd name="T3" fmla="*/ 0 h 128"/>
                <a:gd name="T4" fmla="*/ 37 w 103"/>
                <a:gd name="T5" fmla="*/ 2 h 128"/>
                <a:gd name="T6" fmla="*/ 28 w 103"/>
                <a:gd name="T7" fmla="*/ 4 h 128"/>
                <a:gd name="T8" fmla="*/ 20 w 103"/>
                <a:gd name="T9" fmla="*/ 8 h 128"/>
                <a:gd name="T10" fmla="*/ 13 w 103"/>
                <a:gd name="T11" fmla="*/ 14 h 128"/>
                <a:gd name="T12" fmla="*/ 8 w 103"/>
                <a:gd name="T13" fmla="*/ 21 h 128"/>
                <a:gd name="T14" fmla="*/ 4 w 103"/>
                <a:gd name="T15" fmla="*/ 29 h 128"/>
                <a:gd name="T16" fmla="*/ 1 w 103"/>
                <a:gd name="T17" fmla="*/ 38 h 128"/>
                <a:gd name="T18" fmla="*/ 0 w 103"/>
                <a:gd name="T19" fmla="*/ 48 h 128"/>
                <a:gd name="T20" fmla="*/ 0 w 103"/>
                <a:gd name="T21" fmla="*/ 52 h 128"/>
                <a:gd name="T22" fmla="*/ 64 w 103"/>
                <a:gd name="T23" fmla="*/ 52 h 128"/>
                <a:gd name="T24" fmla="*/ 64 w 103"/>
                <a:gd name="T25" fmla="*/ 52 h 128"/>
                <a:gd name="T26" fmla="*/ 70 w 103"/>
                <a:gd name="T27" fmla="*/ 53 h 128"/>
                <a:gd name="T28" fmla="*/ 74 w 103"/>
                <a:gd name="T29" fmla="*/ 56 h 128"/>
                <a:gd name="T30" fmla="*/ 76 w 103"/>
                <a:gd name="T31" fmla="*/ 60 h 128"/>
                <a:gd name="T32" fmla="*/ 76 w 103"/>
                <a:gd name="T33" fmla="*/ 64 h 128"/>
                <a:gd name="T34" fmla="*/ 76 w 103"/>
                <a:gd name="T35" fmla="*/ 64 h 128"/>
                <a:gd name="T36" fmla="*/ 76 w 103"/>
                <a:gd name="T37" fmla="*/ 69 h 128"/>
                <a:gd name="T38" fmla="*/ 74 w 103"/>
                <a:gd name="T39" fmla="*/ 73 h 128"/>
                <a:gd name="T40" fmla="*/ 70 w 103"/>
                <a:gd name="T41" fmla="*/ 76 h 128"/>
                <a:gd name="T42" fmla="*/ 64 w 103"/>
                <a:gd name="T43" fmla="*/ 77 h 128"/>
                <a:gd name="T44" fmla="*/ 0 w 103"/>
                <a:gd name="T45" fmla="*/ 77 h 128"/>
                <a:gd name="T46" fmla="*/ 0 w 103"/>
                <a:gd name="T47" fmla="*/ 81 h 128"/>
                <a:gd name="T48" fmla="*/ 0 w 103"/>
                <a:gd name="T49" fmla="*/ 81 h 128"/>
                <a:gd name="T50" fmla="*/ 1 w 103"/>
                <a:gd name="T51" fmla="*/ 91 h 128"/>
                <a:gd name="T52" fmla="*/ 4 w 103"/>
                <a:gd name="T53" fmla="*/ 99 h 128"/>
                <a:gd name="T54" fmla="*/ 8 w 103"/>
                <a:gd name="T55" fmla="*/ 107 h 128"/>
                <a:gd name="T56" fmla="*/ 13 w 103"/>
                <a:gd name="T57" fmla="*/ 115 h 128"/>
                <a:gd name="T58" fmla="*/ 20 w 103"/>
                <a:gd name="T59" fmla="*/ 120 h 128"/>
                <a:gd name="T60" fmla="*/ 28 w 103"/>
                <a:gd name="T61" fmla="*/ 124 h 128"/>
                <a:gd name="T62" fmla="*/ 37 w 103"/>
                <a:gd name="T63" fmla="*/ 127 h 128"/>
                <a:gd name="T64" fmla="*/ 47 w 103"/>
                <a:gd name="T65" fmla="*/ 128 h 128"/>
                <a:gd name="T66" fmla="*/ 103 w 103"/>
                <a:gd name="T67" fmla="*/ 128 h 128"/>
                <a:gd name="T68" fmla="*/ 103 w 103"/>
                <a:gd name="T69" fmla="*/ 0 h 128"/>
                <a:gd name="T70" fmla="*/ 47 w 103"/>
                <a:gd name="T7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 h="128">
                  <a:moveTo>
                    <a:pt x="47" y="0"/>
                  </a:moveTo>
                  <a:lnTo>
                    <a:pt x="47" y="0"/>
                  </a:lnTo>
                  <a:lnTo>
                    <a:pt x="37" y="2"/>
                  </a:lnTo>
                  <a:lnTo>
                    <a:pt x="28" y="4"/>
                  </a:lnTo>
                  <a:lnTo>
                    <a:pt x="20" y="8"/>
                  </a:lnTo>
                  <a:lnTo>
                    <a:pt x="13" y="14"/>
                  </a:lnTo>
                  <a:lnTo>
                    <a:pt x="8" y="21"/>
                  </a:lnTo>
                  <a:lnTo>
                    <a:pt x="4" y="29"/>
                  </a:lnTo>
                  <a:lnTo>
                    <a:pt x="1" y="38"/>
                  </a:lnTo>
                  <a:lnTo>
                    <a:pt x="0" y="48"/>
                  </a:lnTo>
                  <a:lnTo>
                    <a:pt x="0" y="52"/>
                  </a:lnTo>
                  <a:lnTo>
                    <a:pt x="64" y="52"/>
                  </a:lnTo>
                  <a:lnTo>
                    <a:pt x="64" y="52"/>
                  </a:lnTo>
                  <a:lnTo>
                    <a:pt x="70" y="53"/>
                  </a:lnTo>
                  <a:lnTo>
                    <a:pt x="74" y="56"/>
                  </a:lnTo>
                  <a:lnTo>
                    <a:pt x="76" y="60"/>
                  </a:lnTo>
                  <a:lnTo>
                    <a:pt x="76" y="64"/>
                  </a:lnTo>
                  <a:lnTo>
                    <a:pt x="76" y="64"/>
                  </a:lnTo>
                  <a:lnTo>
                    <a:pt x="76" y="69"/>
                  </a:lnTo>
                  <a:lnTo>
                    <a:pt x="74" y="73"/>
                  </a:lnTo>
                  <a:lnTo>
                    <a:pt x="70" y="76"/>
                  </a:lnTo>
                  <a:lnTo>
                    <a:pt x="64" y="77"/>
                  </a:lnTo>
                  <a:lnTo>
                    <a:pt x="0" y="77"/>
                  </a:lnTo>
                  <a:lnTo>
                    <a:pt x="0" y="81"/>
                  </a:lnTo>
                  <a:lnTo>
                    <a:pt x="0" y="81"/>
                  </a:lnTo>
                  <a:lnTo>
                    <a:pt x="1" y="91"/>
                  </a:lnTo>
                  <a:lnTo>
                    <a:pt x="4" y="99"/>
                  </a:lnTo>
                  <a:lnTo>
                    <a:pt x="8" y="107"/>
                  </a:lnTo>
                  <a:lnTo>
                    <a:pt x="13" y="115"/>
                  </a:lnTo>
                  <a:lnTo>
                    <a:pt x="20" y="120"/>
                  </a:lnTo>
                  <a:lnTo>
                    <a:pt x="28" y="124"/>
                  </a:lnTo>
                  <a:lnTo>
                    <a:pt x="37" y="127"/>
                  </a:lnTo>
                  <a:lnTo>
                    <a:pt x="47" y="128"/>
                  </a:lnTo>
                  <a:lnTo>
                    <a:pt x="103" y="128"/>
                  </a:lnTo>
                  <a:lnTo>
                    <a:pt x="103" y="0"/>
                  </a:lnTo>
                  <a:lnTo>
                    <a:pt x="47" y="0"/>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sp>
          <p:nvSpPr>
            <p:cNvPr id="33" name="Freeform 118"/>
            <p:cNvSpPr>
              <a:spLocks/>
            </p:cNvSpPr>
            <p:nvPr/>
          </p:nvSpPr>
          <p:spPr bwMode="auto">
            <a:xfrm>
              <a:off x="3907827" y="4462126"/>
              <a:ext cx="282261" cy="420107"/>
            </a:xfrm>
            <a:custGeom>
              <a:avLst/>
              <a:gdLst>
                <a:gd name="T0" fmla="*/ 39 w 86"/>
                <a:gd name="T1" fmla="*/ 128 h 128"/>
                <a:gd name="T2" fmla="*/ 39 w 86"/>
                <a:gd name="T3" fmla="*/ 128 h 128"/>
                <a:gd name="T4" fmla="*/ 49 w 86"/>
                <a:gd name="T5" fmla="*/ 127 h 128"/>
                <a:gd name="T6" fmla="*/ 58 w 86"/>
                <a:gd name="T7" fmla="*/ 124 h 128"/>
                <a:gd name="T8" fmla="*/ 66 w 86"/>
                <a:gd name="T9" fmla="*/ 120 h 128"/>
                <a:gd name="T10" fmla="*/ 73 w 86"/>
                <a:gd name="T11" fmla="*/ 115 h 128"/>
                <a:gd name="T12" fmla="*/ 78 w 86"/>
                <a:gd name="T13" fmla="*/ 107 h 128"/>
                <a:gd name="T14" fmla="*/ 82 w 86"/>
                <a:gd name="T15" fmla="*/ 99 h 128"/>
                <a:gd name="T16" fmla="*/ 85 w 86"/>
                <a:gd name="T17" fmla="*/ 91 h 128"/>
                <a:gd name="T18" fmla="*/ 86 w 86"/>
                <a:gd name="T19" fmla="*/ 81 h 128"/>
                <a:gd name="T20" fmla="*/ 86 w 86"/>
                <a:gd name="T21" fmla="*/ 48 h 128"/>
                <a:gd name="T22" fmla="*/ 86 w 86"/>
                <a:gd name="T23" fmla="*/ 48 h 128"/>
                <a:gd name="T24" fmla="*/ 85 w 86"/>
                <a:gd name="T25" fmla="*/ 38 h 128"/>
                <a:gd name="T26" fmla="*/ 82 w 86"/>
                <a:gd name="T27" fmla="*/ 29 h 128"/>
                <a:gd name="T28" fmla="*/ 78 w 86"/>
                <a:gd name="T29" fmla="*/ 21 h 128"/>
                <a:gd name="T30" fmla="*/ 73 w 86"/>
                <a:gd name="T31" fmla="*/ 14 h 128"/>
                <a:gd name="T32" fmla="*/ 66 w 86"/>
                <a:gd name="T33" fmla="*/ 8 h 128"/>
                <a:gd name="T34" fmla="*/ 58 w 86"/>
                <a:gd name="T35" fmla="*/ 4 h 128"/>
                <a:gd name="T36" fmla="*/ 49 w 86"/>
                <a:gd name="T37" fmla="*/ 2 h 128"/>
                <a:gd name="T38" fmla="*/ 39 w 86"/>
                <a:gd name="T39" fmla="*/ 0 h 128"/>
                <a:gd name="T40" fmla="*/ 0 w 86"/>
                <a:gd name="T41" fmla="*/ 0 h 128"/>
                <a:gd name="T42" fmla="*/ 0 w 86"/>
                <a:gd name="T43" fmla="*/ 128 h 128"/>
                <a:gd name="T44" fmla="*/ 39 w 86"/>
                <a:gd name="T4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8">
                  <a:moveTo>
                    <a:pt x="39" y="128"/>
                  </a:moveTo>
                  <a:lnTo>
                    <a:pt x="39" y="128"/>
                  </a:lnTo>
                  <a:lnTo>
                    <a:pt x="49" y="127"/>
                  </a:lnTo>
                  <a:lnTo>
                    <a:pt x="58" y="124"/>
                  </a:lnTo>
                  <a:lnTo>
                    <a:pt x="66" y="120"/>
                  </a:lnTo>
                  <a:lnTo>
                    <a:pt x="73" y="115"/>
                  </a:lnTo>
                  <a:lnTo>
                    <a:pt x="78" y="107"/>
                  </a:lnTo>
                  <a:lnTo>
                    <a:pt x="82" y="99"/>
                  </a:lnTo>
                  <a:lnTo>
                    <a:pt x="85" y="91"/>
                  </a:lnTo>
                  <a:lnTo>
                    <a:pt x="86" y="81"/>
                  </a:lnTo>
                  <a:lnTo>
                    <a:pt x="86" y="48"/>
                  </a:lnTo>
                  <a:lnTo>
                    <a:pt x="86" y="48"/>
                  </a:lnTo>
                  <a:lnTo>
                    <a:pt x="85" y="38"/>
                  </a:lnTo>
                  <a:lnTo>
                    <a:pt x="82" y="29"/>
                  </a:lnTo>
                  <a:lnTo>
                    <a:pt x="78" y="21"/>
                  </a:lnTo>
                  <a:lnTo>
                    <a:pt x="73" y="14"/>
                  </a:lnTo>
                  <a:lnTo>
                    <a:pt x="66" y="8"/>
                  </a:lnTo>
                  <a:lnTo>
                    <a:pt x="58" y="4"/>
                  </a:lnTo>
                  <a:lnTo>
                    <a:pt x="49" y="2"/>
                  </a:lnTo>
                  <a:lnTo>
                    <a:pt x="39" y="0"/>
                  </a:lnTo>
                  <a:lnTo>
                    <a:pt x="0" y="0"/>
                  </a:lnTo>
                  <a:lnTo>
                    <a:pt x="0" y="128"/>
                  </a:lnTo>
                  <a:lnTo>
                    <a:pt x="39" y="128"/>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grpSp>
      <p:sp>
        <p:nvSpPr>
          <p:cNvPr id="34" name="Freeform 119"/>
          <p:cNvSpPr>
            <a:spLocks/>
          </p:cNvSpPr>
          <p:nvPr/>
        </p:nvSpPr>
        <p:spPr bwMode="auto">
          <a:xfrm>
            <a:off x="2060632" y="3553743"/>
            <a:ext cx="1383401" cy="320005"/>
          </a:xfrm>
          <a:custGeom>
            <a:avLst/>
            <a:gdLst>
              <a:gd name="T0" fmla="*/ 136 w 560"/>
              <a:gd name="T1" fmla="*/ 47 h 128"/>
              <a:gd name="T2" fmla="*/ 126 w 560"/>
              <a:gd name="T3" fmla="*/ 46 h 128"/>
              <a:gd name="T4" fmla="*/ 114 w 560"/>
              <a:gd name="T5" fmla="*/ 43 h 128"/>
              <a:gd name="T6" fmla="*/ 106 w 560"/>
              <a:gd name="T7" fmla="*/ 36 h 128"/>
              <a:gd name="T8" fmla="*/ 103 w 560"/>
              <a:gd name="T9" fmla="*/ 23 h 128"/>
              <a:gd name="T10" fmla="*/ 103 w 560"/>
              <a:gd name="T11" fmla="*/ 0 h 128"/>
              <a:gd name="T12" fmla="*/ 47 w 560"/>
              <a:gd name="T13" fmla="*/ 0 h 128"/>
              <a:gd name="T14" fmla="*/ 28 w 560"/>
              <a:gd name="T15" fmla="*/ 4 h 128"/>
              <a:gd name="T16" fmla="*/ 13 w 560"/>
              <a:gd name="T17" fmla="*/ 13 h 128"/>
              <a:gd name="T18" fmla="*/ 4 w 560"/>
              <a:gd name="T19" fmla="*/ 28 h 128"/>
              <a:gd name="T20" fmla="*/ 0 w 560"/>
              <a:gd name="T21" fmla="*/ 47 h 128"/>
              <a:gd name="T22" fmla="*/ 64 w 560"/>
              <a:gd name="T23" fmla="*/ 51 h 128"/>
              <a:gd name="T24" fmla="*/ 70 w 560"/>
              <a:gd name="T25" fmla="*/ 53 h 128"/>
              <a:gd name="T26" fmla="*/ 76 w 560"/>
              <a:gd name="T27" fmla="*/ 59 h 128"/>
              <a:gd name="T28" fmla="*/ 76 w 560"/>
              <a:gd name="T29" fmla="*/ 63 h 128"/>
              <a:gd name="T30" fmla="*/ 74 w 560"/>
              <a:gd name="T31" fmla="*/ 73 h 128"/>
              <a:gd name="T32" fmla="*/ 64 w 560"/>
              <a:gd name="T33" fmla="*/ 75 h 128"/>
              <a:gd name="T34" fmla="*/ 0 w 560"/>
              <a:gd name="T35" fmla="*/ 81 h 128"/>
              <a:gd name="T36" fmla="*/ 1 w 560"/>
              <a:gd name="T37" fmla="*/ 90 h 128"/>
              <a:gd name="T38" fmla="*/ 8 w 560"/>
              <a:gd name="T39" fmla="*/ 107 h 128"/>
              <a:gd name="T40" fmla="*/ 20 w 560"/>
              <a:gd name="T41" fmla="*/ 120 h 128"/>
              <a:gd name="T42" fmla="*/ 37 w 560"/>
              <a:gd name="T43" fmla="*/ 127 h 128"/>
              <a:gd name="T44" fmla="*/ 513 w 560"/>
              <a:gd name="T45" fmla="*/ 128 h 128"/>
              <a:gd name="T46" fmla="*/ 523 w 560"/>
              <a:gd name="T47" fmla="*/ 127 h 128"/>
              <a:gd name="T48" fmla="*/ 540 w 560"/>
              <a:gd name="T49" fmla="*/ 120 h 128"/>
              <a:gd name="T50" fmla="*/ 552 w 560"/>
              <a:gd name="T51" fmla="*/ 107 h 128"/>
              <a:gd name="T52" fmla="*/ 559 w 560"/>
              <a:gd name="T53" fmla="*/ 90 h 128"/>
              <a:gd name="T54" fmla="*/ 560 w 560"/>
              <a:gd name="T55" fmla="*/ 47 h 128"/>
              <a:gd name="T56" fmla="*/ 559 w 560"/>
              <a:gd name="T57" fmla="*/ 38 h 128"/>
              <a:gd name="T58" fmla="*/ 552 w 560"/>
              <a:gd name="T59" fmla="*/ 20 h 128"/>
              <a:gd name="T60" fmla="*/ 540 w 560"/>
              <a:gd name="T61" fmla="*/ 8 h 128"/>
              <a:gd name="T62" fmla="*/ 523 w 560"/>
              <a:gd name="T63" fmla="*/ 0 h 128"/>
              <a:gd name="T64" fmla="*/ 474 w 560"/>
              <a:gd name="T65" fmla="*/ 0 h 128"/>
              <a:gd name="T66" fmla="*/ 474 w 560"/>
              <a:gd name="T67" fmla="*/ 13 h 128"/>
              <a:gd name="T68" fmla="*/ 473 w 560"/>
              <a:gd name="T69" fmla="*/ 30 h 128"/>
              <a:gd name="T70" fmla="*/ 467 w 560"/>
              <a:gd name="T71" fmla="*/ 40 h 128"/>
              <a:gd name="T72" fmla="*/ 458 w 560"/>
              <a:gd name="T73" fmla="*/ 46 h 128"/>
              <a:gd name="T74" fmla="*/ 440 w 560"/>
              <a:gd name="T75"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0" h="128">
                <a:moveTo>
                  <a:pt x="440" y="47"/>
                </a:moveTo>
                <a:lnTo>
                  <a:pt x="136" y="47"/>
                </a:lnTo>
                <a:lnTo>
                  <a:pt x="136" y="47"/>
                </a:lnTo>
                <a:lnTo>
                  <a:pt x="126" y="46"/>
                </a:lnTo>
                <a:lnTo>
                  <a:pt x="120" y="46"/>
                </a:lnTo>
                <a:lnTo>
                  <a:pt x="114" y="43"/>
                </a:lnTo>
                <a:lnTo>
                  <a:pt x="109" y="40"/>
                </a:lnTo>
                <a:lnTo>
                  <a:pt x="106" y="36"/>
                </a:lnTo>
                <a:lnTo>
                  <a:pt x="105" y="30"/>
                </a:lnTo>
                <a:lnTo>
                  <a:pt x="103" y="23"/>
                </a:lnTo>
                <a:lnTo>
                  <a:pt x="103" y="13"/>
                </a:lnTo>
                <a:lnTo>
                  <a:pt x="103" y="0"/>
                </a:lnTo>
                <a:lnTo>
                  <a:pt x="47" y="0"/>
                </a:lnTo>
                <a:lnTo>
                  <a:pt x="47" y="0"/>
                </a:lnTo>
                <a:lnTo>
                  <a:pt x="37" y="0"/>
                </a:lnTo>
                <a:lnTo>
                  <a:pt x="28" y="4"/>
                </a:lnTo>
                <a:lnTo>
                  <a:pt x="20" y="8"/>
                </a:lnTo>
                <a:lnTo>
                  <a:pt x="13" y="13"/>
                </a:lnTo>
                <a:lnTo>
                  <a:pt x="8" y="20"/>
                </a:lnTo>
                <a:lnTo>
                  <a:pt x="4" y="28"/>
                </a:lnTo>
                <a:lnTo>
                  <a:pt x="1" y="38"/>
                </a:lnTo>
                <a:lnTo>
                  <a:pt x="0" y="47"/>
                </a:lnTo>
                <a:lnTo>
                  <a:pt x="0" y="51"/>
                </a:lnTo>
                <a:lnTo>
                  <a:pt x="64" y="51"/>
                </a:lnTo>
                <a:lnTo>
                  <a:pt x="64" y="51"/>
                </a:lnTo>
                <a:lnTo>
                  <a:pt x="70" y="53"/>
                </a:lnTo>
                <a:lnTo>
                  <a:pt x="74" y="55"/>
                </a:lnTo>
                <a:lnTo>
                  <a:pt x="76" y="59"/>
                </a:lnTo>
                <a:lnTo>
                  <a:pt x="76" y="63"/>
                </a:lnTo>
                <a:lnTo>
                  <a:pt x="76" y="63"/>
                </a:lnTo>
                <a:lnTo>
                  <a:pt x="76" y="69"/>
                </a:lnTo>
                <a:lnTo>
                  <a:pt x="74" y="73"/>
                </a:lnTo>
                <a:lnTo>
                  <a:pt x="70" y="75"/>
                </a:lnTo>
                <a:lnTo>
                  <a:pt x="64" y="75"/>
                </a:lnTo>
                <a:lnTo>
                  <a:pt x="0" y="75"/>
                </a:lnTo>
                <a:lnTo>
                  <a:pt x="0" y="81"/>
                </a:lnTo>
                <a:lnTo>
                  <a:pt x="0" y="81"/>
                </a:lnTo>
                <a:lnTo>
                  <a:pt x="1" y="90"/>
                </a:lnTo>
                <a:lnTo>
                  <a:pt x="4" y="98"/>
                </a:lnTo>
                <a:lnTo>
                  <a:pt x="8" y="107"/>
                </a:lnTo>
                <a:lnTo>
                  <a:pt x="13" y="113"/>
                </a:lnTo>
                <a:lnTo>
                  <a:pt x="20" y="120"/>
                </a:lnTo>
                <a:lnTo>
                  <a:pt x="28" y="124"/>
                </a:lnTo>
                <a:lnTo>
                  <a:pt x="37" y="127"/>
                </a:lnTo>
                <a:lnTo>
                  <a:pt x="47" y="128"/>
                </a:lnTo>
                <a:lnTo>
                  <a:pt x="513" y="128"/>
                </a:lnTo>
                <a:lnTo>
                  <a:pt x="513" y="128"/>
                </a:lnTo>
                <a:lnTo>
                  <a:pt x="523" y="127"/>
                </a:lnTo>
                <a:lnTo>
                  <a:pt x="532" y="124"/>
                </a:lnTo>
                <a:lnTo>
                  <a:pt x="540" y="120"/>
                </a:lnTo>
                <a:lnTo>
                  <a:pt x="547" y="113"/>
                </a:lnTo>
                <a:lnTo>
                  <a:pt x="552" y="107"/>
                </a:lnTo>
                <a:lnTo>
                  <a:pt x="556" y="98"/>
                </a:lnTo>
                <a:lnTo>
                  <a:pt x="559" y="90"/>
                </a:lnTo>
                <a:lnTo>
                  <a:pt x="560" y="81"/>
                </a:lnTo>
                <a:lnTo>
                  <a:pt x="560" y="47"/>
                </a:lnTo>
                <a:lnTo>
                  <a:pt x="560" y="47"/>
                </a:lnTo>
                <a:lnTo>
                  <a:pt x="559" y="38"/>
                </a:lnTo>
                <a:lnTo>
                  <a:pt x="556" y="28"/>
                </a:lnTo>
                <a:lnTo>
                  <a:pt x="552" y="20"/>
                </a:lnTo>
                <a:lnTo>
                  <a:pt x="547" y="13"/>
                </a:lnTo>
                <a:lnTo>
                  <a:pt x="540" y="8"/>
                </a:lnTo>
                <a:lnTo>
                  <a:pt x="532" y="4"/>
                </a:lnTo>
                <a:lnTo>
                  <a:pt x="523" y="0"/>
                </a:lnTo>
                <a:lnTo>
                  <a:pt x="513" y="0"/>
                </a:lnTo>
                <a:lnTo>
                  <a:pt x="474" y="0"/>
                </a:lnTo>
                <a:lnTo>
                  <a:pt x="474" y="13"/>
                </a:lnTo>
                <a:lnTo>
                  <a:pt x="474" y="13"/>
                </a:lnTo>
                <a:lnTo>
                  <a:pt x="473" y="23"/>
                </a:lnTo>
                <a:lnTo>
                  <a:pt x="473" y="30"/>
                </a:lnTo>
                <a:lnTo>
                  <a:pt x="470" y="36"/>
                </a:lnTo>
                <a:lnTo>
                  <a:pt x="467" y="40"/>
                </a:lnTo>
                <a:lnTo>
                  <a:pt x="463" y="43"/>
                </a:lnTo>
                <a:lnTo>
                  <a:pt x="458" y="46"/>
                </a:lnTo>
                <a:lnTo>
                  <a:pt x="450" y="46"/>
                </a:lnTo>
                <a:lnTo>
                  <a:pt x="440" y="47"/>
                </a:lnTo>
                <a:lnTo>
                  <a:pt x="440" y="47"/>
                </a:lnTo>
                <a:close/>
              </a:path>
            </a:pathLst>
          </a:custGeom>
          <a:solidFill>
            <a:schemeClr val="bg1"/>
          </a:solidFill>
          <a:ln w="9525">
            <a:noFill/>
            <a:round/>
            <a:headEnd/>
            <a:tailEnd/>
          </a:ln>
          <a:extLst/>
        </p:spPr>
        <p:txBody>
          <a:bodyPr vert="horz" wrap="square" lIns="68580" tIns="34290" rIns="68580" bIns="34290" numCol="1" anchor="t" anchorCtr="0" compatLnSpc="1">
            <a:prstTxWarp prst="textNoShape">
              <a:avLst/>
            </a:prstTxWarp>
          </a:bodyPr>
          <a:lstStyle/>
          <a:p>
            <a:endParaRPr lang="en-US"/>
          </a:p>
        </p:txBody>
      </p:sp>
      <p:grpSp>
        <p:nvGrpSpPr>
          <p:cNvPr id="15" name="Group 14"/>
          <p:cNvGrpSpPr/>
          <p:nvPr/>
        </p:nvGrpSpPr>
        <p:grpSpPr>
          <a:xfrm>
            <a:off x="5347423" y="2640708"/>
            <a:ext cx="1844621" cy="789134"/>
            <a:chOff x="428578" y="1430395"/>
            <a:chExt cx="6092914" cy="2576887"/>
          </a:xfrm>
          <a:effectLst/>
        </p:grpSpPr>
        <p:sp>
          <p:nvSpPr>
            <p:cNvPr id="17" name="Freeform 16"/>
            <p:cNvSpPr/>
            <p:nvPr/>
          </p:nvSpPr>
          <p:spPr>
            <a:xfrm>
              <a:off x="428578" y="1430395"/>
              <a:ext cx="4636874" cy="2576887"/>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w="12700">
              <a:solidFill>
                <a:schemeClr val="bg1">
                  <a:lumMod val="75000"/>
                </a:schemeClr>
              </a:solidFill>
            </a:ln>
            <a:effectLst>
              <a:outerShdw dist="38100" dir="2700000" algn="tl"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wrap="none" lIns="68580" tIns="34290" rIns="144018" bIns="34290" rtlCol="0" anchor="ctr">
              <a:noAutofit/>
            </a:bodyPr>
            <a:lstStyle/>
            <a:p>
              <a:pPr lvl="0"/>
              <a:endParaRPr lang="en-US" dirty="0">
                <a:solidFill>
                  <a:schemeClr val="bg1"/>
                </a:solidFill>
              </a:endParaRPr>
            </a:p>
          </p:txBody>
        </p:sp>
        <p:sp>
          <p:nvSpPr>
            <p:cNvPr id="18" name="Freeform 17"/>
            <p:cNvSpPr/>
            <p:nvPr/>
          </p:nvSpPr>
          <p:spPr>
            <a:xfrm>
              <a:off x="2359676" y="1438815"/>
              <a:ext cx="4161816" cy="231287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w="12700">
              <a:solidFill>
                <a:schemeClr val="bg1">
                  <a:lumMod val="75000"/>
                </a:schemeClr>
              </a:solidFill>
            </a:ln>
            <a:effectLst>
              <a:outerShdw dist="38100" dir="2700000" algn="tl"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wrap="none" lIns="68580" tIns="34290" rIns="144018" bIns="34290" rtlCol="0" anchor="ctr">
              <a:noAutofit/>
            </a:bodyPr>
            <a:lstStyle/>
            <a:p>
              <a:pPr lvl="0"/>
              <a:endParaRPr lang="en-US" dirty="0">
                <a:solidFill>
                  <a:schemeClr val="bg1"/>
                </a:solidFill>
              </a:endParaRPr>
            </a:p>
          </p:txBody>
        </p:sp>
        <p:grpSp>
          <p:nvGrpSpPr>
            <p:cNvPr id="19" name="Group 18"/>
            <p:cNvGrpSpPr/>
            <p:nvPr/>
          </p:nvGrpSpPr>
          <p:grpSpPr>
            <a:xfrm>
              <a:off x="3671868" y="1917497"/>
              <a:ext cx="702037" cy="700768"/>
              <a:chOff x="6963889" y="3260197"/>
              <a:chExt cx="526528" cy="525576"/>
            </a:xfrm>
          </p:grpSpPr>
          <p:sp>
            <p:nvSpPr>
              <p:cNvPr id="40" name="Oval 39"/>
              <p:cNvSpPr/>
              <p:nvPr/>
            </p:nvSpPr>
            <p:spPr>
              <a:xfrm>
                <a:off x="6963889"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41" name="Picture 7" descr="http://www.logoeps.com/wp-content/uploads/2011/05/dropbox-vecto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9740" y="3385573"/>
                <a:ext cx="274826" cy="274826"/>
              </a:xfrm>
              <a:prstGeom prst="rect">
                <a:avLst/>
              </a:prstGeom>
              <a:solidFill>
                <a:schemeClr val="accent3">
                  <a:lumMod val="75000"/>
                </a:schemeClr>
              </a:solidFill>
              <a:extLst/>
            </p:spPr>
          </p:pic>
        </p:grpSp>
        <p:grpSp>
          <p:nvGrpSpPr>
            <p:cNvPr id="20" name="Group 19"/>
            <p:cNvGrpSpPr/>
            <p:nvPr/>
          </p:nvGrpSpPr>
          <p:grpSpPr>
            <a:xfrm>
              <a:off x="2600586" y="2589595"/>
              <a:ext cx="702037" cy="700768"/>
              <a:chOff x="6400288" y="3260197"/>
              <a:chExt cx="526528" cy="525576"/>
            </a:xfrm>
          </p:grpSpPr>
          <p:sp>
            <p:nvSpPr>
              <p:cNvPr id="38" name="Oval 37"/>
              <p:cNvSpPr/>
              <p:nvPr/>
            </p:nvSpPr>
            <p:spPr>
              <a:xfrm>
                <a:off x="6400288"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39" name="Picture 31" descr="http://tcimarketingservices.com/wp-content/uploads/2014/09/salesforce-logo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0641" y="3428444"/>
                <a:ext cx="485821" cy="189083"/>
              </a:xfrm>
              <a:prstGeom prst="rect">
                <a:avLst/>
              </a:prstGeom>
              <a:solidFill>
                <a:schemeClr val="accent3">
                  <a:lumMod val="75000"/>
                </a:schemeClr>
              </a:solidFill>
            </p:spPr>
          </p:pic>
        </p:grpSp>
        <p:grpSp>
          <p:nvGrpSpPr>
            <p:cNvPr id="21" name="Group 20"/>
            <p:cNvGrpSpPr/>
            <p:nvPr/>
          </p:nvGrpSpPr>
          <p:grpSpPr>
            <a:xfrm>
              <a:off x="3977041" y="2863979"/>
              <a:ext cx="702037" cy="700768"/>
              <a:chOff x="7527490" y="3260197"/>
              <a:chExt cx="526528" cy="525576"/>
            </a:xfrm>
          </p:grpSpPr>
          <p:sp>
            <p:nvSpPr>
              <p:cNvPr id="36" name="Oval 35"/>
              <p:cNvSpPr/>
              <p:nvPr/>
            </p:nvSpPr>
            <p:spPr>
              <a:xfrm>
                <a:off x="7527490"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37" name="Picture 9" descr="http://westipc.com/wp-content/uploads/2014/12/Office365logoOrange_Web.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56623" y="3471476"/>
                <a:ext cx="468261" cy="103018"/>
              </a:xfrm>
              <a:prstGeom prst="rect">
                <a:avLst/>
              </a:prstGeom>
              <a:solidFill>
                <a:schemeClr val="accent3">
                  <a:lumMod val="75000"/>
                </a:schemeClr>
              </a:solidFill>
              <a:extLst/>
            </p:spPr>
          </p:pic>
        </p:grpSp>
        <p:grpSp>
          <p:nvGrpSpPr>
            <p:cNvPr id="22" name="Group 21"/>
            <p:cNvGrpSpPr/>
            <p:nvPr/>
          </p:nvGrpSpPr>
          <p:grpSpPr>
            <a:xfrm>
              <a:off x="5061968" y="2535707"/>
              <a:ext cx="702037" cy="700768"/>
              <a:chOff x="8091089" y="3260197"/>
              <a:chExt cx="526528" cy="525576"/>
            </a:xfrm>
          </p:grpSpPr>
          <p:sp>
            <p:nvSpPr>
              <p:cNvPr id="29" name="Oval 28"/>
              <p:cNvSpPr/>
              <p:nvPr/>
            </p:nvSpPr>
            <p:spPr>
              <a:xfrm>
                <a:off x="8091089"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86680" y="3434723"/>
                <a:ext cx="335345" cy="176525"/>
              </a:xfrm>
              <a:prstGeom prst="rect">
                <a:avLst/>
              </a:prstGeom>
              <a:solidFill>
                <a:schemeClr val="accent3">
                  <a:lumMod val="75000"/>
                </a:schemeClr>
              </a:solidFill>
            </p:spPr>
          </p:pic>
        </p:grpSp>
        <p:grpSp>
          <p:nvGrpSpPr>
            <p:cNvPr id="23" name="Group 22"/>
            <p:cNvGrpSpPr/>
            <p:nvPr/>
          </p:nvGrpSpPr>
          <p:grpSpPr>
            <a:xfrm>
              <a:off x="978472" y="3045674"/>
              <a:ext cx="702037" cy="700768"/>
              <a:chOff x="5273086" y="3260197"/>
              <a:chExt cx="526528" cy="525576"/>
            </a:xfrm>
          </p:grpSpPr>
          <p:sp>
            <p:nvSpPr>
              <p:cNvPr id="27" name="Oval 26"/>
              <p:cNvSpPr/>
              <p:nvPr/>
            </p:nvSpPr>
            <p:spPr>
              <a:xfrm>
                <a:off x="5273086"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28" name="Picture 6" descr="http://www.northallegheny.org/cms/lib4/PA01001119/Centricity/Domain/1532/google-drive-transparent.png"/>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7458" y="333699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1632581" y="1843086"/>
              <a:ext cx="702037" cy="700768"/>
              <a:chOff x="5836687" y="3260197"/>
              <a:chExt cx="526528" cy="525576"/>
            </a:xfrm>
          </p:grpSpPr>
          <p:sp>
            <p:nvSpPr>
              <p:cNvPr id="25" name="Oval 24"/>
              <p:cNvSpPr/>
              <p:nvPr/>
            </p:nvSpPr>
            <p:spPr>
              <a:xfrm>
                <a:off x="5836687" y="3260197"/>
                <a:ext cx="526528" cy="525576"/>
              </a:xfrm>
              <a:prstGeom prst="ellipse">
                <a:avLst/>
              </a:prstGeom>
              <a:solidFill>
                <a:schemeClr val="accent3">
                  <a:lumMod val="75000"/>
                </a:schemeClr>
              </a:solidFill>
              <a:ln>
                <a:noFill/>
              </a:ln>
              <a:effectLst>
                <a:outerShdw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144018" bIns="34290" rtlCol="0" anchor="ctr">
                <a:noAutofit/>
              </a:bodyPr>
              <a:lstStyle/>
              <a:p>
                <a:pPr algn="ctr"/>
                <a:endParaRPr lang="en-IN" dirty="0"/>
              </a:p>
            </p:txBody>
          </p:sp>
          <p:pic>
            <p:nvPicPr>
              <p:cNvPr id="26" name="Picture 10" descr="http://www.cnmeonline.com/wp-content/uploads/2012/08/Yammer.png"/>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5975573" y="3413225"/>
                <a:ext cx="283464" cy="2526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Group 41"/>
          <p:cNvGrpSpPr/>
          <p:nvPr/>
        </p:nvGrpSpPr>
        <p:grpSpPr>
          <a:xfrm>
            <a:off x="5391581" y="3342620"/>
            <a:ext cx="2008839" cy="646331"/>
            <a:chOff x="7415062" y="4234975"/>
            <a:chExt cx="2678452" cy="861774"/>
          </a:xfrm>
        </p:grpSpPr>
        <p:sp>
          <p:nvSpPr>
            <p:cNvPr id="43" name="TextBox 42"/>
            <p:cNvSpPr txBox="1"/>
            <p:nvPr/>
          </p:nvSpPr>
          <p:spPr>
            <a:xfrm>
              <a:off x="8302581" y="4234975"/>
              <a:ext cx="822451" cy="861774"/>
            </a:xfrm>
            <a:prstGeom prst="rect">
              <a:avLst/>
            </a:prstGeom>
            <a:noFill/>
          </p:spPr>
          <p:txBody>
            <a:bodyPr wrap="square" rtlCol="0">
              <a:spAutoFit/>
            </a:bodyPr>
            <a:lstStyle/>
            <a:p>
              <a:r>
                <a:rPr lang="en-US" sz="3600" dirty="0">
                  <a:solidFill>
                    <a:schemeClr val="bg1"/>
                  </a:solidFill>
                </a:rPr>
                <a:t>?</a:t>
              </a:r>
            </a:p>
          </p:txBody>
        </p:sp>
        <p:sp>
          <p:nvSpPr>
            <p:cNvPr id="44" name="TextBox 43"/>
            <p:cNvSpPr txBox="1"/>
            <p:nvPr/>
          </p:nvSpPr>
          <p:spPr>
            <a:xfrm>
              <a:off x="9271063" y="4292144"/>
              <a:ext cx="822451" cy="615553"/>
            </a:xfrm>
            <a:prstGeom prst="rect">
              <a:avLst/>
            </a:prstGeom>
            <a:noFill/>
          </p:spPr>
          <p:txBody>
            <a:bodyPr wrap="square" rtlCol="0">
              <a:spAutoFit/>
            </a:bodyPr>
            <a:lstStyle/>
            <a:p>
              <a:r>
                <a:rPr lang="en-US" sz="2400" dirty="0">
                  <a:solidFill>
                    <a:schemeClr val="bg1"/>
                  </a:solidFill>
                </a:rPr>
                <a:t>?</a:t>
              </a:r>
            </a:p>
          </p:txBody>
        </p:sp>
        <p:sp>
          <p:nvSpPr>
            <p:cNvPr id="45" name="TextBox 44"/>
            <p:cNvSpPr txBox="1"/>
            <p:nvPr/>
          </p:nvSpPr>
          <p:spPr>
            <a:xfrm>
              <a:off x="8920567" y="4601080"/>
              <a:ext cx="822451" cy="492442"/>
            </a:xfrm>
            <a:prstGeom prst="rect">
              <a:avLst/>
            </a:prstGeom>
            <a:noFill/>
          </p:spPr>
          <p:txBody>
            <a:bodyPr wrap="square" rtlCol="0">
              <a:spAutoFit/>
            </a:bodyPr>
            <a:lstStyle/>
            <a:p>
              <a:r>
                <a:rPr lang="en-US" dirty="0">
                  <a:solidFill>
                    <a:schemeClr val="bg1"/>
                  </a:solidFill>
                </a:rPr>
                <a:t>?</a:t>
              </a:r>
            </a:p>
          </p:txBody>
        </p:sp>
        <p:sp>
          <p:nvSpPr>
            <p:cNvPr id="46" name="TextBox 45"/>
            <p:cNvSpPr txBox="1"/>
            <p:nvPr/>
          </p:nvSpPr>
          <p:spPr>
            <a:xfrm>
              <a:off x="7415062" y="4271978"/>
              <a:ext cx="822451" cy="677107"/>
            </a:xfrm>
            <a:prstGeom prst="rect">
              <a:avLst/>
            </a:prstGeom>
            <a:noFill/>
          </p:spPr>
          <p:txBody>
            <a:bodyPr wrap="square" rtlCol="0">
              <a:spAutoFit/>
            </a:bodyPr>
            <a:lstStyle/>
            <a:p>
              <a:r>
                <a:rPr lang="en-US" sz="2700" dirty="0">
                  <a:solidFill>
                    <a:schemeClr val="bg1"/>
                  </a:solidFill>
                </a:rPr>
                <a:t>?</a:t>
              </a:r>
            </a:p>
          </p:txBody>
        </p:sp>
        <p:sp>
          <p:nvSpPr>
            <p:cNvPr id="47" name="TextBox 46"/>
            <p:cNvSpPr txBox="1"/>
            <p:nvPr/>
          </p:nvSpPr>
          <p:spPr>
            <a:xfrm>
              <a:off x="7844409" y="4507687"/>
              <a:ext cx="822451" cy="553997"/>
            </a:xfrm>
            <a:prstGeom prst="rect">
              <a:avLst/>
            </a:prstGeom>
            <a:noFill/>
          </p:spPr>
          <p:txBody>
            <a:bodyPr wrap="square" rtlCol="0">
              <a:spAutoFit/>
            </a:bodyPr>
            <a:lstStyle/>
            <a:p>
              <a:r>
                <a:rPr lang="en-US" sz="2100" dirty="0">
                  <a:solidFill>
                    <a:schemeClr val="bg1"/>
                  </a:solidFill>
                </a:rPr>
                <a:t>?</a:t>
              </a:r>
            </a:p>
          </p:txBody>
        </p:sp>
      </p:grpSp>
      <p:grpSp>
        <p:nvGrpSpPr>
          <p:cNvPr id="48" name="Group 47"/>
          <p:cNvGrpSpPr/>
          <p:nvPr/>
        </p:nvGrpSpPr>
        <p:grpSpPr>
          <a:xfrm>
            <a:off x="5504116" y="2042640"/>
            <a:ext cx="1816988" cy="722470"/>
            <a:chOff x="7506714" y="2322347"/>
            <a:chExt cx="2490802" cy="990391"/>
          </a:xfrm>
        </p:grpSpPr>
        <p:sp>
          <p:nvSpPr>
            <p:cNvPr id="49" name="TextBox 48"/>
            <p:cNvSpPr txBox="1"/>
            <p:nvPr/>
          </p:nvSpPr>
          <p:spPr>
            <a:xfrm>
              <a:off x="8221534" y="2679869"/>
              <a:ext cx="822451" cy="632869"/>
            </a:xfrm>
            <a:prstGeom prst="rect">
              <a:avLst/>
            </a:prstGeom>
            <a:noFill/>
          </p:spPr>
          <p:txBody>
            <a:bodyPr wrap="square" rtlCol="0">
              <a:spAutoFit/>
            </a:bodyPr>
            <a:lstStyle/>
            <a:p>
              <a:r>
                <a:rPr lang="en-US" sz="2400" dirty="0">
                  <a:solidFill>
                    <a:schemeClr val="bg1"/>
                  </a:solidFill>
                </a:rPr>
                <a:t>?</a:t>
              </a:r>
            </a:p>
          </p:txBody>
        </p:sp>
        <p:grpSp>
          <p:nvGrpSpPr>
            <p:cNvPr id="50" name="Group 49"/>
            <p:cNvGrpSpPr/>
            <p:nvPr/>
          </p:nvGrpSpPr>
          <p:grpSpPr>
            <a:xfrm>
              <a:off x="7506714" y="2322347"/>
              <a:ext cx="2490802" cy="910947"/>
              <a:chOff x="7506714" y="2322347"/>
              <a:chExt cx="2490802" cy="910947"/>
            </a:xfrm>
          </p:grpSpPr>
          <p:sp>
            <p:nvSpPr>
              <p:cNvPr id="51" name="TextBox 50"/>
              <p:cNvSpPr txBox="1"/>
              <p:nvPr/>
            </p:nvSpPr>
            <p:spPr>
              <a:xfrm>
                <a:off x="8552815" y="2355000"/>
                <a:ext cx="822451" cy="443007"/>
              </a:xfrm>
              <a:prstGeom prst="rect">
                <a:avLst/>
              </a:prstGeom>
              <a:noFill/>
            </p:spPr>
            <p:txBody>
              <a:bodyPr wrap="square" rtlCol="0">
                <a:spAutoFit/>
              </a:bodyPr>
              <a:lstStyle/>
              <a:p>
                <a:r>
                  <a:rPr lang="en-US" sz="1500" dirty="0">
                    <a:solidFill>
                      <a:schemeClr val="bg1"/>
                    </a:solidFill>
                  </a:rPr>
                  <a:t>?</a:t>
                </a:r>
              </a:p>
            </p:txBody>
          </p:sp>
          <p:sp>
            <p:nvSpPr>
              <p:cNvPr id="52" name="TextBox 51"/>
              <p:cNvSpPr txBox="1"/>
              <p:nvPr/>
            </p:nvSpPr>
            <p:spPr>
              <a:xfrm>
                <a:off x="8890700" y="2663713"/>
                <a:ext cx="822451" cy="569581"/>
              </a:xfrm>
              <a:prstGeom prst="rect">
                <a:avLst/>
              </a:prstGeom>
              <a:noFill/>
            </p:spPr>
            <p:txBody>
              <a:bodyPr wrap="square" rtlCol="0">
                <a:spAutoFit/>
              </a:bodyPr>
              <a:lstStyle/>
              <a:p>
                <a:r>
                  <a:rPr lang="en-US" sz="2100" dirty="0">
                    <a:solidFill>
                      <a:schemeClr val="bg1"/>
                    </a:solidFill>
                  </a:rPr>
                  <a:t>?</a:t>
                </a:r>
              </a:p>
            </p:txBody>
          </p:sp>
          <p:sp>
            <p:nvSpPr>
              <p:cNvPr id="53" name="TextBox 52"/>
              <p:cNvSpPr txBox="1"/>
              <p:nvPr/>
            </p:nvSpPr>
            <p:spPr>
              <a:xfrm>
                <a:off x="7506714" y="2706298"/>
                <a:ext cx="822451" cy="506295"/>
              </a:xfrm>
              <a:prstGeom prst="rect">
                <a:avLst/>
              </a:prstGeom>
              <a:noFill/>
            </p:spPr>
            <p:txBody>
              <a:bodyPr wrap="square" rtlCol="0">
                <a:spAutoFit/>
              </a:bodyPr>
              <a:lstStyle/>
              <a:p>
                <a:r>
                  <a:rPr lang="en-US" dirty="0">
                    <a:solidFill>
                      <a:schemeClr val="bg1"/>
                    </a:solidFill>
                  </a:rPr>
                  <a:t>?</a:t>
                </a:r>
              </a:p>
            </p:txBody>
          </p:sp>
          <p:sp>
            <p:nvSpPr>
              <p:cNvPr id="54" name="TextBox 53"/>
              <p:cNvSpPr txBox="1"/>
              <p:nvPr/>
            </p:nvSpPr>
            <p:spPr>
              <a:xfrm>
                <a:off x="7805777" y="2322347"/>
                <a:ext cx="822451" cy="696155"/>
              </a:xfrm>
              <a:prstGeom prst="rect">
                <a:avLst/>
              </a:prstGeom>
              <a:noFill/>
            </p:spPr>
            <p:txBody>
              <a:bodyPr wrap="square" rtlCol="0">
                <a:spAutoFit/>
              </a:bodyPr>
              <a:lstStyle/>
              <a:p>
                <a:r>
                  <a:rPr lang="en-US" sz="2700" dirty="0">
                    <a:solidFill>
                      <a:schemeClr val="bg1"/>
                    </a:solidFill>
                  </a:rPr>
                  <a:t>?</a:t>
                </a:r>
              </a:p>
            </p:txBody>
          </p:sp>
          <p:sp>
            <p:nvSpPr>
              <p:cNvPr id="55" name="TextBox 54"/>
              <p:cNvSpPr txBox="1"/>
              <p:nvPr/>
            </p:nvSpPr>
            <p:spPr>
              <a:xfrm>
                <a:off x="9175065" y="2411347"/>
                <a:ext cx="822451" cy="569582"/>
              </a:xfrm>
              <a:prstGeom prst="rect">
                <a:avLst/>
              </a:prstGeom>
              <a:noFill/>
            </p:spPr>
            <p:txBody>
              <a:bodyPr wrap="square" rtlCol="0">
                <a:spAutoFit/>
              </a:bodyPr>
              <a:lstStyle/>
              <a:p>
                <a:r>
                  <a:rPr lang="en-US" sz="2100" dirty="0">
                    <a:solidFill>
                      <a:schemeClr val="bg1"/>
                    </a:solidFill>
                  </a:rPr>
                  <a:t>?</a:t>
                </a:r>
              </a:p>
            </p:txBody>
          </p:sp>
        </p:grpSp>
      </p:grpSp>
      <p:sp>
        <p:nvSpPr>
          <p:cNvPr id="57" name="TextBox 56"/>
          <p:cNvSpPr txBox="1"/>
          <p:nvPr/>
        </p:nvSpPr>
        <p:spPr>
          <a:xfrm>
            <a:off x="4770477" y="4315171"/>
            <a:ext cx="3103520" cy="346249"/>
          </a:xfrm>
          <a:prstGeom prst="rect">
            <a:avLst/>
          </a:prstGeom>
          <a:noFill/>
        </p:spPr>
        <p:txBody>
          <a:bodyPr wrap="square" lIns="68580" tIns="34290" rIns="68580" bIns="34290" rtlCol="0" anchor="ctr">
            <a:spAutoFit/>
          </a:bodyPr>
          <a:lstStyle/>
          <a:p>
            <a:pPr algn="ctr"/>
            <a:r>
              <a:rPr lang="en-US" b="1" dirty="0">
                <a:solidFill>
                  <a:srgbClr val="C00000"/>
                </a:solidFill>
              </a:rPr>
              <a:t>You must secure them</a:t>
            </a:r>
          </a:p>
        </p:txBody>
      </p:sp>
      <p:sp>
        <p:nvSpPr>
          <p:cNvPr id="4" name="Rectangle 3"/>
          <p:cNvSpPr/>
          <p:nvPr/>
        </p:nvSpPr>
        <p:spPr>
          <a:xfrm>
            <a:off x="514350" y="0"/>
            <a:ext cx="8115300" cy="186941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TextBox 60"/>
          <p:cNvSpPr txBox="1"/>
          <p:nvPr/>
        </p:nvSpPr>
        <p:spPr>
          <a:xfrm>
            <a:off x="1586472" y="1303466"/>
            <a:ext cx="2331720" cy="438581"/>
          </a:xfrm>
          <a:prstGeom prst="rect">
            <a:avLst/>
          </a:prstGeom>
          <a:noFill/>
        </p:spPr>
        <p:txBody>
          <a:bodyPr wrap="square" lIns="68580" tIns="34290" rIns="68580" bIns="34290" rtlCol="0" anchor="ctr" anchorCtr="0">
            <a:noAutofit/>
          </a:bodyPr>
          <a:lstStyle/>
          <a:p>
            <a:pPr algn="ctr"/>
            <a:r>
              <a:rPr lang="en-GB" sz="1500" dirty="0"/>
              <a:t>You wouldn’t run your business without email</a:t>
            </a:r>
          </a:p>
        </p:txBody>
      </p:sp>
      <p:sp>
        <p:nvSpPr>
          <p:cNvPr id="56" name="TextBox 55"/>
          <p:cNvSpPr txBox="1"/>
          <p:nvPr/>
        </p:nvSpPr>
        <p:spPr>
          <a:xfrm>
            <a:off x="5103874" y="1275426"/>
            <a:ext cx="2331720" cy="530915"/>
          </a:xfrm>
          <a:prstGeom prst="rect">
            <a:avLst/>
          </a:prstGeom>
          <a:noFill/>
        </p:spPr>
        <p:txBody>
          <a:bodyPr wrap="square" lIns="68580" tIns="34290" rIns="68580" bIns="34290" rtlCol="0">
            <a:spAutoFit/>
          </a:bodyPr>
          <a:lstStyle/>
          <a:p>
            <a:pPr algn="ctr"/>
            <a:r>
              <a:rPr lang="en-US" sz="1500" dirty="0"/>
              <a:t>As your business </a:t>
            </a:r>
            <a:br>
              <a:rPr lang="en-US" sz="1500" dirty="0"/>
            </a:br>
            <a:r>
              <a:rPr lang="en-US" sz="1500" dirty="0"/>
              <a:t>adopts cloud apps</a:t>
            </a:r>
          </a:p>
        </p:txBody>
      </p:sp>
      <p:sp>
        <p:nvSpPr>
          <p:cNvPr id="2" name="Title 1"/>
          <p:cNvSpPr>
            <a:spLocks noGrp="1"/>
          </p:cNvSpPr>
          <p:nvPr>
            <p:ph type="title"/>
          </p:nvPr>
        </p:nvSpPr>
        <p:spPr/>
        <p:txBody>
          <a:bodyPr/>
          <a:lstStyle/>
          <a:p>
            <a:r>
              <a:rPr lang="en-US"/>
              <a:t>Every time you adopt a new technology, you have to secure it</a:t>
            </a:r>
            <a:endParaRPr lang="en-US" dirty="0"/>
          </a:p>
        </p:txBody>
      </p:sp>
    </p:spTree>
    <p:extLst>
      <p:ext uri="{BB962C8B-B14F-4D97-AF65-F5344CB8AC3E}">
        <p14:creationId xmlns:p14="http://schemas.microsoft.com/office/powerpoint/2010/main" val="137960330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 presetClass="entr" presetSubtype="1" fill="hold" grpId="0" nodeType="afterEffect">
                                  <p:stCondLst>
                                    <p:cond delay="50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ID="2" presetClass="entr" presetSubtype="1"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ppt_x"/>
                                          </p:val>
                                        </p:tav>
                                        <p:tav tm="100000">
                                          <p:val>
                                            <p:strVal val="#ppt_x"/>
                                          </p:val>
                                        </p:tav>
                                      </p:tavLst>
                                    </p:anim>
                                    <p:anim calcmode="lin" valueType="num">
                                      <p:cBhvr additive="base">
                                        <p:cTn id="18" dur="500" fill="hold"/>
                                        <p:tgtEl>
                                          <p:spTgt spid="31"/>
                                        </p:tgtEl>
                                        <p:attrNameLst>
                                          <p:attrName>ppt_y</p:attrName>
                                        </p:attrNameLst>
                                      </p:cBhvr>
                                      <p:tavLst>
                                        <p:tav tm="0">
                                          <p:val>
                                            <p:strVal val="0-#ppt_h/2"/>
                                          </p:val>
                                        </p:tav>
                                        <p:tav tm="100000">
                                          <p:val>
                                            <p:strVal val="#ppt_y"/>
                                          </p:val>
                                        </p:tav>
                                      </p:tavLst>
                                    </p:anim>
                                  </p:childTnLst>
                                </p:cTn>
                              </p:par>
                              <p:par>
                                <p:cTn id="19" presetID="1" presetClass="entr" presetSubtype="0" fill="hold" grpId="0" nodeType="withEffect">
                                  <p:stCondLst>
                                    <p:cond delay="500"/>
                                  </p:stCondLst>
                                  <p:childTnLst>
                                    <p:set>
                                      <p:cBhvr>
                                        <p:cTn id="20" dur="1" fill="hold">
                                          <p:stCondLst>
                                            <p:cond delay="0"/>
                                          </p:stCondLst>
                                        </p:cTn>
                                        <p:tgtEl>
                                          <p:spTgt spid="63"/>
                                        </p:tgtEl>
                                        <p:attrNameLst>
                                          <p:attrName>style.visibility</p:attrName>
                                        </p:attrNameLst>
                                      </p:cBhvr>
                                      <p:to>
                                        <p:strVal val="visible"/>
                                      </p:to>
                                    </p:set>
                                  </p:childTnLst>
                                </p:cTn>
                              </p:par>
                            </p:childTnLst>
                          </p:cTn>
                        </p:par>
                        <p:par>
                          <p:cTn id="21" fill="hold">
                            <p:stCondLst>
                              <p:cond delay="3000"/>
                            </p:stCondLst>
                            <p:childTnLst>
                              <p:par>
                                <p:cTn id="22" presetID="1" presetClass="entr" presetSubtype="0" fill="hold" grpId="0" nodeType="afterEffect">
                                  <p:stCondLst>
                                    <p:cond delay="2000"/>
                                  </p:stCondLst>
                                  <p:childTnLst>
                                    <p:set>
                                      <p:cBhvr>
                                        <p:cTn id="23" dur="1" fill="hold">
                                          <p:stCondLst>
                                            <p:cond delay="0"/>
                                          </p:stCondLst>
                                        </p:cTn>
                                        <p:tgtEl>
                                          <p:spTgt spid="56"/>
                                        </p:tgtEl>
                                        <p:attrNameLst>
                                          <p:attrName>style.visibility</p:attrName>
                                        </p:attrNameLst>
                                      </p:cBhvr>
                                      <p:to>
                                        <p:strVal val="visible"/>
                                      </p:to>
                                    </p:set>
                                  </p:childTnLst>
                                </p:cTn>
                              </p:par>
                              <p:par>
                                <p:cTn id="24" presetID="1" presetClass="entr" presetSubtype="0" fill="hold" grpId="0" nodeType="withEffect">
                                  <p:stCondLst>
                                    <p:cond delay="2000"/>
                                  </p:stCondLst>
                                  <p:childTnLst>
                                    <p:set>
                                      <p:cBhvr>
                                        <p:cTn id="25" dur="1" fill="hold">
                                          <p:stCondLst>
                                            <p:cond delay="0"/>
                                          </p:stCondLst>
                                        </p:cTn>
                                        <p:tgtEl>
                                          <p:spTgt spid="58"/>
                                        </p:tgtEl>
                                        <p:attrNameLst>
                                          <p:attrName>style.visibility</p:attrName>
                                        </p:attrNameLst>
                                      </p:cBhvr>
                                      <p:to>
                                        <p:strVal val="visible"/>
                                      </p:to>
                                    </p:set>
                                  </p:childTnLst>
                                </p:cTn>
                              </p:par>
                              <p:par>
                                <p:cTn id="26" presetID="1" presetClass="entr" presetSubtype="0" fill="hold" nodeType="withEffect">
                                  <p:stCondLst>
                                    <p:cond delay="200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grpId="0" nodeType="withEffect">
                                  <p:stCondLst>
                                    <p:cond delay="3000"/>
                                  </p:stCondLst>
                                  <p:childTnLst>
                                    <p:set>
                                      <p:cBhvr>
                                        <p:cTn id="29" dur="1" fill="hold">
                                          <p:stCondLst>
                                            <p:cond delay="0"/>
                                          </p:stCondLst>
                                        </p:cTn>
                                        <p:tgtEl>
                                          <p:spTgt spid="57"/>
                                        </p:tgtEl>
                                        <p:attrNameLst>
                                          <p:attrName>style.visibility</p:attrName>
                                        </p:attrNameLst>
                                      </p:cBhvr>
                                      <p:to>
                                        <p:strVal val="visible"/>
                                      </p:to>
                                    </p:set>
                                  </p:childTnLst>
                                </p:cTn>
                              </p:par>
                              <p:par>
                                <p:cTn id="30" presetID="2" presetClass="entr" presetSubtype="1" fill="hold" nodeType="withEffect">
                                  <p:stCondLst>
                                    <p:cond delay="300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0-#ppt_h/2"/>
                                          </p:val>
                                        </p:tav>
                                        <p:tav tm="100000">
                                          <p:val>
                                            <p:strVal val="#ppt_y"/>
                                          </p:val>
                                        </p:tav>
                                      </p:tavLst>
                                    </p:anim>
                                  </p:childTnLst>
                                </p:cTn>
                              </p:par>
                              <p:par>
                                <p:cTn id="34" presetID="47" presetClass="entr" presetSubtype="0" fill="hold" nodeType="withEffect">
                                  <p:stCondLst>
                                    <p:cond delay="30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anim calcmode="lin" valueType="num">
                                      <p:cBhvr>
                                        <p:cTn id="37" dur="500" fill="hold"/>
                                        <p:tgtEl>
                                          <p:spTgt spid="48"/>
                                        </p:tgtEl>
                                        <p:attrNameLst>
                                          <p:attrName>ppt_x</p:attrName>
                                        </p:attrNameLst>
                                      </p:cBhvr>
                                      <p:tavLst>
                                        <p:tav tm="0">
                                          <p:val>
                                            <p:strVal val="#ppt_x"/>
                                          </p:val>
                                        </p:tav>
                                        <p:tav tm="100000">
                                          <p:val>
                                            <p:strVal val="#ppt_x"/>
                                          </p:val>
                                        </p:tav>
                                      </p:tavLst>
                                    </p:anim>
                                    <p:anim calcmode="lin" valueType="num">
                                      <p:cBhvr>
                                        <p:cTn id="38"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p:bldP spid="31" grpId="0" animBg="1"/>
      <p:bldP spid="34" grpId="0" animBg="1"/>
      <p:bldP spid="57"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1649826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37"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Only Cisco Cloud App Security with Elastica delivers</a:t>
            </a:r>
          </a:p>
        </p:txBody>
      </p:sp>
      <p:sp>
        <p:nvSpPr>
          <p:cNvPr id="28" name="Round Same Side Corner Rectangle 27"/>
          <p:cNvSpPr/>
          <p:nvPr/>
        </p:nvSpPr>
        <p:spPr>
          <a:xfrm>
            <a:off x="422526" y="1203325"/>
            <a:ext cx="2700000" cy="2351768"/>
          </a:xfrm>
          <a:prstGeom prst="round2SameRect">
            <a:avLst>
              <a:gd name="adj1" fmla="val 6388"/>
              <a:gd name="adj2"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SaaS Visibility </a:t>
            </a:r>
            <a:endParaRPr lang="en-US" sz="2200" dirty="0"/>
          </a:p>
        </p:txBody>
      </p:sp>
      <p:grpSp>
        <p:nvGrpSpPr>
          <p:cNvPr id="29" name="Group 28"/>
          <p:cNvGrpSpPr/>
          <p:nvPr/>
        </p:nvGrpSpPr>
        <p:grpSpPr>
          <a:xfrm>
            <a:off x="1874121" y="2335757"/>
            <a:ext cx="1133856" cy="1137859"/>
            <a:chOff x="1565514" y="1707692"/>
            <a:chExt cx="1517145" cy="1517145"/>
          </a:xfrm>
        </p:grpSpPr>
        <p:sp>
          <p:nvSpPr>
            <p:cNvPr id="30" name="Oval 29"/>
            <p:cNvSpPr/>
            <p:nvPr/>
          </p:nvSpPr>
          <p:spPr>
            <a:xfrm>
              <a:off x="1565514"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31" name="Freeform 30"/>
            <p:cNvSpPr>
              <a:spLocks noEditPoints="1"/>
            </p:cNvSpPr>
            <p:nvPr/>
          </p:nvSpPr>
          <p:spPr bwMode="auto">
            <a:xfrm flipH="1">
              <a:off x="1883902" y="2021804"/>
              <a:ext cx="880371" cy="888919"/>
            </a:xfrm>
            <a:custGeom>
              <a:avLst/>
              <a:gdLst>
                <a:gd name="T0" fmla="*/ 858 w 1484"/>
                <a:gd name="T1" fmla="*/ 754 h 1500"/>
                <a:gd name="T2" fmla="*/ 912 w 1484"/>
                <a:gd name="T3" fmla="*/ 658 h 1500"/>
                <a:gd name="T4" fmla="*/ 948 w 1484"/>
                <a:gd name="T5" fmla="*/ 512 h 1500"/>
                <a:gd name="T6" fmla="*/ 946 w 1484"/>
                <a:gd name="T7" fmla="*/ 424 h 1500"/>
                <a:gd name="T8" fmla="*/ 912 w 1484"/>
                <a:gd name="T9" fmla="*/ 288 h 1500"/>
                <a:gd name="T10" fmla="*/ 810 w 1484"/>
                <a:gd name="T11" fmla="*/ 138 h 1500"/>
                <a:gd name="T12" fmla="*/ 660 w 1484"/>
                <a:gd name="T13" fmla="*/ 36 h 1500"/>
                <a:gd name="T14" fmla="*/ 524 w 1484"/>
                <a:gd name="T15" fmla="*/ 2 h 1500"/>
                <a:gd name="T16" fmla="*/ 450 w 1484"/>
                <a:gd name="T17" fmla="*/ 0 h 1500"/>
                <a:gd name="T18" fmla="*/ 334 w 1484"/>
                <a:gd name="T19" fmla="*/ 20 h 1500"/>
                <a:gd name="T20" fmla="*/ 174 w 1484"/>
                <a:gd name="T21" fmla="*/ 108 h 1500"/>
                <a:gd name="T22" fmla="*/ 58 w 1484"/>
                <a:gd name="T23" fmla="*/ 248 h 1500"/>
                <a:gd name="T24" fmla="*/ 6 w 1484"/>
                <a:gd name="T25" fmla="*/ 402 h 1500"/>
                <a:gd name="T26" fmla="*/ 0 w 1484"/>
                <a:gd name="T27" fmla="*/ 474 h 1500"/>
                <a:gd name="T28" fmla="*/ 10 w 1484"/>
                <a:gd name="T29" fmla="*/ 568 h 1500"/>
                <a:gd name="T30" fmla="*/ 82 w 1484"/>
                <a:gd name="T31" fmla="*/ 738 h 1500"/>
                <a:gd name="T32" fmla="*/ 210 w 1484"/>
                <a:gd name="T33" fmla="*/ 866 h 1500"/>
                <a:gd name="T34" fmla="*/ 380 w 1484"/>
                <a:gd name="T35" fmla="*/ 938 h 1500"/>
                <a:gd name="T36" fmla="*/ 476 w 1484"/>
                <a:gd name="T37" fmla="*/ 948 h 1500"/>
                <a:gd name="T38" fmla="*/ 580 w 1484"/>
                <a:gd name="T39" fmla="*/ 936 h 1500"/>
                <a:gd name="T40" fmla="*/ 706 w 1484"/>
                <a:gd name="T41" fmla="*/ 888 h 1500"/>
                <a:gd name="T42" fmla="*/ 1240 w 1484"/>
                <a:gd name="T43" fmla="*/ 1458 h 1500"/>
                <a:gd name="T44" fmla="*/ 1274 w 1484"/>
                <a:gd name="T45" fmla="*/ 1484 h 1500"/>
                <a:gd name="T46" fmla="*/ 1326 w 1484"/>
                <a:gd name="T47" fmla="*/ 1500 h 1500"/>
                <a:gd name="T48" fmla="*/ 1382 w 1484"/>
                <a:gd name="T49" fmla="*/ 1494 h 1500"/>
                <a:gd name="T50" fmla="*/ 1430 w 1484"/>
                <a:gd name="T51" fmla="*/ 1468 h 1500"/>
                <a:gd name="T52" fmla="*/ 1460 w 1484"/>
                <a:gd name="T53" fmla="*/ 1436 h 1500"/>
                <a:gd name="T54" fmla="*/ 1480 w 1484"/>
                <a:gd name="T55" fmla="*/ 1384 h 1500"/>
                <a:gd name="T56" fmla="*/ 1480 w 1484"/>
                <a:gd name="T57" fmla="*/ 1330 h 1500"/>
                <a:gd name="T58" fmla="*/ 1460 w 1484"/>
                <a:gd name="T59" fmla="*/ 1278 h 1500"/>
                <a:gd name="T60" fmla="*/ 476 w 1484"/>
                <a:gd name="T61" fmla="*/ 804 h 1500"/>
                <a:gd name="T62" fmla="*/ 376 w 1484"/>
                <a:gd name="T63" fmla="*/ 788 h 1500"/>
                <a:gd name="T64" fmla="*/ 264 w 1484"/>
                <a:gd name="T65" fmla="*/ 728 h 1500"/>
                <a:gd name="T66" fmla="*/ 184 w 1484"/>
                <a:gd name="T67" fmla="*/ 630 h 1500"/>
                <a:gd name="T68" fmla="*/ 146 w 1484"/>
                <a:gd name="T69" fmla="*/ 508 h 1500"/>
                <a:gd name="T70" fmla="*/ 152 w 1484"/>
                <a:gd name="T71" fmla="*/ 406 h 1500"/>
                <a:gd name="T72" fmla="*/ 202 w 1484"/>
                <a:gd name="T73" fmla="*/ 288 h 1500"/>
                <a:gd name="T74" fmla="*/ 290 w 1484"/>
                <a:gd name="T75" fmla="*/ 200 h 1500"/>
                <a:gd name="T76" fmla="*/ 408 w 1484"/>
                <a:gd name="T77" fmla="*/ 150 h 1500"/>
                <a:gd name="T78" fmla="*/ 508 w 1484"/>
                <a:gd name="T79" fmla="*/ 144 h 1500"/>
                <a:gd name="T80" fmla="*/ 632 w 1484"/>
                <a:gd name="T81" fmla="*/ 182 h 1500"/>
                <a:gd name="T82" fmla="*/ 730 w 1484"/>
                <a:gd name="T83" fmla="*/ 264 h 1500"/>
                <a:gd name="T84" fmla="*/ 790 w 1484"/>
                <a:gd name="T85" fmla="*/ 376 h 1500"/>
                <a:gd name="T86" fmla="*/ 806 w 1484"/>
                <a:gd name="T87" fmla="*/ 474 h 1500"/>
                <a:gd name="T88" fmla="*/ 780 w 1484"/>
                <a:gd name="T89" fmla="*/ 602 h 1500"/>
                <a:gd name="T90" fmla="*/ 708 w 1484"/>
                <a:gd name="T91" fmla="*/ 708 h 1500"/>
                <a:gd name="T92" fmla="*/ 604 w 1484"/>
                <a:gd name="T93" fmla="*/ 778 h 1500"/>
                <a:gd name="T94" fmla="*/ 476 w 1484"/>
                <a:gd name="T95" fmla="*/ 804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4" h="1500">
                  <a:moveTo>
                    <a:pt x="1442" y="1256"/>
                  </a:moveTo>
                  <a:lnTo>
                    <a:pt x="980" y="794"/>
                  </a:lnTo>
                  <a:lnTo>
                    <a:pt x="940" y="836"/>
                  </a:lnTo>
                  <a:lnTo>
                    <a:pt x="858" y="754"/>
                  </a:lnTo>
                  <a:lnTo>
                    <a:pt x="858" y="754"/>
                  </a:lnTo>
                  <a:lnTo>
                    <a:pt x="878" y="724"/>
                  </a:lnTo>
                  <a:lnTo>
                    <a:pt x="896" y="692"/>
                  </a:lnTo>
                  <a:lnTo>
                    <a:pt x="912" y="658"/>
                  </a:lnTo>
                  <a:lnTo>
                    <a:pt x="924" y="624"/>
                  </a:lnTo>
                  <a:lnTo>
                    <a:pt x="936" y="588"/>
                  </a:lnTo>
                  <a:lnTo>
                    <a:pt x="942" y="550"/>
                  </a:lnTo>
                  <a:lnTo>
                    <a:pt x="948" y="512"/>
                  </a:lnTo>
                  <a:lnTo>
                    <a:pt x="950" y="474"/>
                  </a:lnTo>
                  <a:lnTo>
                    <a:pt x="950" y="474"/>
                  </a:lnTo>
                  <a:lnTo>
                    <a:pt x="948" y="450"/>
                  </a:lnTo>
                  <a:lnTo>
                    <a:pt x="946" y="424"/>
                  </a:lnTo>
                  <a:lnTo>
                    <a:pt x="944" y="402"/>
                  </a:lnTo>
                  <a:lnTo>
                    <a:pt x="940" y="378"/>
                  </a:lnTo>
                  <a:lnTo>
                    <a:pt x="928" y="332"/>
                  </a:lnTo>
                  <a:lnTo>
                    <a:pt x="912" y="288"/>
                  </a:lnTo>
                  <a:lnTo>
                    <a:pt x="892" y="248"/>
                  </a:lnTo>
                  <a:lnTo>
                    <a:pt x="868" y="208"/>
                  </a:lnTo>
                  <a:lnTo>
                    <a:pt x="840" y="172"/>
                  </a:lnTo>
                  <a:lnTo>
                    <a:pt x="810" y="138"/>
                  </a:lnTo>
                  <a:lnTo>
                    <a:pt x="776" y="108"/>
                  </a:lnTo>
                  <a:lnTo>
                    <a:pt x="740" y="80"/>
                  </a:lnTo>
                  <a:lnTo>
                    <a:pt x="702" y="56"/>
                  </a:lnTo>
                  <a:lnTo>
                    <a:pt x="660" y="36"/>
                  </a:lnTo>
                  <a:lnTo>
                    <a:pt x="616" y="20"/>
                  </a:lnTo>
                  <a:lnTo>
                    <a:pt x="570" y="8"/>
                  </a:lnTo>
                  <a:lnTo>
                    <a:pt x="548" y="4"/>
                  </a:lnTo>
                  <a:lnTo>
                    <a:pt x="524" y="2"/>
                  </a:lnTo>
                  <a:lnTo>
                    <a:pt x="500" y="0"/>
                  </a:lnTo>
                  <a:lnTo>
                    <a:pt x="476" y="0"/>
                  </a:lnTo>
                  <a:lnTo>
                    <a:pt x="476" y="0"/>
                  </a:lnTo>
                  <a:lnTo>
                    <a:pt x="450" y="0"/>
                  </a:lnTo>
                  <a:lnTo>
                    <a:pt x="426" y="2"/>
                  </a:lnTo>
                  <a:lnTo>
                    <a:pt x="402" y="4"/>
                  </a:lnTo>
                  <a:lnTo>
                    <a:pt x="380" y="8"/>
                  </a:lnTo>
                  <a:lnTo>
                    <a:pt x="334" y="20"/>
                  </a:lnTo>
                  <a:lnTo>
                    <a:pt x="290" y="36"/>
                  </a:lnTo>
                  <a:lnTo>
                    <a:pt x="250" y="56"/>
                  </a:lnTo>
                  <a:lnTo>
                    <a:pt x="210" y="80"/>
                  </a:lnTo>
                  <a:lnTo>
                    <a:pt x="174" y="108"/>
                  </a:lnTo>
                  <a:lnTo>
                    <a:pt x="140" y="138"/>
                  </a:lnTo>
                  <a:lnTo>
                    <a:pt x="110" y="172"/>
                  </a:lnTo>
                  <a:lnTo>
                    <a:pt x="82" y="208"/>
                  </a:lnTo>
                  <a:lnTo>
                    <a:pt x="58" y="248"/>
                  </a:lnTo>
                  <a:lnTo>
                    <a:pt x="38" y="288"/>
                  </a:lnTo>
                  <a:lnTo>
                    <a:pt x="22" y="332"/>
                  </a:lnTo>
                  <a:lnTo>
                    <a:pt x="10" y="378"/>
                  </a:lnTo>
                  <a:lnTo>
                    <a:pt x="6" y="402"/>
                  </a:lnTo>
                  <a:lnTo>
                    <a:pt x="4" y="424"/>
                  </a:lnTo>
                  <a:lnTo>
                    <a:pt x="2" y="450"/>
                  </a:lnTo>
                  <a:lnTo>
                    <a:pt x="0" y="474"/>
                  </a:lnTo>
                  <a:lnTo>
                    <a:pt x="0" y="474"/>
                  </a:lnTo>
                  <a:lnTo>
                    <a:pt x="2" y="498"/>
                  </a:lnTo>
                  <a:lnTo>
                    <a:pt x="4" y="522"/>
                  </a:lnTo>
                  <a:lnTo>
                    <a:pt x="6" y="546"/>
                  </a:lnTo>
                  <a:lnTo>
                    <a:pt x="10" y="568"/>
                  </a:lnTo>
                  <a:lnTo>
                    <a:pt x="22" y="614"/>
                  </a:lnTo>
                  <a:lnTo>
                    <a:pt x="38" y="658"/>
                  </a:lnTo>
                  <a:lnTo>
                    <a:pt x="58" y="700"/>
                  </a:lnTo>
                  <a:lnTo>
                    <a:pt x="82" y="738"/>
                  </a:lnTo>
                  <a:lnTo>
                    <a:pt x="110" y="776"/>
                  </a:lnTo>
                  <a:lnTo>
                    <a:pt x="140" y="808"/>
                  </a:lnTo>
                  <a:lnTo>
                    <a:pt x="174" y="840"/>
                  </a:lnTo>
                  <a:lnTo>
                    <a:pt x="210" y="866"/>
                  </a:lnTo>
                  <a:lnTo>
                    <a:pt x="250" y="890"/>
                  </a:lnTo>
                  <a:lnTo>
                    <a:pt x="290" y="910"/>
                  </a:lnTo>
                  <a:lnTo>
                    <a:pt x="334" y="926"/>
                  </a:lnTo>
                  <a:lnTo>
                    <a:pt x="380" y="938"/>
                  </a:lnTo>
                  <a:lnTo>
                    <a:pt x="402" y="942"/>
                  </a:lnTo>
                  <a:lnTo>
                    <a:pt x="426" y="946"/>
                  </a:lnTo>
                  <a:lnTo>
                    <a:pt x="450" y="946"/>
                  </a:lnTo>
                  <a:lnTo>
                    <a:pt x="476" y="948"/>
                  </a:lnTo>
                  <a:lnTo>
                    <a:pt x="476" y="948"/>
                  </a:lnTo>
                  <a:lnTo>
                    <a:pt x="510" y="946"/>
                  </a:lnTo>
                  <a:lnTo>
                    <a:pt x="546" y="942"/>
                  </a:lnTo>
                  <a:lnTo>
                    <a:pt x="580" y="936"/>
                  </a:lnTo>
                  <a:lnTo>
                    <a:pt x="612" y="928"/>
                  </a:lnTo>
                  <a:lnTo>
                    <a:pt x="644" y="916"/>
                  </a:lnTo>
                  <a:lnTo>
                    <a:pt x="676" y="904"/>
                  </a:lnTo>
                  <a:lnTo>
                    <a:pt x="706" y="888"/>
                  </a:lnTo>
                  <a:lnTo>
                    <a:pt x="734" y="870"/>
                  </a:lnTo>
                  <a:lnTo>
                    <a:pt x="820" y="956"/>
                  </a:lnTo>
                  <a:lnTo>
                    <a:pt x="778" y="996"/>
                  </a:lnTo>
                  <a:lnTo>
                    <a:pt x="1240" y="1458"/>
                  </a:lnTo>
                  <a:lnTo>
                    <a:pt x="1240" y="1458"/>
                  </a:lnTo>
                  <a:lnTo>
                    <a:pt x="1250" y="1468"/>
                  </a:lnTo>
                  <a:lnTo>
                    <a:pt x="1262" y="1476"/>
                  </a:lnTo>
                  <a:lnTo>
                    <a:pt x="1274" y="1484"/>
                  </a:lnTo>
                  <a:lnTo>
                    <a:pt x="1286" y="1490"/>
                  </a:lnTo>
                  <a:lnTo>
                    <a:pt x="1300" y="1494"/>
                  </a:lnTo>
                  <a:lnTo>
                    <a:pt x="1314" y="1498"/>
                  </a:lnTo>
                  <a:lnTo>
                    <a:pt x="1326" y="1500"/>
                  </a:lnTo>
                  <a:lnTo>
                    <a:pt x="1340" y="1500"/>
                  </a:lnTo>
                  <a:lnTo>
                    <a:pt x="1354" y="1500"/>
                  </a:lnTo>
                  <a:lnTo>
                    <a:pt x="1368" y="1498"/>
                  </a:lnTo>
                  <a:lnTo>
                    <a:pt x="1382" y="1494"/>
                  </a:lnTo>
                  <a:lnTo>
                    <a:pt x="1394" y="1490"/>
                  </a:lnTo>
                  <a:lnTo>
                    <a:pt x="1406" y="1484"/>
                  </a:lnTo>
                  <a:lnTo>
                    <a:pt x="1420" y="1476"/>
                  </a:lnTo>
                  <a:lnTo>
                    <a:pt x="1430" y="1468"/>
                  </a:lnTo>
                  <a:lnTo>
                    <a:pt x="1442" y="1458"/>
                  </a:lnTo>
                  <a:lnTo>
                    <a:pt x="1442" y="1458"/>
                  </a:lnTo>
                  <a:lnTo>
                    <a:pt x="1452" y="1448"/>
                  </a:lnTo>
                  <a:lnTo>
                    <a:pt x="1460" y="1436"/>
                  </a:lnTo>
                  <a:lnTo>
                    <a:pt x="1468" y="1424"/>
                  </a:lnTo>
                  <a:lnTo>
                    <a:pt x="1472" y="1412"/>
                  </a:lnTo>
                  <a:lnTo>
                    <a:pt x="1478" y="1398"/>
                  </a:lnTo>
                  <a:lnTo>
                    <a:pt x="1480" y="1384"/>
                  </a:lnTo>
                  <a:lnTo>
                    <a:pt x="1482" y="1370"/>
                  </a:lnTo>
                  <a:lnTo>
                    <a:pt x="1484" y="1358"/>
                  </a:lnTo>
                  <a:lnTo>
                    <a:pt x="1482" y="1344"/>
                  </a:lnTo>
                  <a:lnTo>
                    <a:pt x="1480" y="1330"/>
                  </a:lnTo>
                  <a:lnTo>
                    <a:pt x="1478" y="1316"/>
                  </a:lnTo>
                  <a:lnTo>
                    <a:pt x="1472" y="1304"/>
                  </a:lnTo>
                  <a:lnTo>
                    <a:pt x="1468" y="1290"/>
                  </a:lnTo>
                  <a:lnTo>
                    <a:pt x="1460" y="1278"/>
                  </a:lnTo>
                  <a:lnTo>
                    <a:pt x="1452" y="1268"/>
                  </a:lnTo>
                  <a:lnTo>
                    <a:pt x="1442" y="1256"/>
                  </a:lnTo>
                  <a:lnTo>
                    <a:pt x="1442" y="1256"/>
                  </a:lnTo>
                  <a:close/>
                  <a:moveTo>
                    <a:pt x="476" y="804"/>
                  </a:moveTo>
                  <a:lnTo>
                    <a:pt x="476" y="804"/>
                  </a:lnTo>
                  <a:lnTo>
                    <a:pt x="442" y="802"/>
                  </a:lnTo>
                  <a:lnTo>
                    <a:pt x="408" y="798"/>
                  </a:lnTo>
                  <a:lnTo>
                    <a:pt x="376" y="788"/>
                  </a:lnTo>
                  <a:lnTo>
                    <a:pt x="346" y="778"/>
                  </a:lnTo>
                  <a:lnTo>
                    <a:pt x="318" y="764"/>
                  </a:lnTo>
                  <a:lnTo>
                    <a:pt x="290" y="748"/>
                  </a:lnTo>
                  <a:lnTo>
                    <a:pt x="264" y="728"/>
                  </a:lnTo>
                  <a:lnTo>
                    <a:pt x="242" y="708"/>
                  </a:lnTo>
                  <a:lnTo>
                    <a:pt x="220" y="684"/>
                  </a:lnTo>
                  <a:lnTo>
                    <a:pt x="202" y="658"/>
                  </a:lnTo>
                  <a:lnTo>
                    <a:pt x="184" y="630"/>
                  </a:lnTo>
                  <a:lnTo>
                    <a:pt x="170" y="602"/>
                  </a:lnTo>
                  <a:lnTo>
                    <a:pt x="160" y="572"/>
                  </a:lnTo>
                  <a:lnTo>
                    <a:pt x="152" y="540"/>
                  </a:lnTo>
                  <a:lnTo>
                    <a:pt x="146" y="508"/>
                  </a:lnTo>
                  <a:lnTo>
                    <a:pt x="144" y="474"/>
                  </a:lnTo>
                  <a:lnTo>
                    <a:pt x="144" y="474"/>
                  </a:lnTo>
                  <a:lnTo>
                    <a:pt x="146" y="440"/>
                  </a:lnTo>
                  <a:lnTo>
                    <a:pt x="152" y="406"/>
                  </a:lnTo>
                  <a:lnTo>
                    <a:pt x="160" y="376"/>
                  </a:lnTo>
                  <a:lnTo>
                    <a:pt x="170" y="344"/>
                  </a:lnTo>
                  <a:lnTo>
                    <a:pt x="184" y="316"/>
                  </a:lnTo>
                  <a:lnTo>
                    <a:pt x="202" y="288"/>
                  </a:lnTo>
                  <a:lnTo>
                    <a:pt x="220" y="264"/>
                  </a:lnTo>
                  <a:lnTo>
                    <a:pt x="242" y="240"/>
                  </a:lnTo>
                  <a:lnTo>
                    <a:pt x="264" y="218"/>
                  </a:lnTo>
                  <a:lnTo>
                    <a:pt x="290" y="200"/>
                  </a:lnTo>
                  <a:lnTo>
                    <a:pt x="318" y="182"/>
                  </a:lnTo>
                  <a:lnTo>
                    <a:pt x="346" y="170"/>
                  </a:lnTo>
                  <a:lnTo>
                    <a:pt x="376" y="158"/>
                  </a:lnTo>
                  <a:lnTo>
                    <a:pt x="408" y="150"/>
                  </a:lnTo>
                  <a:lnTo>
                    <a:pt x="442" y="144"/>
                  </a:lnTo>
                  <a:lnTo>
                    <a:pt x="476" y="144"/>
                  </a:lnTo>
                  <a:lnTo>
                    <a:pt x="476" y="144"/>
                  </a:lnTo>
                  <a:lnTo>
                    <a:pt x="508" y="144"/>
                  </a:lnTo>
                  <a:lnTo>
                    <a:pt x="542" y="150"/>
                  </a:lnTo>
                  <a:lnTo>
                    <a:pt x="574" y="158"/>
                  </a:lnTo>
                  <a:lnTo>
                    <a:pt x="604" y="170"/>
                  </a:lnTo>
                  <a:lnTo>
                    <a:pt x="632" y="182"/>
                  </a:lnTo>
                  <a:lnTo>
                    <a:pt x="660" y="200"/>
                  </a:lnTo>
                  <a:lnTo>
                    <a:pt x="686" y="218"/>
                  </a:lnTo>
                  <a:lnTo>
                    <a:pt x="708" y="240"/>
                  </a:lnTo>
                  <a:lnTo>
                    <a:pt x="730" y="264"/>
                  </a:lnTo>
                  <a:lnTo>
                    <a:pt x="748" y="288"/>
                  </a:lnTo>
                  <a:lnTo>
                    <a:pt x="766" y="316"/>
                  </a:lnTo>
                  <a:lnTo>
                    <a:pt x="780" y="344"/>
                  </a:lnTo>
                  <a:lnTo>
                    <a:pt x="790" y="376"/>
                  </a:lnTo>
                  <a:lnTo>
                    <a:pt x="798" y="406"/>
                  </a:lnTo>
                  <a:lnTo>
                    <a:pt x="804" y="440"/>
                  </a:lnTo>
                  <a:lnTo>
                    <a:pt x="806" y="474"/>
                  </a:lnTo>
                  <a:lnTo>
                    <a:pt x="806" y="474"/>
                  </a:lnTo>
                  <a:lnTo>
                    <a:pt x="804" y="508"/>
                  </a:lnTo>
                  <a:lnTo>
                    <a:pt x="798" y="540"/>
                  </a:lnTo>
                  <a:lnTo>
                    <a:pt x="790" y="572"/>
                  </a:lnTo>
                  <a:lnTo>
                    <a:pt x="780" y="602"/>
                  </a:lnTo>
                  <a:lnTo>
                    <a:pt x="766" y="630"/>
                  </a:lnTo>
                  <a:lnTo>
                    <a:pt x="748" y="658"/>
                  </a:lnTo>
                  <a:lnTo>
                    <a:pt x="730" y="684"/>
                  </a:lnTo>
                  <a:lnTo>
                    <a:pt x="708" y="708"/>
                  </a:lnTo>
                  <a:lnTo>
                    <a:pt x="686" y="728"/>
                  </a:lnTo>
                  <a:lnTo>
                    <a:pt x="660" y="748"/>
                  </a:lnTo>
                  <a:lnTo>
                    <a:pt x="632" y="764"/>
                  </a:lnTo>
                  <a:lnTo>
                    <a:pt x="604" y="778"/>
                  </a:lnTo>
                  <a:lnTo>
                    <a:pt x="574" y="788"/>
                  </a:lnTo>
                  <a:lnTo>
                    <a:pt x="542" y="798"/>
                  </a:lnTo>
                  <a:lnTo>
                    <a:pt x="508" y="802"/>
                  </a:lnTo>
                  <a:lnTo>
                    <a:pt x="476" y="804"/>
                  </a:lnTo>
                  <a:lnTo>
                    <a:pt x="476" y="804"/>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2400">
                <a:latin typeface="+mn-lt"/>
              </a:endParaRPr>
            </a:p>
          </p:txBody>
        </p:sp>
      </p:grpSp>
      <p:sp>
        <p:nvSpPr>
          <p:cNvPr id="32" name="Round Same Side Corner Rectangle 31"/>
          <p:cNvSpPr/>
          <p:nvPr/>
        </p:nvSpPr>
        <p:spPr>
          <a:xfrm>
            <a:off x="424497" y="3555093"/>
            <a:ext cx="2700000" cy="1032782"/>
          </a:xfrm>
          <a:prstGeom prst="round2SameRect">
            <a:avLst>
              <a:gd name="adj1" fmla="val 0"/>
              <a:gd name="adj2" fmla="val 1291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Monitor cloud app usage in real time</a:t>
            </a:r>
          </a:p>
        </p:txBody>
      </p:sp>
      <p:sp>
        <p:nvSpPr>
          <p:cNvPr id="33" name="Round Same Side Corner Rectangle 32"/>
          <p:cNvSpPr/>
          <p:nvPr/>
        </p:nvSpPr>
        <p:spPr>
          <a:xfrm>
            <a:off x="3245270" y="1203325"/>
            <a:ext cx="2700000" cy="2351768"/>
          </a:xfrm>
          <a:prstGeom prst="round2SameRect">
            <a:avLst>
              <a:gd name="adj1" fmla="val 5921"/>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Extended </a:t>
            </a:r>
            <a:br>
              <a:rPr lang="en-US" sz="2200" b="1" dirty="0"/>
            </a:br>
            <a:r>
              <a:rPr lang="en-US" sz="2200" b="1" dirty="0"/>
              <a:t>Granular Control</a:t>
            </a:r>
          </a:p>
        </p:txBody>
      </p:sp>
      <p:grpSp>
        <p:nvGrpSpPr>
          <p:cNvPr id="34" name="Group 33"/>
          <p:cNvGrpSpPr/>
          <p:nvPr/>
        </p:nvGrpSpPr>
        <p:grpSpPr>
          <a:xfrm>
            <a:off x="4714476" y="2335757"/>
            <a:ext cx="1133856" cy="1137859"/>
            <a:chOff x="5346917" y="1707692"/>
            <a:chExt cx="1517145" cy="1517145"/>
          </a:xfrm>
        </p:grpSpPr>
        <p:sp>
          <p:nvSpPr>
            <p:cNvPr id="35" name="Oval 34"/>
            <p:cNvSpPr/>
            <p:nvPr/>
          </p:nvSpPr>
          <p:spPr>
            <a:xfrm>
              <a:off x="5346917"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36" name="Freeform 35"/>
            <p:cNvSpPr>
              <a:spLocks noChangeAspect="1" noEditPoints="1"/>
            </p:cNvSpPr>
            <p:nvPr/>
          </p:nvSpPr>
          <p:spPr bwMode="auto">
            <a:xfrm>
              <a:off x="5648662" y="2059884"/>
              <a:ext cx="913654" cy="812760"/>
            </a:xfrm>
            <a:custGeom>
              <a:avLst/>
              <a:gdLst>
                <a:gd name="T0" fmla="*/ 614 w 666"/>
                <a:gd name="T1" fmla="*/ 346 h 590"/>
                <a:gd name="T2" fmla="*/ 606 w 666"/>
                <a:gd name="T3" fmla="*/ 326 h 590"/>
                <a:gd name="T4" fmla="*/ 587 w 666"/>
                <a:gd name="T5" fmla="*/ 318 h 590"/>
                <a:gd name="T6" fmla="*/ 503 w 666"/>
                <a:gd name="T7" fmla="*/ 259 h 590"/>
                <a:gd name="T8" fmla="*/ 519 w 666"/>
                <a:gd name="T9" fmla="*/ 244 h 590"/>
                <a:gd name="T10" fmla="*/ 515 w 666"/>
                <a:gd name="T11" fmla="*/ 5 h 590"/>
                <a:gd name="T12" fmla="*/ 162 w 666"/>
                <a:gd name="T13" fmla="*/ 0 h 590"/>
                <a:gd name="T14" fmla="*/ 146 w 666"/>
                <a:gd name="T15" fmla="*/ 16 h 590"/>
                <a:gd name="T16" fmla="*/ 151 w 666"/>
                <a:gd name="T17" fmla="*/ 255 h 590"/>
                <a:gd name="T18" fmla="*/ 305 w 666"/>
                <a:gd name="T19" fmla="*/ 318 h 590"/>
                <a:gd name="T20" fmla="*/ 69 w 666"/>
                <a:gd name="T21" fmla="*/ 321 h 590"/>
                <a:gd name="T22" fmla="*/ 54 w 666"/>
                <a:gd name="T23" fmla="*/ 335 h 590"/>
                <a:gd name="T24" fmla="*/ 16 w 666"/>
                <a:gd name="T25" fmla="*/ 431 h 590"/>
                <a:gd name="T26" fmla="*/ 1 w 666"/>
                <a:gd name="T27" fmla="*/ 441 h 590"/>
                <a:gd name="T28" fmla="*/ 1 w 666"/>
                <a:gd name="T29" fmla="*/ 581 h 590"/>
                <a:gd name="T30" fmla="*/ 144 w 666"/>
                <a:gd name="T31" fmla="*/ 590 h 590"/>
                <a:gd name="T32" fmla="*/ 159 w 666"/>
                <a:gd name="T33" fmla="*/ 581 h 590"/>
                <a:gd name="T34" fmla="*/ 159 w 666"/>
                <a:gd name="T35" fmla="*/ 441 h 590"/>
                <a:gd name="T36" fmla="*/ 108 w 666"/>
                <a:gd name="T37" fmla="*/ 431 h 590"/>
                <a:gd name="T38" fmla="*/ 268 w 666"/>
                <a:gd name="T39" fmla="*/ 431 h 590"/>
                <a:gd name="T40" fmla="*/ 254 w 666"/>
                <a:gd name="T41" fmla="*/ 441 h 590"/>
                <a:gd name="T42" fmla="*/ 254 w 666"/>
                <a:gd name="T43" fmla="*/ 581 h 590"/>
                <a:gd name="T44" fmla="*/ 397 w 666"/>
                <a:gd name="T45" fmla="*/ 590 h 590"/>
                <a:gd name="T46" fmla="*/ 411 w 666"/>
                <a:gd name="T47" fmla="*/ 581 h 590"/>
                <a:gd name="T48" fmla="*/ 411 w 666"/>
                <a:gd name="T49" fmla="*/ 441 h 590"/>
                <a:gd name="T50" fmla="*/ 361 w 666"/>
                <a:gd name="T51" fmla="*/ 431 h 590"/>
                <a:gd name="T52" fmla="*/ 522 w 666"/>
                <a:gd name="T53" fmla="*/ 431 h 590"/>
                <a:gd name="T54" fmla="*/ 507 w 666"/>
                <a:gd name="T55" fmla="*/ 441 h 590"/>
                <a:gd name="T56" fmla="*/ 507 w 666"/>
                <a:gd name="T57" fmla="*/ 581 h 590"/>
                <a:gd name="T58" fmla="*/ 650 w 666"/>
                <a:gd name="T59" fmla="*/ 590 h 590"/>
                <a:gd name="T60" fmla="*/ 665 w 666"/>
                <a:gd name="T61" fmla="*/ 581 h 590"/>
                <a:gd name="T62" fmla="*/ 665 w 666"/>
                <a:gd name="T63" fmla="*/ 441 h 590"/>
                <a:gd name="T64" fmla="*/ 650 w 666"/>
                <a:gd name="T65" fmla="*/ 431 h 590"/>
                <a:gd name="T66" fmla="*/ 224 w 666"/>
                <a:gd name="T67" fmla="*/ 203 h 590"/>
                <a:gd name="T68" fmla="*/ 201 w 666"/>
                <a:gd name="T69" fmla="*/ 179 h 590"/>
                <a:gd name="T70" fmla="*/ 198 w 666"/>
                <a:gd name="T71" fmla="*/ 153 h 590"/>
                <a:gd name="T72" fmla="*/ 216 w 666"/>
                <a:gd name="T73" fmla="*/ 126 h 590"/>
                <a:gd name="T74" fmla="*/ 240 w 666"/>
                <a:gd name="T75" fmla="*/ 118 h 590"/>
                <a:gd name="T76" fmla="*/ 246 w 666"/>
                <a:gd name="T77" fmla="*/ 87 h 590"/>
                <a:gd name="T78" fmla="*/ 283 w 666"/>
                <a:gd name="T79" fmla="*/ 51 h 590"/>
                <a:gd name="T80" fmla="*/ 320 w 666"/>
                <a:gd name="T81" fmla="*/ 46 h 590"/>
                <a:gd name="T82" fmla="*/ 356 w 666"/>
                <a:gd name="T83" fmla="*/ 63 h 590"/>
                <a:gd name="T84" fmla="*/ 374 w 666"/>
                <a:gd name="T85" fmla="*/ 87 h 590"/>
                <a:gd name="T86" fmla="*/ 398 w 666"/>
                <a:gd name="T87" fmla="*/ 85 h 590"/>
                <a:gd name="T88" fmla="*/ 419 w 666"/>
                <a:gd name="T89" fmla="*/ 99 h 590"/>
                <a:gd name="T90" fmla="*/ 425 w 666"/>
                <a:gd name="T91" fmla="*/ 118 h 590"/>
                <a:gd name="T92" fmla="*/ 449 w 666"/>
                <a:gd name="T93" fmla="*/ 126 h 590"/>
                <a:gd name="T94" fmla="*/ 468 w 666"/>
                <a:gd name="T95" fmla="*/ 153 h 590"/>
                <a:gd name="T96" fmla="*/ 465 w 666"/>
                <a:gd name="T97" fmla="*/ 179 h 590"/>
                <a:gd name="T98" fmla="*/ 442 w 666"/>
                <a:gd name="T99" fmla="*/ 20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6" h="590">
                  <a:moveTo>
                    <a:pt x="650" y="431"/>
                  </a:moveTo>
                  <a:lnTo>
                    <a:pt x="614" y="431"/>
                  </a:lnTo>
                  <a:lnTo>
                    <a:pt x="614" y="346"/>
                  </a:lnTo>
                  <a:lnTo>
                    <a:pt x="614" y="346"/>
                  </a:lnTo>
                  <a:lnTo>
                    <a:pt x="614" y="341"/>
                  </a:lnTo>
                  <a:lnTo>
                    <a:pt x="612" y="335"/>
                  </a:lnTo>
                  <a:lnTo>
                    <a:pt x="610" y="330"/>
                  </a:lnTo>
                  <a:lnTo>
                    <a:pt x="606" y="326"/>
                  </a:lnTo>
                  <a:lnTo>
                    <a:pt x="601" y="323"/>
                  </a:lnTo>
                  <a:lnTo>
                    <a:pt x="597" y="321"/>
                  </a:lnTo>
                  <a:lnTo>
                    <a:pt x="592" y="318"/>
                  </a:lnTo>
                  <a:lnTo>
                    <a:pt x="587" y="318"/>
                  </a:lnTo>
                  <a:lnTo>
                    <a:pt x="361" y="318"/>
                  </a:lnTo>
                  <a:lnTo>
                    <a:pt x="361" y="259"/>
                  </a:lnTo>
                  <a:lnTo>
                    <a:pt x="503" y="259"/>
                  </a:lnTo>
                  <a:lnTo>
                    <a:pt x="503" y="259"/>
                  </a:lnTo>
                  <a:lnTo>
                    <a:pt x="510" y="257"/>
                  </a:lnTo>
                  <a:lnTo>
                    <a:pt x="515" y="255"/>
                  </a:lnTo>
                  <a:lnTo>
                    <a:pt x="518" y="249"/>
                  </a:lnTo>
                  <a:lnTo>
                    <a:pt x="519" y="244"/>
                  </a:lnTo>
                  <a:lnTo>
                    <a:pt x="519" y="16"/>
                  </a:lnTo>
                  <a:lnTo>
                    <a:pt x="519" y="16"/>
                  </a:lnTo>
                  <a:lnTo>
                    <a:pt x="518" y="9"/>
                  </a:lnTo>
                  <a:lnTo>
                    <a:pt x="515" y="5"/>
                  </a:lnTo>
                  <a:lnTo>
                    <a:pt x="510" y="1"/>
                  </a:lnTo>
                  <a:lnTo>
                    <a:pt x="503" y="0"/>
                  </a:lnTo>
                  <a:lnTo>
                    <a:pt x="162" y="0"/>
                  </a:lnTo>
                  <a:lnTo>
                    <a:pt x="162" y="0"/>
                  </a:lnTo>
                  <a:lnTo>
                    <a:pt x="157" y="1"/>
                  </a:lnTo>
                  <a:lnTo>
                    <a:pt x="151" y="5"/>
                  </a:lnTo>
                  <a:lnTo>
                    <a:pt x="147" y="9"/>
                  </a:lnTo>
                  <a:lnTo>
                    <a:pt x="146" y="16"/>
                  </a:lnTo>
                  <a:lnTo>
                    <a:pt x="146" y="244"/>
                  </a:lnTo>
                  <a:lnTo>
                    <a:pt x="146" y="244"/>
                  </a:lnTo>
                  <a:lnTo>
                    <a:pt x="147" y="249"/>
                  </a:lnTo>
                  <a:lnTo>
                    <a:pt x="151" y="255"/>
                  </a:lnTo>
                  <a:lnTo>
                    <a:pt x="157" y="257"/>
                  </a:lnTo>
                  <a:lnTo>
                    <a:pt x="162" y="259"/>
                  </a:lnTo>
                  <a:lnTo>
                    <a:pt x="305" y="259"/>
                  </a:lnTo>
                  <a:lnTo>
                    <a:pt x="305" y="318"/>
                  </a:lnTo>
                  <a:lnTo>
                    <a:pt x="80" y="318"/>
                  </a:lnTo>
                  <a:lnTo>
                    <a:pt x="80" y="318"/>
                  </a:lnTo>
                  <a:lnTo>
                    <a:pt x="74" y="318"/>
                  </a:lnTo>
                  <a:lnTo>
                    <a:pt x="69" y="321"/>
                  </a:lnTo>
                  <a:lnTo>
                    <a:pt x="63" y="323"/>
                  </a:lnTo>
                  <a:lnTo>
                    <a:pt x="59" y="326"/>
                  </a:lnTo>
                  <a:lnTo>
                    <a:pt x="57" y="330"/>
                  </a:lnTo>
                  <a:lnTo>
                    <a:pt x="54" y="335"/>
                  </a:lnTo>
                  <a:lnTo>
                    <a:pt x="53" y="341"/>
                  </a:lnTo>
                  <a:lnTo>
                    <a:pt x="51" y="346"/>
                  </a:lnTo>
                  <a:lnTo>
                    <a:pt x="51" y="431"/>
                  </a:lnTo>
                  <a:lnTo>
                    <a:pt x="16" y="431"/>
                  </a:lnTo>
                  <a:lnTo>
                    <a:pt x="16" y="431"/>
                  </a:lnTo>
                  <a:lnTo>
                    <a:pt x="10" y="431"/>
                  </a:lnTo>
                  <a:lnTo>
                    <a:pt x="4" y="435"/>
                  </a:lnTo>
                  <a:lnTo>
                    <a:pt x="1" y="441"/>
                  </a:lnTo>
                  <a:lnTo>
                    <a:pt x="0" y="446"/>
                  </a:lnTo>
                  <a:lnTo>
                    <a:pt x="0" y="574"/>
                  </a:lnTo>
                  <a:lnTo>
                    <a:pt x="0" y="574"/>
                  </a:lnTo>
                  <a:lnTo>
                    <a:pt x="1" y="581"/>
                  </a:lnTo>
                  <a:lnTo>
                    <a:pt x="4" y="586"/>
                  </a:lnTo>
                  <a:lnTo>
                    <a:pt x="10" y="589"/>
                  </a:lnTo>
                  <a:lnTo>
                    <a:pt x="16" y="590"/>
                  </a:lnTo>
                  <a:lnTo>
                    <a:pt x="144" y="590"/>
                  </a:lnTo>
                  <a:lnTo>
                    <a:pt x="144" y="590"/>
                  </a:lnTo>
                  <a:lnTo>
                    <a:pt x="150" y="589"/>
                  </a:lnTo>
                  <a:lnTo>
                    <a:pt x="155" y="586"/>
                  </a:lnTo>
                  <a:lnTo>
                    <a:pt x="159" y="581"/>
                  </a:lnTo>
                  <a:lnTo>
                    <a:pt x="161" y="574"/>
                  </a:lnTo>
                  <a:lnTo>
                    <a:pt x="161" y="446"/>
                  </a:lnTo>
                  <a:lnTo>
                    <a:pt x="161" y="446"/>
                  </a:lnTo>
                  <a:lnTo>
                    <a:pt x="159" y="441"/>
                  </a:lnTo>
                  <a:lnTo>
                    <a:pt x="155" y="435"/>
                  </a:lnTo>
                  <a:lnTo>
                    <a:pt x="150" y="431"/>
                  </a:lnTo>
                  <a:lnTo>
                    <a:pt x="144" y="431"/>
                  </a:lnTo>
                  <a:lnTo>
                    <a:pt x="108" y="431"/>
                  </a:lnTo>
                  <a:lnTo>
                    <a:pt x="108" y="375"/>
                  </a:lnTo>
                  <a:lnTo>
                    <a:pt x="305" y="375"/>
                  </a:lnTo>
                  <a:lnTo>
                    <a:pt x="305" y="431"/>
                  </a:lnTo>
                  <a:lnTo>
                    <a:pt x="268" y="431"/>
                  </a:lnTo>
                  <a:lnTo>
                    <a:pt x="268" y="431"/>
                  </a:lnTo>
                  <a:lnTo>
                    <a:pt x="263" y="431"/>
                  </a:lnTo>
                  <a:lnTo>
                    <a:pt x="258" y="435"/>
                  </a:lnTo>
                  <a:lnTo>
                    <a:pt x="254" y="441"/>
                  </a:lnTo>
                  <a:lnTo>
                    <a:pt x="252" y="446"/>
                  </a:lnTo>
                  <a:lnTo>
                    <a:pt x="252" y="574"/>
                  </a:lnTo>
                  <a:lnTo>
                    <a:pt x="252" y="574"/>
                  </a:lnTo>
                  <a:lnTo>
                    <a:pt x="254" y="581"/>
                  </a:lnTo>
                  <a:lnTo>
                    <a:pt x="258" y="586"/>
                  </a:lnTo>
                  <a:lnTo>
                    <a:pt x="263" y="589"/>
                  </a:lnTo>
                  <a:lnTo>
                    <a:pt x="268" y="590"/>
                  </a:lnTo>
                  <a:lnTo>
                    <a:pt x="397" y="590"/>
                  </a:lnTo>
                  <a:lnTo>
                    <a:pt x="397" y="590"/>
                  </a:lnTo>
                  <a:lnTo>
                    <a:pt x="403" y="589"/>
                  </a:lnTo>
                  <a:lnTo>
                    <a:pt x="409" y="586"/>
                  </a:lnTo>
                  <a:lnTo>
                    <a:pt x="411" y="581"/>
                  </a:lnTo>
                  <a:lnTo>
                    <a:pt x="413" y="574"/>
                  </a:lnTo>
                  <a:lnTo>
                    <a:pt x="413" y="446"/>
                  </a:lnTo>
                  <a:lnTo>
                    <a:pt x="413" y="446"/>
                  </a:lnTo>
                  <a:lnTo>
                    <a:pt x="411" y="441"/>
                  </a:lnTo>
                  <a:lnTo>
                    <a:pt x="409" y="435"/>
                  </a:lnTo>
                  <a:lnTo>
                    <a:pt x="403" y="431"/>
                  </a:lnTo>
                  <a:lnTo>
                    <a:pt x="397" y="431"/>
                  </a:lnTo>
                  <a:lnTo>
                    <a:pt x="361" y="431"/>
                  </a:lnTo>
                  <a:lnTo>
                    <a:pt x="361" y="375"/>
                  </a:lnTo>
                  <a:lnTo>
                    <a:pt x="558" y="375"/>
                  </a:lnTo>
                  <a:lnTo>
                    <a:pt x="558" y="431"/>
                  </a:lnTo>
                  <a:lnTo>
                    <a:pt x="522" y="431"/>
                  </a:lnTo>
                  <a:lnTo>
                    <a:pt x="522" y="431"/>
                  </a:lnTo>
                  <a:lnTo>
                    <a:pt x="515" y="431"/>
                  </a:lnTo>
                  <a:lnTo>
                    <a:pt x="511" y="435"/>
                  </a:lnTo>
                  <a:lnTo>
                    <a:pt x="507" y="441"/>
                  </a:lnTo>
                  <a:lnTo>
                    <a:pt x="506" y="446"/>
                  </a:lnTo>
                  <a:lnTo>
                    <a:pt x="506" y="574"/>
                  </a:lnTo>
                  <a:lnTo>
                    <a:pt x="506" y="574"/>
                  </a:lnTo>
                  <a:lnTo>
                    <a:pt x="507" y="581"/>
                  </a:lnTo>
                  <a:lnTo>
                    <a:pt x="511" y="586"/>
                  </a:lnTo>
                  <a:lnTo>
                    <a:pt x="515" y="589"/>
                  </a:lnTo>
                  <a:lnTo>
                    <a:pt x="522" y="590"/>
                  </a:lnTo>
                  <a:lnTo>
                    <a:pt x="650" y="590"/>
                  </a:lnTo>
                  <a:lnTo>
                    <a:pt x="650" y="590"/>
                  </a:lnTo>
                  <a:lnTo>
                    <a:pt x="657" y="589"/>
                  </a:lnTo>
                  <a:lnTo>
                    <a:pt x="661" y="586"/>
                  </a:lnTo>
                  <a:lnTo>
                    <a:pt x="665" y="581"/>
                  </a:lnTo>
                  <a:lnTo>
                    <a:pt x="666" y="574"/>
                  </a:lnTo>
                  <a:lnTo>
                    <a:pt x="666" y="446"/>
                  </a:lnTo>
                  <a:lnTo>
                    <a:pt x="666" y="446"/>
                  </a:lnTo>
                  <a:lnTo>
                    <a:pt x="665" y="441"/>
                  </a:lnTo>
                  <a:lnTo>
                    <a:pt x="661" y="435"/>
                  </a:lnTo>
                  <a:lnTo>
                    <a:pt x="657" y="431"/>
                  </a:lnTo>
                  <a:lnTo>
                    <a:pt x="650" y="431"/>
                  </a:lnTo>
                  <a:lnTo>
                    <a:pt x="650" y="431"/>
                  </a:lnTo>
                  <a:close/>
                  <a:moveTo>
                    <a:pt x="241" y="206"/>
                  </a:moveTo>
                  <a:lnTo>
                    <a:pt x="241" y="206"/>
                  </a:lnTo>
                  <a:lnTo>
                    <a:pt x="232" y="206"/>
                  </a:lnTo>
                  <a:lnTo>
                    <a:pt x="224" y="203"/>
                  </a:lnTo>
                  <a:lnTo>
                    <a:pt x="217" y="199"/>
                  </a:lnTo>
                  <a:lnTo>
                    <a:pt x="210" y="194"/>
                  </a:lnTo>
                  <a:lnTo>
                    <a:pt x="205" y="187"/>
                  </a:lnTo>
                  <a:lnTo>
                    <a:pt x="201" y="179"/>
                  </a:lnTo>
                  <a:lnTo>
                    <a:pt x="198" y="171"/>
                  </a:lnTo>
                  <a:lnTo>
                    <a:pt x="197" y="163"/>
                  </a:lnTo>
                  <a:lnTo>
                    <a:pt x="197" y="163"/>
                  </a:lnTo>
                  <a:lnTo>
                    <a:pt x="198" y="153"/>
                  </a:lnTo>
                  <a:lnTo>
                    <a:pt x="201" y="145"/>
                  </a:lnTo>
                  <a:lnTo>
                    <a:pt x="205" y="139"/>
                  </a:lnTo>
                  <a:lnTo>
                    <a:pt x="210" y="132"/>
                  </a:lnTo>
                  <a:lnTo>
                    <a:pt x="216" y="126"/>
                  </a:lnTo>
                  <a:lnTo>
                    <a:pt x="224" y="122"/>
                  </a:lnTo>
                  <a:lnTo>
                    <a:pt x="232" y="120"/>
                  </a:lnTo>
                  <a:lnTo>
                    <a:pt x="240" y="118"/>
                  </a:lnTo>
                  <a:lnTo>
                    <a:pt x="240" y="118"/>
                  </a:lnTo>
                  <a:lnTo>
                    <a:pt x="240" y="114"/>
                  </a:lnTo>
                  <a:lnTo>
                    <a:pt x="240" y="114"/>
                  </a:lnTo>
                  <a:lnTo>
                    <a:pt x="241" y="101"/>
                  </a:lnTo>
                  <a:lnTo>
                    <a:pt x="246" y="87"/>
                  </a:lnTo>
                  <a:lnTo>
                    <a:pt x="252" y="75"/>
                  </a:lnTo>
                  <a:lnTo>
                    <a:pt x="260" y="66"/>
                  </a:lnTo>
                  <a:lnTo>
                    <a:pt x="271" y="58"/>
                  </a:lnTo>
                  <a:lnTo>
                    <a:pt x="283" y="51"/>
                  </a:lnTo>
                  <a:lnTo>
                    <a:pt x="295" y="47"/>
                  </a:lnTo>
                  <a:lnTo>
                    <a:pt x="310" y="46"/>
                  </a:lnTo>
                  <a:lnTo>
                    <a:pt x="310" y="46"/>
                  </a:lnTo>
                  <a:lnTo>
                    <a:pt x="320" y="46"/>
                  </a:lnTo>
                  <a:lnTo>
                    <a:pt x="330" y="48"/>
                  </a:lnTo>
                  <a:lnTo>
                    <a:pt x="340" y="52"/>
                  </a:lnTo>
                  <a:lnTo>
                    <a:pt x="348" y="58"/>
                  </a:lnTo>
                  <a:lnTo>
                    <a:pt x="356" y="63"/>
                  </a:lnTo>
                  <a:lnTo>
                    <a:pt x="363" y="71"/>
                  </a:lnTo>
                  <a:lnTo>
                    <a:pt x="368" y="79"/>
                  </a:lnTo>
                  <a:lnTo>
                    <a:pt x="374" y="87"/>
                  </a:lnTo>
                  <a:lnTo>
                    <a:pt x="374" y="87"/>
                  </a:lnTo>
                  <a:lnTo>
                    <a:pt x="382" y="85"/>
                  </a:lnTo>
                  <a:lnTo>
                    <a:pt x="390" y="83"/>
                  </a:lnTo>
                  <a:lnTo>
                    <a:pt x="390" y="83"/>
                  </a:lnTo>
                  <a:lnTo>
                    <a:pt x="398" y="85"/>
                  </a:lnTo>
                  <a:lnTo>
                    <a:pt x="403" y="86"/>
                  </a:lnTo>
                  <a:lnTo>
                    <a:pt x="410" y="90"/>
                  </a:lnTo>
                  <a:lnTo>
                    <a:pt x="415" y="94"/>
                  </a:lnTo>
                  <a:lnTo>
                    <a:pt x="419" y="99"/>
                  </a:lnTo>
                  <a:lnTo>
                    <a:pt x="422" y="105"/>
                  </a:lnTo>
                  <a:lnTo>
                    <a:pt x="425" y="112"/>
                  </a:lnTo>
                  <a:lnTo>
                    <a:pt x="425" y="118"/>
                  </a:lnTo>
                  <a:lnTo>
                    <a:pt x="425" y="118"/>
                  </a:lnTo>
                  <a:lnTo>
                    <a:pt x="425" y="118"/>
                  </a:lnTo>
                  <a:lnTo>
                    <a:pt x="434" y="120"/>
                  </a:lnTo>
                  <a:lnTo>
                    <a:pt x="442" y="122"/>
                  </a:lnTo>
                  <a:lnTo>
                    <a:pt x="449" y="126"/>
                  </a:lnTo>
                  <a:lnTo>
                    <a:pt x="456" y="132"/>
                  </a:lnTo>
                  <a:lnTo>
                    <a:pt x="461" y="139"/>
                  </a:lnTo>
                  <a:lnTo>
                    <a:pt x="465" y="145"/>
                  </a:lnTo>
                  <a:lnTo>
                    <a:pt x="468" y="153"/>
                  </a:lnTo>
                  <a:lnTo>
                    <a:pt x="468" y="163"/>
                  </a:lnTo>
                  <a:lnTo>
                    <a:pt x="468" y="163"/>
                  </a:lnTo>
                  <a:lnTo>
                    <a:pt x="468" y="171"/>
                  </a:lnTo>
                  <a:lnTo>
                    <a:pt x="465" y="179"/>
                  </a:lnTo>
                  <a:lnTo>
                    <a:pt x="461" y="187"/>
                  </a:lnTo>
                  <a:lnTo>
                    <a:pt x="456" y="194"/>
                  </a:lnTo>
                  <a:lnTo>
                    <a:pt x="449" y="199"/>
                  </a:lnTo>
                  <a:lnTo>
                    <a:pt x="442" y="203"/>
                  </a:lnTo>
                  <a:lnTo>
                    <a:pt x="433" y="206"/>
                  </a:lnTo>
                  <a:lnTo>
                    <a:pt x="425" y="206"/>
                  </a:lnTo>
                  <a:lnTo>
                    <a:pt x="241" y="20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2400">
                <a:latin typeface="+mn-lt"/>
              </a:endParaRPr>
            </a:p>
          </p:txBody>
        </p:sp>
      </p:grpSp>
      <p:sp>
        <p:nvSpPr>
          <p:cNvPr id="37" name="Round Same Side Corner Rectangle 36"/>
          <p:cNvSpPr/>
          <p:nvPr/>
        </p:nvSpPr>
        <p:spPr>
          <a:xfrm>
            <a:off x="3247241" y="3555093"/>
            <a:ext cx="2700000" cy="1032782"/>
          </a:xfrm>
          <a:prstGeom prst="round2SameRect">
            <a:avLst>
              <a:gd name="adj1" fmla="val 0"/>
              <a:gd name="adj2" fmla="val 1383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Gain control of a cloud-first, mobile-first world</a:t>
            </a:r>
          </a:p>
        </p:txBody>
      </p:sp>
      <p:sp>
        <p:nvSpPr>
          <p:cNvPr id="38" name="Round Same Side Corner Rectangle 37"/>
          <p:cNvSpPr/>
          <p:nvPr/>
        </p:nvSpPr>
        <p:spPr>
          <a:xfrm>
            <a:off x="6068014" y="1203325"/>
            <a:ext cx="2700000" cy="2351768"/>
          </a:xfrm>
          <a:prstGeom prst="round2SameRect">
            <a:avLst>
              <a:gd name="adj1" fmla="val 6388"/>
              <a:gd name="adj2"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Intelligent Protection</a:t>
            </a:r>
          </a:p>
        </p:txBody>
      </p:sp>
      <p:grpSp>
        <p:nvGrpSpPr>
          <p:cNvPr id="39" name="Group 38"/>
          <p:cNvGrpSpPr/>
          <p:nvPr/>
        </p:nvGrpSpPr>
        <p:grpSpPr>
          <a:xfrm>
            <a:off x="7554831" y="2335757"/>
            <a:ext cx="1133856" cy="1137859"/>
            <a:chOff x="9128320" y="1707692"/>
            <a:chExt cx="1517145" cy="1517145"/>
          </a:xfrm>
        </p:grpSpPr>
        <p:sp>
          <p:nvSpPr>
            <p:cNvPr id="40" name="Oval 39"/>
            <p:cNvSpPr/>
            <p:nvPr/>
          </p:nvSpPr>
          <p:spPr>
            <a:xfrm>
              <a:off x="9128320"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nvGrpSpPr>
            <p:cNvPr id="41" name="Group 40"/>
            <p:cNvGrpSpPr/>
            <p:nvPr/>
          </p:nvGrpSpPr>
          <p:grpSpPr>
            <a:xfrm>
              <a:off x="9409777" y="1977397"/>
              <a:ext cx="954231" cy="977734"/>
              <a:chOff x="9409777" y="1977397"/>
              <a:chExt cx="954231" cy="977734"/>
            </a:xfrm>
          </p:grpSpPr>
          <p:sp>
            <p:nvSpPr>
              <p:cNvPr id="42" name="Freeform 41"/>
              <p:cNvSpPr>
                <a:spLocks/>
              </p:cNvSpPr>
              <p:nvPr/>
            </p:nvSpPr>
            <p:spPr bwMode="auto">
              <a:xfrm>
                <a:off x="9409777" y="1977397"/>
                <a:ext cx="954231" cy="977734"/>
              </a:xfrm>
              <a:custGeom>
                <a:avLst/>
                <a:gdLst>
                  <a:gd name="T0" fmla="*/ 1687 w 1710"/>
                  <a:gd name="T1" fmla="*/ 1623 h 1752"/>
                  <a:gd name="T2" fmla="*/ 1368 w 1710"/>
                  <a:gd name="T3" fmla="*/ 1323 h 1752"/>
                  <a:gd name="T4" fmla="*/ 1080 w 1710"/>
                  <a:gd name="T5" fmla="*/ 1154 h 1752"/>
                  <a:gd name="T6" fmla="*/ 1074 w 1710"/>
                  <a:gd name="T7" fmla="*/ 1013 h 1752"/>
                  <a:gd name="T8" fmla="*/ 1161 w 1710"/>
                  <a:gd name="T9" fmla="*/ 815 h 1752"/>
                  <a:gd name="T10" fmla="*/ 1218 w 1710"/>
                  <a:gd name="T11" fmla="*/ 753 h 1752"/>
                  <a:gd name="T12" fmla="*/ 1277 w 1710"/>
                  <a:gd name="T13" fmla="*/ 630 h 1752"/>
                  <a:gd name="T14" fmla="*/ 1226 w 1710"/>
                  <a:gd name="T15" fmla="*/ 594 h 1752"/>
                  <a:gd name="T16" fmla="*/ 1266 w 1710"/>
                  <a:gd name="T17" fmla="*/ 348 h 1752"/>
                  <a:gd name="T18" fmla="*/ 882 w 1710"/>
                  <a:gd name="T19" fmla="*/ 0 h 1752"/>
                  <a:gd name="T20" fmla="*/ 828 w 1710"/>
                  <a:gd name="T21" fmla="*/ 0 h 1752"/>
                  <a:gd name="T22" fmla="*/ 436 w 1710"/>
                  <a:gd name="T23" fmla="*/ 348 h 1752"/>
                  <a:gd name="T24" fmla="*/ 468 w 1710"/>
                  <a:gd name="T25" fmla="*/ 590 h 1752"/>
                  <a:gd name="T26" fmla="*/ 429 w 1710"/>
                  <a:gd name="T27" fmla="*/ 626 h 1752"/>
                  <a:gd name="T28" fmla="*/ 492 w 1710"/>
                  <a:gd name="T29" fmla="*/ 753 h 1752"/>
                  <a:gd name="T30" fmla="*/ 549 w 1710"/>
                  <a:gd name="T31" fmla="*/ 815 h 1752"/>
                  <a:gd name="T32" fmla="*/ 636 w 1710"/>
                  <a:gd name="T33" fmla="*/ 1013 h 1752"/>
                  <a:gd name="T34" fmla="*/ 630 w 1710"/>
                  <a:gd name="T35" fmla="*/ 1154 h 1752"/>
                  <a:gd name="T36" fmla="*/ 342 w 1710"/>
                  <a:gd name="T37" fmla="*/ 1323 h 1752"/>
                  <a:gd name="T38" fmla="*/ 23 w 1710"/>
                  <a:gd name="T39" fmla="*/ 1623 h 1752"/>
                  <a:gd name="T40" fmla="*/ 855 w 1710"/>
                  <a:gd name="T41" fmla="*/ 1752 h 1752"/>
                  <a:gd name="T42" fmla="*/ 1687 w 1710"/>
                  <a:gd name="T43" fmla="*/ 1623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0" h="1752">
                    <a:moveTo>
                      <a:pt x="1687" y="1623"/>
                    </a:moveTo>
                    <a:cubicBezTo>
                      <a:pt x="1657" y="1389"/>
                      <a:pt x="1612" y="1381"/>
                      <a:pt x="1368" y="1323"/>
                    </a:cubicBezTo>
                    <a:cubicBezTo>
                      <a:pt x="1124" y="1265"/>
                      <a:pt x="1080" y="1205"/>
                      <a:pt x="1080" y="1154"/>
                    </a:cubicBezTo>
                    <a:cubicBezTo>
                      <a:pt x="1080" y="1103"/>
                      <a:pt x="1074" y="1013"/>
                      <a:pt x="1074" y="1013"/>
                    </a:cubicBezTo>
                    <a:cubicBezTo>
                      <a:pt x="1142" y="928"/>
                      <a:pt x="1161" y="815"/>
                      <a:pt x="1161" y="815"/>
                    </a:cubicBezTo>
                    <a:cubicBezTo>
                      <a:pt x="1195" y="813"/>
                      <a:pt x="1204" y="784"/>
                      <a:pt x="1218" y="753"/>
                    </a:cubicBezTo>
                    <a:cubicBezTo>
                      <a:pt x="1232" y="722"/>
                      <a:pt x="1279" y="671"/>
                      <a:pt x="1277" y="630"/>
                    </a:cubicBezTo>
                    <a:cubicBezTo>
                      <a:pt x="1275" y="589"/>
                      <a:pt x="1226" y="594"/>
                      <a:pt x="1226" y="594"/>
                    </a:cubicBezTo>
                    <a:cubicBezTo>
                      <a:pt x="1226" y="594"/>
                      <a:pt x="1282" y="456"/>
                      <a:pt x="1266" y="348"/>
                    </a:cubicBezTo>
                    <a:cubicBezTo>
                      <a:pt x="1250" y="96"/>
                      <a:pt x="1034" y="0"/>
                      <a:pt x="882" y="0"/>
                    </a:cubicBezTo>
                    <a:cubicBezTo>
                      <a:pt x="828" y="0"/>
                      <a:pt x="828" y="0"/>
                      <a:pt x="828" y="0"/>
                    </a:cubicBezTo>
                    <a:cubicBezTo>
                      <a:pt x="676" y="0"/>
                      <a:pt x="452" y="96"/>
                      <a:pt x="436" y="348"/>
                    </a:cubicBezTo>
                    <a:cubicBezTo>
                      <a:pt x="420" y="456"/>
                      <a:pt x="468" y="590"/>
                      <a:pt x="468" y="590"/>
                    </a:cubicBezTo>
                    <a:cubicBezTo>
                      <a:pt x="468" y="590"/>
                      <a:pt x="431" y="585"/>
                      <a:pt x="429" y="626"/>
                    </a:cubicBezTo>
                    <a:cubicBezTo>
                      <a:pt x="427" y="667"/>
                      <a:pt x="478" y="722"/>
                      <a:pt x="492" y="753"/>
                    </a:cubicBezTo>
                    <a:cubicBezTo>
                      <a:pt x="506" y="784"/>
                      <a:pt x="515" y="813"/>
                      <a:pt x="549" y="815"/>
                    </a:cubicBezTo>
                    <a:cubicBezTo>
                      <a:pt x="549" y="815"/>
                      <a:pt x="568" y="928"/>
                      <a:pt x="636" y="1013"/>
                    </a:cubicBezTo>
                    <a:cubicBezTo>
                      <a:pt x="636" y="1013"/>
                      <a:pt x="630" y="1103"/>
                      <a:pt x="630" y="1154"/>
                    </a:cubicBezTo>
                    <a:cubicBezTo>
                      <a:pt x="630" y="1205"/>
                      <a:pt x="586" y="1265"/>
                      <a:pt x="342" y="1323"/>
                    </a:cubicBezTo>
                    <a:cubicBezTo>
                      <a:pt x="98" y="1381"/>
                      <a:pt x="53" y="1389"/>
                      <a:pt x="23" y="1623"/>
                    </a:cubicBezTo>
                    <a:cubicBezTo>
                      <a:pt x="23" y="1623"/>
                      <a:pt x="0" y="1752"/>
                      <a:pt x="855" y="1752"/>
                    </a:cubicBezTo>
                    <a:cubicBezTo>
                      <a:pt x="1710" y="1752"/>
                      <a:pt x="1687" y="1623"/>
                      <a:pt x="1687" y="1623"/>
                    </a:cubicBezTo>
                    <a:close/>
                  </a:path>
                </a:pathLst>
              </a:custGeom>
              <a:solidFill>
                <a:schemeClr val="accent3"/>
              </a:solidFill>
              <a:ln w="9525">
                <a:noFill/>
                <a:round/>
                <a:headEnd/>
                <a:tailEnd/>
              </a:ln>
              <a:effectLst/>
              <a:extLst/>
            </p:spPr>
            <p:txBody>
              <a:bodyPr vert="horz" wrap="square" lIns="91416" tIns="45708" rIns="91416" bIns="45708" numCol="1" anchor="t" anchorCtr="0" compatLnSpc="1">
                <a:prstTxWarp prst="textNoShape">
                  <a:avLst/>
                </a:prstTxWarp>
              </a:bodyPr>
              <a:lstStyle/>
              <a:p>
                <a:endParaRPr lang="en-US" sz="2400">
                  <a:latin typeface="+mn-lt"/>
                </a:endParaRPr>
              </a:p>
            </p:txBody>
          </p:sp>
          <p:grpSp>
            <p:nvGrpSpPr>
              <p:cNvPr id="43" name="Group 42"/>
              <p:cNvGrpSpPr/>
              <p:nvPr/>
            </p:nvGrpSpPr>
            <p:grpSpPr>
              <a:xfrm>
                <a:off x="9698454" y="2039986"/>
                <a:ext cx="376879" cy="359128"/>
                <a:chOff x="137672" y="29853"/>
                <a:chExt cx="1081088" cy="1030289"/>
              </a:xfrm>
              <a:solidFill>
                <a:schemeClr val="bg1">
                  <a:alpha val="72000"/>
                </a:schemeClr>
              </a:solidFill>
            </p:grpSpPr>
            <p:grpSp>
              <p:nvGrpSpPr>
                <p:cNvPr id="44" name="Group 43"/>
                <p:cNvGrpSpPr/>
                <p:nvPr/>
              </p:nvGrpSpPr>
              <p:grpSpPr>
                <a:xfrm>
                  <a:off x="137672" y="29853"/>
                  <a:ext cx="1081088" cy="1030289"/>
                  <a:chOff x="137672" y="29853"/>
                  <a:chExt cx="1081087" cy="1030288"/>
                </a:xfrm>
                <a:grpFill/>
              </p:grpSpPr>
              <p:sp>
                <p:nvSpPr>
                  <p:cNvPr id="46" name="Freeform 45"/>
                  <p:cNvSpPr>
                    <a:spLocks noEditPoints="1"/>
                  </p:cNvSpPr>
                  <p:nvPr/>
                </p:nvSpPr>
                <p:spPr bwMode="auto">
                  <a:xfrm>
                    <a:off x="137672" y="194953"/>
                    <a:ext cx="503237" cy="495300"/>
                  </a:xfrm>
                  <a:custGeom>
                    <a:avLst/>
                    <a:gdLst/>
                    <a:ahLst/>
                    <a:cxnLst>
                      <a:cxn ang="0">
                        <a:pos x="196" y="90"/>
                      </a:cxn>
                      <a:cxn ang="0">
                        <a:pos x="193" y="70"/>
                      </a:cxn>
                      <a:cxn ang="0">
                        <a:pos x="189" y="67"/>
                      </a:cxn>
                      <a:cxn ang="0">
                        <a:pos x="175" y="66"/>
                      </a:cxn>
                      <a:cxn ang="0">
                        <a:pos x="164" y="47"/>
                      </a:cxn>
                      <a:cxn ang="0">
                        <a:pos x="170" y="33"/>
                      </a:cxn>
                      <a:cxn ang="0">
                        <a:pos x="169" y="29"/>
                      </a:cxn>
                      <a:cxn ang="0">
                        <a:pos x="153" y="16"/>
                      </a:cxn>
                      <a:cxn ang="0">
                        <a:pos x="149" y="16"/>
                      </a:cxn>
                      <a:cxn ang="0">
                        <a:pos x="137" y="24"/>
                      </a:cxn>
                      <a:cxn ang="0">
                        <a:pos x="116" y="16"/>
                      </a:cxn>
                      <a:cxn ang="0">
                        <a:pos x="112" y="2"/>
                      </a:cxn>
                      <a:cxn ang="0">
                        <a:pos x="108" y="0"/>
                      </a:cxn>
                      <a:cxn ang="0">
                        <a:pos x="88" y="0"/>
                      </a:cxn>
                      <a:cxn ang="0">
                        <a:pos x="85" y="2"/>
                      </a:cxn>
                      <a:cxn ang="0">
                        <a:pos x="81" y="16"/>
                      </a:cxn>
                      <a:cxn ang="0">
                        <a:pos x="60" y="24"/>
                      </a:cxn>
                      <a:cxn ang="0">
                        <a:pos x="48" y="16"/>
                      </a:cxn>
                      <a:cxn ang="0">
                        <a:pos x="43" y="16"/>
                      </a:cxn>
                      <a:cxn ang="0">
                        <a:pos x="28" y="29"/>
                      </a:cxn>
                      <a:cxn ang="0">
                        <a:pos x="27" y="33"/>
                      </a:cxn>
                      <a:cxn ang="0">
                        <a:pos x="33" y="47"/>
                      </a:cxn>
                      <a:cxn ang="0">
                        <a:pos x="21" y="66"/>
                      </a:cxn>
                      <a:cxn ang="0">
                        <a:pos x="7" y="67"/>
                      </a:cxn>
                      <a:cxn ang="0">
                        <a:pos x="4" y="70"/>
                      </a:cxn>
                      <a:cxn ang="0">
                        <a:pos x="0" y="90"/>
                      </a:cxn>
                      <a:cxn ang="0">
                        <a:pos x="2" y="94"/>
                      </a:cxn>
                      <a:cxn ang="0">
                        <a:pos x="15" y="101"/>
                      </a:cxn>
                      <a:cxn ang="0">
                        <a:pos x="19" y="123"/>
                      </a:cxn>
                      <a:cxn ang="0">
                        <a:pos x="9" y="133"/>
                      </a:cxn>
                      <a:cxn ang="0">
                        <a:pos x="9" y="137"/>
                      </a:cxn>
                      <a:cxn ang="0">
                        <a:pos x="19" y="155"/>
                      </a:cxn>
                      <a:cxn ang="0">
                        <a:pos x="23" y="157"/>
                      </a:cxn>
                      <a:cxn ang="0">
                        <a:pos x="37" y="153"/>
                      </a:cxn>
                      <a:cxn ang="0">
                        <a:pos x="54" y="167"/>
                      </a:cxn>
                      <a:cxn ang="0">
                        <a:pos x="53" y="182"/>
                      </a:cxn>
                      <a:cxn ang="0">
                        <a:pos x="55" y="186"/>
                      </a:cxn>
                      <a:cxn ang="0">
                        <a:pos x="74" y="193"/>
                      </a:cxn>
                      <a:cxn ang="0">
                        <a:pos x="78" y="191"/>
                      </a:cxn>
                      <a:cxn ang="0">
                        <a:pos x="87" y="179"/>
                      </a:cxn>
                      <a:cxn ang="0">
                        <a:pos x="98" y="180"/>
                      </a:cxn>
                      <a:cxn ang="0">
                        <a:pos x="109" y="179"/>
                      </a:cxn>
                      <a:cxn ang="0">
                        <a:pos x="118" y="191"/>
                      </a:cxn>
                      <a:cxn ang="0">
                        <a:pos x="122" y="193"/>
                      </a:cxn>
                      <a:cxn ang="0">
                        <a:pos x="141" y="186"/>
                      </a:cxn>
                      <a:cxn ang="0">
                        <a:pos x="144" y="182"/>
                      </a:cxn>
                      <a:cxn ang="0">
                        <a:pos x="142" y="167"/>
                      </a:cxn>
                      <a:cxn ang="0">
                        <a:pos x="160" y="153"/>
                      </a:cxn>
                      <a:cxn ang="0">
                        <a:pos x="174" y="157"/>
                      </a:cxn>
                      <a:cxn ang="0">
                        <a:pos x="178" y="155"/>
                      </a:cxn>
                      <a:cxn ang="0">
                        <a:pos x="188" y="137"/>
                      </a:cxn>
                      <a:cxn ang="0">
                        <a:pos x="187" y="133"/>
                      </a:cxn>
                      <a:cxn ang="0">
                        <a:pos x="177" y="123"/>
                      </a:cxn>
                      <a:cxn ang="0">
                        <a:pos x="181" y="101"/>
                      </a:cxn>
                      <a:cxn ang="0">
                        <a:pos x="194" y="94"/>
                      </a:cxn>
                      <a:cxn ang="0">
                        <a:pos x="196" y="90"/>
                      </a:cxn>
                      <a:cxn ang="0">
                        <a:pos x="98" y="127"/>
                      </a:cxn>
                      <a:cxn ang="0">
                        <a:pos x="69" y="97"/>
                      </a:cxn>
                      <a:cxn ang="0">
                        <a:pos x="98" y="68"/>
                      </a:cxn>
                      <a:cxn ang="0">
                        <a:pos x="128" y="97"/>
                      </a:cxn>
                      <a:cxn ang="0">
                        <a:pos x="98" y="127"/>
                      </a:cxn>
                    </a:cxnLst>
                    <a:rect l="0" t="0" r="r" b="b"/>
                    <a:pathLst>
                      <a:path w="196" h="193">
                        <a:moveTo>
                          <a:pt x="196" y="90"/>
                        </a:moveTo>
                        <a:cubicBezTo>
                          <a:pt x="196" y="90"/>
                          <a:pt x="193" y="71"/>
                          <a:pt x="193" y="70"/>
                        </a:cubicBezTo>
                        <a:cubicBezTo>
                          <a:pt x="192" y="69"/>
                          <a:pt x="191" y="68"/>
                          <a:pt x="189" y="67"/>
                        </a:cubicBezTo>
                        <a:cubicBezTo>
                          <a:pt x="187" y="67"/>
                          <a:pt x="177" y="66"/>
                          <a:pt x="175" y="66"/>
                        </a:cubicBezTo>
                        <a:cubicBezTo>
                          <a:pt x="172" y="59"/>
                          <a:pt x="168" y="53"/>
                          <a:pt x="164" y="47"/>
                        </a:cubicBezTo>
                        <a:cubicBezTo>
                          <a:pt x="164" y="45"/>
                          <a:pt x="169" y="35"/>
                          <a:pt x="170" y="33"/>
                        </a:cubicBezTo>
                        <a:cubicBezTo>
                          <a:pt x="170" y="32"/>
                          <a:pt x="170" y="30"/>
                          <a:pt x="169" y="29"/>
                        </a:cubicBezTo>
                        <a:cubicBezTo>
                          <a:pt x="168" y="29"/>
                          <a:pt x="154" y="17"/>
                          <a:pt x="153" y="16"/>
                        </a:cubicBezTo>
                        <a:cubicBezTo>
                          <a:pt x="152" y="15"/>
                          <a:pt x="150" y="15"/>
                          <a:pt x="149" y="16"/>
                        </a:cubicBezTo>
                        <a:cubicBezTo>
                          <a:pt x="147" y="17"/>
                          <a:pt x="138" y="23"/>
                          <a:pt x="137" y="24"/>
                        </a:cubicBezTo>
                        <a:cubicBezTo>
                          <a:pt x="130" y="21"/>
                          <a:pt x="123" y="18"/>
                          <a:pt x="116" y="16"/>
                        </a:cubicBezTo>
                        <a:cubicBezTo>
                          <a:pt x="115" y="15"/>
                          <a:pt x="112" y="5"/>
                          <a:pt x="112" y="2"/>
                        </a:cubicBezTo>
                        <a:cubicBezTo>
                          <a:pt x="111" y="1"/>
                          <a:pt x="110" y="0"/>
                          <a:pt x="108" y="0"/>
                        </a:cubicBezTo>
                        <a:cubicBezTo>
                          <a:pt x="88" y="0"/>
                          <a:pt x="88" y="0"/>
                          <a:pt x="88" y="0"/>
                        </a:cubicBezTo>
                        <a:cubicBezTo>
                          <a:pt x="86" y="0"/>
                          <a:pt x="85" y="1"/>
                          <a:pt x="85" y="2"/>
                        </a:cubicBezTo>
                        <a:cubicBezTo>
                          <a:pt x="84" y="5"/>
                          <a:pt x="81" y="15"/>
                          <a:pt x="81" y="16"/>
                        </a:cubicBezTo>
                        <a:cubicBezTo>
                          <a:pt x="73" y="18"/>
                          <a:pt x="66" y="21"/>
                          <a:pt x="60" y="24"/>
                        </a:cubicBezTo>
                        <a:cubicBezTo>
                          <a:pt x="58" y="23"/>
                          <a:pt x="49" y="17"/>
                          <a:pt x="48" y="16"/>
                        </a:cubicBezTo>
                        <a:cubicBezTo>
                          <a:pt x="46" y="15"/>
                          <a:pt x="45" y="15"/>
                          <a:pt x="43" y="16"/>
                        </a:cubicBezTo>
                        <a:cubicBezTo>
                          <a:pt x="43" y="17"/>
                          <a:pt x="28" y="29"/>
                          <a:pt x="28" y="29"/>
                        </a:cubicBezTo>
                        <a:cubicBezTo>
                          <a:pt x="26" y="30"/>
                          <a:pt x="26" y="32"/>
                          <a:pt x="27" y="33"/>
                        </a:cubicBezTo>
                        <a:cubicBezTo>
                          <a:pt x="28" y="36"/>
                          <a:pt x="32" y="45"/>
                          <a:pt x="33" y="47"/>
                        </a:cubicBezTo>
                        <a:cubicBezTo>
                          <a:pt x="28" y="53"/>
                          <a:pt x="24" y="59"/>
                          <a:pt x="21" y="66"/>
                        </a:cubicBezTo>
                        <a:cubicBezTo>
                          <a:pt x="20" y="66"/>
                          <a:pt x="9" y="67"/>
                          <a:pt x="7" y="67"/>
                        </a:cubicBezTo>
                        <a:cubicBezTo>
                          <a:pt x="6" y="68"/>
                          <a:pt x="4" y="69"/>
                          <a:pt x="4" y="70"/>
                        </a:cubicBezTo>
                        <a:cubicBezTo>
                          <a:pt x="4" y="71"/>
                          <a:pt x="0" y="90"/>
                          <a:pt x="0" y="90"/>
                        </a:cubicBezTo>
                        <a:cubicBezTo>
                          <a:pt x="0" y="92"/>
                          <a:pt x="1" y="94"/>
                          <a:pt x="2" y="94"/>
                        </a:cubicBezTo>
                        <a:cubicBezTo>
                          <a:pt x="4" y="95"/>
                          <a:pt x="14" y="100"/>
                          <a:pt x="15" y="101"/>
                        </a:cubicBezTo>
                        <a:cubicBezTo>
                          <a:pt x="16" y="108"/>
                          <a:pt x="17" y="116"/>
                          <a:pt x="19" y="123"/>
                        </a:cubicBezTo>
                        <a:cubicBezTo>
                          <a:pt x="18" y="124"/>
                          <a:pt x="11" y="131"/>
                          <a:pt x="9" y="133"/>
                        </a:cubicBezTo>
                        <a:cubicBezTo>
                          <a:pt x="8" y="134"/>
                          <a:pt x="8" y="136"/>
                          <a:pt x="9" y="137"/>
                        </a:cubicBezTo>
                        <a:cubicBezTo>
                          <a:pt x="9" y="138"/>
                          <a:pt x="18" y="154"/>
                          <a:pt x="19" y="155"/>
                        </a:cubicBezTo>
                        <a:cubicBezTo>
                          <a:pt x="20" y="157"/>
                          <a:pt x="21" y="157"/>
                          <a:pt x="23" y="157"/>
                        </a:cubicBezTo>
                        <a:cubicBezTo>
                          <a:pt x="25" y="156"/>
                          <a:pt x="35" y="154"/>
                          <a:pt x="37" y="153"/>
                        </a:cubicBezTo>
                        <a:cubicBezTo>
                          <a:pt x="42" y="159"/>
                          <a:pt x="48" y="163"/>
                          <a:pt x="54" y="167"/>
                        </a:cubicBezTo>
                        <a:cubicBezTo>
                          <a:pt x="54" y="169"/>
                          <a:pt x="53" y="180"/>
                          <a:pt x="53" y="182"/>
                        </a:cubicBezTo>
                        <a:cubicBezTo>
                          <a:pt x="53" y="183"/>
                          <a:pt x="53" y="185"/>
                          <a:pt x="55" y="186"/>
                        </a:cubicBezTo>
                        <a:cubicBezTo>
                          <a:pt x="56" y="186"/>
                          <a:pt x="74" y="192"/>
                          <a:pt x="74" y="193"/>
                        </a:cubicBezTo>
                        <a:cubicBezTo>
                          <a:pt x="76" y="193"/>
                          <a:pt x="78" y="193"/>
                          <a:pt x="78" y="191"/>
                        </a:cubicBezTo>
                        <a:cubicBezTo>
                          <a:pt x="80" y="189"/>
                          <a:pt x="86" y="181"/>
                          <a:pt x="87" y="179"/>
                        </a:cubicBezTo>
                        <a:cubicBezTo>
                          <a:pt x="91" y="180"/>
                          <a:pt x="94" y="180"/>
                          <a:pt x="98" y="180"/>
                        </a:cubicBezTo>
                        <a:cubicBezTo>
                          <a:pt x="102" y="180"/>
                          <a:pt x="106" y="180"/>
                          <a:pt x="109" y="179"/>
                        </a:cubicBezTo>
                        <a:cubicBezTo>
                          <a:pt x="110" y="181"/>
                          <a:pt x="117" y="189"/>
                          <a:pt x="118" y="191"/>
                        </a:cubicBezTo>
                        <a:cubicBezTo>
                          <a:pt x="119" y="192"/>
                          <a:pt x="120" y="193"/>
                          <a:pt x="122" y="193"/>
                        </a:cubicBezTo>
                        <a:cubicBezTo>
                          <a:pt x="123" y="192"/>
                          <a:pt x="140" y="186"/>
                          <a:pt x="141" y="186"/>
                        </a:cubicBezTo>
                        <a:cubicBezTo>
                          <a:pt x="143" y="185"/>
                          <a:pt x="144" y="183"/>
                          <a:pt x="144" y="182"/>
                        </a:cubicBezTo>
                        <a:cubicBezTo>
                          <a:pt x="143" y="180"/>
                          <a:pt x="143" y="169"/>
                          <a:pt x="142" y="167"/>
                        </a:cubicBezTo>
                        <a:cubicBezTo>
                          <a:pt x="149" y="163"/>
                          <a:pt x="155" y="159"/>
                          <a:pt x="160" y="153"/>
                        </a:cubicBezTo>
                        <a:cubicBezTo>
                          <a:pt x="161" y="154"/>
                          <a:pt x="171" y="156"/>
                          <a:pt x="174" y="157"/>
                        </a:cubicBezTo>
                        <a:cubicBezTo>
                          <a:pt x="175" y="157"/>
                          <a:pt x="177" y="157"/>
                          <a:pt x="178" y="155"/>
                        </a:cubicBezTo>
                        <a:cubicBezTo>
                          <a:pt x="178" y="154"/>
                          <a:pt x="187" y="138"/>
                          <a:pt x="188" y="137"/>
                        </a:cubicBezTo>
                        <a:cubicBezTo>
                          <a:pt x="189" y="136"/>
                          <a:pt x="188" y="134"/>
                          <a:pt x="187" y="133"/>
                        </a:cubicBezTo>
                        <a:cubicBezTo>
                          <a:pt x="186" y="131"/>
                          <a:pt x="178" y="124"/>
                          <a:pt x="177" y="123"/>
                        </a:cubicBezTo>
                        <a:cubicBezTo>
                          <a:pt x="179" y="116"/>
                          <a:pt x="181" y="108"/>
                          <a:pt x="181" y="101"/>
                        </a:cubicBezTo>
                        <a:cubicBezTo>
                          <a:pt x="183" y="100"/>
                          <a:pt x="192" y="95"/>
                          <a:pt x="194" y="94"/>
                        </a:cubicBezTo>
                        <a:cubicBezTo>
                          <a:pt x="195" y="94"/>
                          <a:pt x="196" y="92"/>
                          <a:pt x="196" y="90"/>
                        </a:cubicBezTo>
                        <a:close/>
                        <a:moveTo>
                          <a:pt x="98" y="127"/>
                        </a:moveTo>
                        <a:cubicBezTo>
                          <a:pt x="82" y="127"/>
                          <a:pt x="69" y="114"/>
                          <a:pt x="69" y="97"/>
                        </a:cubicBezTo>
                        <a:cubicBezTo>
                          <a:pt x="69" y="81"/>
                          <a:pt x="82" y="68"/>
                          <a:pt x="98" y="68"/>
                        </a:cubicBezTo>
                        <a:cubicBezTo>
                          <a:pt x="115" y="68"/>
                          <a:pt x="128" y="81"/>
                          <a:pt x="128" y="97"/>
                        </a:cubicBezTo>
                        <a:cubicBezTo>
                          <a:pt x="128" y="114"/>
                          <a:pt x="115" y="127"/>
                          <a:pt x="98" y="127"/>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sp>
                <p:nvSpPr>
                  <p:cNvPr id="47" name="Freeform 46"/>
                  <p:cNvSpPr>
                    <a:spLocks noEditPoints="1"/>
                  </p:cNvSpPr>
                  <p:nvPr/>
                </p:nvSpPr>
                <p:spPr bwMode="auto">
                  <a:xfrm>
                    <a:off x="564710" y="29853"/>
                    <a:ext cx="350838" cy="354011"/>
                  </a:xfrm>
                  <a:custGeom>
                    <a:avLst/>
                    <a:gdLst/>
                    <a:ahLst/>
                    <a:cxnLst>
                      <a:cxn ang="0">
                        <a:pos x="136" y="54"/>
                      </a:cxn>
                      <a:cxn ang="0">
                        <a:pos x="132" y="40"/>
                      </a:cxn>
                      <a:cxn ang="0">
                        <a:pos x="129" y="39"/>
                      </a:cxn>
                      <a:cxn ang="0">
                        <a:pos x="119" y="39"/>
                      </a:cxn>
                      <a:cxn ang="0">
                        <a:pos x="109" y="27"/>
                      </a:cxn>
                      <a:cxn ang="0">
                        <a:pos x="112" y="17"/>
                      </a:cxn>
                      <a:cxn ang="0">
                        <a:pos x="111" y="14"/>
                      </a:cxn>
                      <a:cxn ang="0">
                        <a:pos x="98" y="7"/>
                      </a:cxn>
                      <a:cxn ang="0">
                        <a:pos x="95" y="7"/>
                      </a:cxn>
                      <a:cxn ang="0">
                        <a:pos x="88" y="14"/>
                      </a:cxn>
                      <a:cxn ang="0">
                        <a:pos x="72" y="11"/>
                      </a:cxn>
                      <a:cxn ang="0">
                        <a:pos x="68" y="2"/>
                      </a:cxn>
                      <a:cxn ang="0">
                        <a:pos x="65" y="0"/>
                      </a:cxn>
                      <a:cxn ang="0">
                        <a:pos x="51" y="2"/>
                      </a:cxn>
                      <a:cxn ang="0">
                        <a:pos x="49" y="4"/>
                      </a:cxn>
                      <a:cxn ang="0">
                        <a:pos x="48" y="15"/>
                      </a:cxn>
                      <a:cxn ang="0">
                        <a:pos x="34" y="22"/>
                      </a:cxn>
                      <a:cxn ang="0">
                        <a:pos x="25" y="18"/>
                      </a:cxn>
                      <a:cxn ang="0">
                        <a:pos x="22" y="19"/>
                      </a:cxn>
                      <a:cxn ang="0">
                        <a:pos x="12" y="29"/>
                      </a:cxn>
                      <a:cxn ang="0">
                        <a:pos x="12" y="32"/>
                      </a:cxn>
                      <a:cxn ang="0">
                        <a:pos x="18" y="41"/>
                      </a:cxn>
                      <a:cxn ang="0">
                        <a:pos x="12" y="56"/>
                      </a:cxn>
                      <a:cxn ang="0">
                        <a:pos x="2" y="58"/>
                      </a:cxn>
                      <a:cxn ang="0">
                        <a:pos x="0" y="61"/>
                      </a:cxn>
                      <a:cxn ang="0">
                        <a:pos x="0" y="75"/>
                      </a:cxn>
                      <a:cxn ang="0">
                        <a:pos x="2" y="77"/>
                      </a:cxn>
                      <a:cxn ang="0">
                        <a:pos x="11" y="80"/>
                      </a:cxn>
                      <a:cxn ang="0">
                        <a:pos x="17" y="95"/>
                      </a:cxn>
                      <a:cxn ang="0">
                        <a:pos x="11" y="104"/>
                      </a:cxn>
                      <a:cxn ang="0">
                        <a:pos x="11" y="107"/>
                      </a:cxn>
                      <a:cxn ang="0">
                        <a:pos x="20" y="118"/>
                      </a:cxn>
                      <a:cxn ang="0">
                        <a:pos x="23" y="119"/>
                      </a:cxn>
                      <a:cxn ang="0">
                        <a:pos x="32" y="115"/>
                      </a:cxn>
                      <a:cxn ang="0">
                        <a:pos x="46" y="123"/>
                      </a:cxn>
                      <a:cxn ang="0">
                        <a:pos x="46" y="133"/>
                      </a:cxn>
                      <a:cxn ang="0">
                        <a:pos x="48" y="135"/>
                      </a:cxn>
                      <a:cxn ang="0">
                        <a:pos x="62" y="138"/>
                      </a:cxn>
                      <a:cxn ang="0">
                        <a:pos x="65" y="137"/>
                      </a:cxn>
                      <a:cxn ang="0">
                        <a:pos x="70" y="128"/>
                      </a:cxn>
                      <a:cxn ang="0">
                        <a:pos x="78" y="127"/>
                      </a:cxn>
                      <a:cxn ang="0">
                        <a:pos x="86" y="125"/>
                      </a:cxn>
                      <a:cxn ang="0">
                        <a:pos x="93" y="133"/>
                      </a:cxn>
                      <a:cxn ang="0">
                        <a:pos x="96" y="133"/>
                      </a:cxn>
                      <a:cxn ang="0">
                        <a:pos x="108" y="126"/>
                      </a:cxn>
                      <a:cxn ang="0">
                        <a:pos x="110" y="123"/>
                      </a:cxn>
                      <a:cxn ang="0">
                        <a:pos x="107" y="113"/>
                      </a:cxn>
                      <a:cxn ang="0">
                        <a:pos x="118" y="101"/>
                      </a:cxn>
                      <a:cxn ang="0">
                        <a:pos x="128" y="102"/>
                      </a:cxn>
                      <a:cxn ang="0">
                        <a:pos x="130" y="101"/>
                      </a:cxn>
                      <a:cxn ang="0">
                        <a:pos x="136" y="88"/>
                      </a:cxn>
                      <a:cxn ang="0">
                        <a:pos x="135" y="85"/>
                      </a:cxn>
                      <a:cxn ang="0">
                        <a:pos x="127" y="78"/>
                      </a:cxn>
                      <a:cxn ang="0">
                        <a:pos x="127" y="63"/>
                      </a:cxn>
                      <a:cxn ang="0">
                        <a:pos x="135" y="57"/>
                      </a:cxn>
                      <a:cxn ang="0">
                        <a:pos x="136" y="54"/>
                      </a:cxn>
                      <a:cxn ang="0">
                        <a:pos x="86" y="91"/>
                      </a:cxn>
                      <a:cxn ang="0">
                        <a:pos x="47" y="87"/>
                      </a:cxn>
                      <a:cxn ang="0">
                        <a:pos x="51" y="47"/>
                      </a:cxn>
                      <a:cxn ang="0">
                        <a:pos x="91" y="52"/>
                      </a:cxn>
                      <a:cxn ang="0">
                        <a:pos x="86" y="91"/>
                      </a:cxn>
                    </a:cxnLst>
                    <a:rect l="0" t="0" r="r" b="b"/>
                    <a:pathLst>
                      <a:path w="137" h="138">
                        <a:moveTo>
                          <a:pt x="136" y="54"/>
                        </a:moveTo>
                        <a:cubicBezTo>
                          <a:pt x="136" y="53"/>
                          <a:pt x="132" y="41"/>
                          <a:pt x="132" y="40"/>
                        </a:cubicBezTo>
                        <a:cubicBezTo>
                          <a:pt x="131" y="39"/>
                          <a:pt x="130" y="38"/>
                          <a:pt x="129" y="39"/>
                        </a:cubicBezTo>
                        <a:cubicBezTo>
                          <a:pt x="128" y="39"/>
                          <a:pt x="120" y="39"/>
                          <a:pt x="119" y="39"/>
                        </a:cubicBezTo>
                        <a:cubicBezTo>
                          <a:pt x="116" y="35"/>
                          <a:pt x="113" y="30"/>
                          <a:pt x="109" y="27"/>
                        </a:cubicBezTo>
                        <a:cubicBezTo>
                          <a:pt x="109" y="26"/>
                          <a:pt x="111" y="18"/>
                          <a:pt x="112" y="17"/>
                        </a:cubicBezTo>
                        <a:cubicBezTo>
                          <a:pt x="112" y="16"/>
                          <a:pt x="112" y="15"/>
                          <a:pt x="111" y="14"/>
                        </a:cubicBezTo>
                        <a:cubicBezTo>
                          <a:pt x="110" y="14"/>
                          <a:pt x="99" y="7"/>
                          <a:pt x="98" y="7"/>
                        </a:cubicBezTo>
                        <a:cubicBezTo>
                          <a:pt x="97" y="6"/>
                          <a:pt x="96" y="6"/>
                          <a:pt x="95" y="7"/>
                        </a:cubicBezTo>
                        <a:cubicBezTo>
                          <a:pt x="94" y="8"/>
                          <a:pt x="89" y="13"/>
                          <a:pt x="88" y="14"/>
                        </a:cubicBezTo>
                        <a:cubicBezTo>
                          <a:pt x="83" y="12"/>
                          <a:pt x="78" y="11"/>
                          <a:pt x="72" y="11"/>
                        </a:cubicBezTo>
                        <a:cubicBezTo>
                          <a:pt x="72" y="10"/>
                          <a:pt x="69" y="3"/>
                          <a:pt x="68" y="2"/>
                        </a:cubicBezTo>
                        <a:cubicBezTo>
                          <a:pt x="68" y="1"/>
                          <a:pt x="67" y="0"/>
                          <a:pt x="65" y="0"/>
                        </a:cubicBezTo>
                        <a:cubicBezTo>
                          <a:pt x="51" y="2"/>
                          <a:pt x="51" y="2"/>
                          <a:pt x="51" y="2"/>
                        </a:cubicBezTo>
                        <a:cubicBezTo>
                          <a:pt x="50" y="2"/>
                          <a:pt x="49" y="3"/>
                          <a:pt x="49" y="4"/>
                        </a:cubicBezTo>
                        <a:cubicBezTo>
                          <a:pt x="49" y="6"/>
                          <a:pt x="48" y="13"/>
                          <a:pt x="48" y="15"/>
                        </a:cubicBezTo>
                        <a:cubicBezTo>
                          <a:pt x="43" y="17"/>
                          <a:pt x="38" y="19"/>
                          <a:pt x="34" y="22"/>
                        </a:cubicBezTo>
                        <a:cubicBezTo>
                          <a:pt x="33" y="22"/>
                          <a:pt x="26" y="19"/>
                          <a:pt x="25" y="18"/>
                        </a:cubicBezTo>
                        <a:cubicBezTo>
                          <a:pt x="24" y="17"/>
                          <a:pt x="23" y="17"/>
                          <a:pt x="22" y="19"/>
                        </a:cubicBezTo>
                        <a:cubicBezTo>
                          <a:pt x="21" y="19"/>
                          <a:pt x="13" y="29"/>
                          <a:pt x="12" y="29"/>
                        </a:cubicBezTo>
                        <a:cubicBezTo>
                          <a:pt x="11" y="30"/>
                          <a:pt x="11" y="31"/>
                          <a:pt x="12" y="32"/>
                        </a:cubicBezTo>
                        <a:cubicBezTo>
                          <a:pt x="13" y="34"/>
                          <a:pt x="17" y="40"/>
                          <a:pt x="18" y="41"/>
                        </a:cubicBezTo>
                        <a:cubicBezTo>
                          <a:pt x="15" y="46"/>
                          <a:pt x="13" y="50"/>
                          <a:pt x="12" y="56"/>
                        </a:cubicBezTo>
                        <a:cubicBezTo>
                          <a:pt x="11" y="56"/>
                          <a:pt x="4" y="58"/>
                          <a:pt x="2" y="58"/>
                        </a:cubicBezTo>
                        <a:cubicBezTo>
                          <a:pt x="1" y="59"/>
                          <a:pt x="0" y="59"/>
                          <a:pt x="0" y="61"/>
                        </a:cubicBezTo>
                        <a:cubicBezTo>
                          <a:pt x="0" y="61"/>
                          <a:pt x="0" y="74"/>
                          <a:pt x="0" y="75"/>
                        </a:cubicBezTo>
                        <a:cubicBezTo>
                          <a:pt x="0" y="76"/>
                          <a:pt x="1" y="77"/>
                          <a:pt x="2" y="77"/>
                        </a:cubicBezTo>
                        <a:cubicBezTo>
                          <a:pt x="3" y="78"/>
                          <a:pt x="10" y="80"/>
                          <a:pt x="11" y="80"/>
                        </a:cubicBezTo>
                        <a:cubicBezTo>
                          <a:pt x="12" y="86"/>
                          <a:pt x="14" y="91"/>
                          <a:pt x="17" y="95"/>
                        </a:cubicBezTo>
                        <a:cubicBezTo>
                          <a:pt x="16" y="96"/>
                          <a:pt x="11" y="102"/>
                          <a:pt x="11" y="104"/>
                        </a:cubicBezTo>
                        <a:cubicBezTo>
                          <a:pt x="10" y="105"/>
                          <a:pt x="10" y="106"/>
                          <a:pt x="11" y="107"/>
                        </a:cubicBezTo>
                        <a:cubicBezTo>
                          <a:pt x="11" y="107"/>
                          <a:pt x="19" y="118"/>
                          <a:pt x="20" y="118"/>
                        </a:cubicBezTo>
                        <a:cubicBezTo>
                          <a:pt x="21" y="119"/>
                          <a:pt x="22" y="119"/>
                          <a:pt x="23" y="119"/>
                        </a:cubicBezTo>
                        <a:cubicBezTo>
                          <a:pt x="24" y="118"/>
                          <a:pt x="31" y="115"/>
                          <a:pt x="32" y="115"/>
                        </a:cubicBezTo>
                        <a:cubicBezTo>
                          <a:pt x="36" y="118"/>
                          <a:pt x="41" y="121"/>
                          <a:pt x="46" y="123"/>
                        </a:cubicBezTo>
                        <a:cubicBezTo>
                          <a:pt x="46" y="124"/>
                          <a:pt x="46" y="132"/>
                          <a:pt x="46" y="133"/>
                        </a:cubicBezTo>
                        <a:cubicBezTo>
                          <a:pt x="46" y="134"/>
                          <a:pt x="47" y="135"/>
                          <a:pt x="48" y="135"/>
                        </a:cubicBezTo>
                        <a:cubicBezTo>
                          <a:pt x="49" y="136"/>
                          <a:pt x="62" y="138"/>
                          <a:pt x="62" y="138"/>
                        </a:cubicBezTo>
                        <a:cubicBezTo>
                          <a:pt x="64" y="138"/>
                          <a:pt x="65" y="138"/>
                          <a:pt x="65" y="137"/>
                        </a:cubicBezTo>
                        <a:cubicBezTo>
                          <a:pt x="66" y="135"/>
                          <a:pt x="69" y="129"/>
                          <a:pt x="70" y="128"/>
                        </a:cubicBezTo>
                        <a:cubicBezTo>
                          <a:pt x="72" y="128"/>
                          <a:pt x="75" y="127"/>
                          <a:pt x="78" y="127"/>
                        </a:cubicBezTo>
                        <a:cubicBezTo>
                          <a:pt x="80" y="127"/>
                          <a:pt x="83" y="126"/>
                          <a:pt x="86" y="125"/>
                        </a:cubicBezTo>
                        <a:cubicBezTo>
                          <a:pt x="86" y="126"/>
                          <a:pt x="92" y="132"/>
                          <a:pt x="93" y="133"/>
                        </a:cubicBezTo>
                        <a:cubicBezTo>
                          <a:pt x="93" y="133"/>
                          <a:pt x="95" y="134"/>
                          <a:pt x="96" y="133"/>
                        </a:cubicBezTo>
                        <a:cubicBezTo>
                          <a:pt x="96" y="133"/>
                          <a:pt x="108" y="126"/>
                          <a:pt x="108" y="126"/>
                        </a:cubicBezTo>
                        <a:cubicBezTo>
                          <a:pt x="110" y="126"/>
                          <a:pt x="110" y="124"/>
                          <a:pt x="110" y="123"/>
                        </a:cubicBezTo>
                        <a:cubicBezTo>
                          <a:pt x="109" y="122"/>
                          <a:pt x="108" y="115"/>
                          <a:pt x="107" y="113"/>
                        </a:cubicBezTo>
                        <a:cubicBezTo>
                          <a:pt x="111" y="110"/>
                          <a:pt x="115" y="106"/>
                          <a:pt x="118" y="101"/>
                        </a:cubicBezTo>
                        <a:cubicBezTo>
                          <a:pt x="119" y="102"/>
                          <a:pt x="126" y="102"/>
                          <a:pt x="128" y="102"/>
                        </a:cubicBezTo>
                        <a:cubicBezTo>
                          <a:pt x="129" y="103"/>
                          <a:pt x="130" y="102"/>
                          <a:pt x="130" y="101"/>
                        </a:cubicBezTo>
                        <a:cubicBezTo>
                          <a:pt x="131" y="100"/>
                          <a:pt x="135" y="88"/>
                          <a:pt x="136" y="88"/>
                        </a:cubicBezTo>
                        <a:cubicBezTo>
                          <a:pt x="136" y="86"/>
                          <a:pt x="136" y="85"/>
                          <a:pt x="135" y="85"/>
                        </a:cubicBezTo>
                        <a:cubicBezTo>
                          <a:pt x="133" y="84"/>
                          <a:pt x="128" y="79"/>
                          <a:pt x="127" y="78"/>
                        </a:cubicBezTo>
                        <a:cubicBezTo>
                          <a:pt x="127" y="73"/>
                          <a:pt x="128" y="68"/>
                          <a:pt x="127" y="63"/>
                        </a:cubicBezTo>
                        <a:cubicBezTo>
                          <a:pt x="128" y="62"/>
                          <a:pt x="134" y="58"/>
                          <a:pt x="135" y="57"/>
                        </a:cubicBezTo>
                        <a:cubicBezTo>
                          <a:pt x="136" y="56"/>
                          <a:pt x="137" y="55"/>
                          <a:pt x="136" y="54"/>
                        </a:cubicBezTo>
                        <a:close/>
                        <a:moveTo>
                          <a:pt x="86" y="91"/>
                        </a:moveTo>
                        <a:cubicBezTo>
                          <a:pt x="74" y="101"/>
                          <a:pt x="57" y="99"/>
                          <a:pt x="47" y="87"/>
                        </a:cubicBezTo>
                        <a:cubicBezTo>
                          <a:pt x="37" y="75"/>
                          <a:pt x="39" y="57"/>
                          <a:pt x="51" y="47"/>
                        </a:cubicBezTo>
                        <a:cubicBezTo>
                          <a:pt x="63" y="38"/>
                          <a:pt x="81" y="40"/>
                          <a:pt x="91" y="52"/>
                        </a:cubicBezTo>
                        <a:cubicBezTo>
                          <a:pt x="100" y="64"/>
                          <a:pt x="99" y="81"/>
                          <a:pt x="86" y="91"/>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sp>
                <p:nvSpPr>
                  <p:cNvPr id="48" name="Freeform 47"/>
                  <p:cNvSpPr>
                    <a:spLocks noEditPoints="1"/>
                  </p:cNvSpPr>
                  <p:nvPr/>
                </p:nvSpPr>
                <p:spPr bwMode="auto">
                  <a:xfrm>
                    <a:off x="553597" y="402917"/>
                    <a:ext cx="665162" cy="657224"/>
                  </a:xfrm>
                  <a:custGeom>
                    <a:avLst/>
                    <a:gdLst/>
                    <a:ahLst/>
                    <a:cxnLst>
                      <a:cxn ang="0">
                        <a:pos x="259" y="120"/>
                      </a:cxn>
                      <a:cxn ang="0">
                        <a:pos x="254" y="93"/>
                      </a:cxn>
                      <a:cxn ang="0">
                        <a:pos x="250" y="89"/>
                      </a:cxn>
                      <a:cxn ang="0">
                        <a:pos x="231" y="87"/>
                      </a:cxn>
                      <a:cxn ang="0">
                        <a:pos x="216" y="62"/>
                      </a:cxn>
                      <a:cxn ang="0">
                        <a:pos x="224" y="44"/>
                      </a:cxn>
                      <a:cxn ang="0">
                        <a:pos x="222" y="39"/>
                      </a:cxn>
                      <a:cxn ang="0">
                        <a:pos x="202" y="22"/>
                      </a:cxn>
                      <a:cxn ang="0">
                        <a:pos x="196" y="21"/>
                      </a:cxn>
                      <a:cxn ang="0">
                        <a:pos x="180" y="32"/>
                      </a:cxn>
                      <a:cxn ang="0">
                        <a:pos x="152" y="22"/>
                      </a:cxn>
                      <a:cxn ang="0">
                        <a:pos x="147" y="4"/>
                      </a:cxn>
                      <a:cxn ang="0">
                        <a:pos x="143" y="0"/>
                      </a:cxn>
                      <a:cxn ang="0">
                        <a:pos x="116" y="0"/>
                      </a:cxn>
                      <a:cxn ang="0">
                        <a:pos x="111" y="4"/>
                      </a:cxn>
                      <a:cxn ang="0">
                        <a:pos x="106" y="22"/>
                      </a:cxn>
                      <a:cxn ang="0">
                        <a:pos x="78" y="32"/>
                      </a:cxn>
                      <a:cxn ang="0">
                        <a:pos x="62" y="22"/>
                      </a:cxn>
                      <a:cxn ang="0">
                        <a:pos x="56" y="22"/>
                      </a:cxn>
                      <a:cxn ang="0">
                        <a:pos x="36" y="39"/>
                      </a:cxn>
                      <a:cxn ang="0">
                        <a:pos x="35" y="45"/>
                      </a:cxn>
                      <a:cxn ang="0">
                        <a:pos x="43" y="62"/>
                      </a:cxn>
                      <a:cxn ang="0">
                        <a:pos x="28" y="88"/>
                      </a:cxn>
                      <a:cxn ang="0">
                        <a:pos x="9" y="90"/>
                      </a:cxn>
                      <a:cxn ang="0">
                        <a:pos x="5" y="94"/>
                      </a:cxn>
                      <a:cxn ang="0">
                        <a:pos x="0" y="120"/>
                      </a:cxn>
                      <a:cxn ang="0">
                        <a:pos x="3" y="126"/>
                      </a:cxn>
                      <a:cxn ang="0">
                        <a:pos x="20" y="134"/>
                      </a:cxn>
                      <a:cxn ang="0">
                        <a:pos x="25" y="163"/>
                      </a:cxn>
                      <a:cxn ang="0">
                        <a:pos x="12" y="177"/>
                      </a:cxn>
                      <a:cxn ang="0">
                        <a:pos x="11" y="183"/>
                      </a:cxn>
                      <a:cxn ang="0">
                        <a:pos x="25" y="206"/>
                      </a:cxn>
                      <a:cxn ang="0">
                        <a:pos x="30" y="208"/>
                      </a:cxn>
                      <a:cxn ang="0">
                        <a:pos x="49" y="203"/>
                      </a:cxn>
                      <a:cxn ang="0">
                        <a:pos x="71" y="222"/>
                      </a:cxn>
                      <a:cxn ang="0">
                        <a:pos x="70" y="241"/>
                      </a:cxn>
                      <a:cxn ang="0">
                        <a:pos x="73" y="246"/>
                      </a:cxn>
                      <a:cxn ang="0">
                        <a:pos x="98" y="255"/>
                      </a:cxn>
                      <a:cxn ang="0">
                        <a:pos x="104" y="254"/>
                      </a:cxn>
                      <a:cxn ang="0">
                        <a:pos x="115" y="238"/>
                      </a:cxn>
                      <a:cxn ang="0">
                        <a:pos x="130" y="239"/>
                      </a:cxn>
                      <a:cxn ang="0">
                        <a:pos x="145" y="238"/>
                      </a:cxn>
                      <a:cxn ang="0">
                        <a:pos x="156" y="253"/>
                      </a:cxn>
                      <a:cxn ang="0">
                        <a:pos x="161" y="255"/>
                      </a:cxn>
                      <a:cxn ang="0">
                        <a:pos x="187" y="246"/>
                      </a:cxn>
                      <a:cxn ang="0">
                        <a:pos x="190" y="241"/>
                      </a:cxn>
                      <a:cxn ang="0">
                        <a:pos x="188" y="222"/>
                      </a:cxn>
                      <a:cxn ang="0">
                        <a:pos x="211" y="203"/>
                      </a:cxn>
                      <a:cxn ang="0">
                        <a:pos x="230" y="207"/>
                      </a:cxn>
                      <a:cxn ang="0">
                        <a:pos x="235" y="205"/>
                      </a:cxn>
                      <a:cxn ang="0">
                        <a:pos x="248" y="182"/>
                      </a:cxn>
                      <a:cxn ang="0">
                        <a:pos x="248" y="176"/>
                      </a:cxn>
                      <a:cxn ang="0">
                        <a:pos x="234" y="162"/>
                      </a:cxn>
                      <a:cxn ang="0">
                        <a:pos x="239" y="133"/>
                      </a:cxn>
                      <a:cxn ang="0">
                        <a:pos x="256" y="125"/>
                      </a:cxn>
                      <a:cxn ang="0">
                        <a:pos x="259" y="120"/>
                      </a:cxn>
                      <a:cxn ang="0">
                        <a:pos x="165" y="190"/>
                      </a:cxn>
                      <a:cxn ang="0">
                        <a:pos x="69" y="165"/>
                      </a:cxn>
                      <a:cxn ang="0">
                        <a:pos x="94" y="69"/>
                      </a:cxn>
                      <a:cxn ang="0">
                        <a:pos x="190" y="94"/>
                      </a:cxn>
                      <a:cxn ang="0">
                        <a:pos x="165" y="190"/>
                      </a:cxn>
                    </a:cxnLst>
                    <a:rect l="0" t="0" r="r" b="b"/>
                    <a:pathLst>
                      <a:path w="259" h="256">
                        <a:moveTo>
                          <a:pt x="259" y="120"/>
                        </a:moveTo>
                        <a:cubicBezTo>
                          <a:pt x="259" y="118"/>
                          <a:pt x="254" y="94"/>
                          <a:pt x="254" y="93"/>
                        </a:cubicBezTo>
                        <a:cubicBezTo>
                          <a:pt x="254" y="91"/>
                          <a:pt x="252" y="89"/>
                          <a:pt x="250" y="89"/>
                        </a:cubicBezTo>
                        <a:cubicBezTo>
                          <a:pt x="247" y="89"/>
                          <a:pt x="233" y="88"/>
                          <a:pt x="231" y="87"/>
                        </a:cubicBezTo>
                        <a:cubicBezTo>
                          <a:pt x="227" y="78"/>
                          <a:pt x="222" y="70"/>
                          <a:pt x="216" y="62"/>
                        </a:cubicBezTo>
                        <a:cubicBezTo>
                          <a:pt x="217" y="60"/>
                          <a:pt x="223" y="47"/>
                          <a:pt x="224" y="44"/>
                        </a:cubicBezTo>
                        <a:cubicBezTo>
                          <a:pt x="225" y="42"/>
                          <a:pt x="224" y="40"/>
                          <a:pt x="222" y="39"/>
                        </a:cubicBezTo>
                        <a:cubicBezTo>
                          <a:pt x="222" y="38"/>
                          <a:pt x="203" y="22"/>
                          <a:pt x="202" y="22"/>
                        </a:cubicBezTo>
                        <a:cubicBezTo>
                          <a:pt x="200" y="20"/>
                          <a:pt x="198" y="20"/>
                          <a:pt x="196" y="21"/>
                        </a:cubicBezTo>
                        <a:cubicBezTo>
                          <a:pt x="194" y="23"/>
                          <a:pt x="182" y="31"/>
                          <a:pt x="180" y="32"/>
                        </a:cubicBezTo>
                        <a:cubicBezTo>
                          <a:pt x="172" y="27"/>
                          <a:pt x="162" y="24"/>
                          <a:pt x="152" y="22"/>
                        </a:cubicBezTo>
                        <a:cubicBezTo>
                          <a:pt x="152" y="20"/>
                          <a:pt x="148" y="6"/>
                          <a:pt x="147" y="4"/>
                        </a:cubicBezTo>
                        <a:cubicBezTo>
                          <a:pt x="147" y="2"/>
                          <a:pt x="145" y="0"/>
                          <a:pt x="143" y="0"/>
                        </a:cubicBezTo>
                        <a:cubicBezTo>
                          <a:pt x="116" y="0"/>
                          <a:pt x="116" y="0"/>
                          <a:pt x="116" y="0"/>
                        </a:cubicBezTo>
                        <a:cubicBezTo>
                          <a:pt x="113" y="0"/>
                          <a:pt x="112" y="2"/>
                          <a:pt x="111" y="4"/>
                        </a:cubicBezTo>
                        <a:cubicBezTo>
                          <a:pt x="110" y="7"/>
                          <a:pt x="107" y="20"/>
                          <a:pt x="106" y="22"/>
                        </a:cubicBezTo>
                        <a:cubicBezTo>
                          <a:pt x="96" y="24"/>
                          <a:pt x="87" y="28"/>
                          <a:pt x="78" y="32"/>
                        </a:cubicBezTo>
                        <a:cubicBezTo>
                          <a:pt x="76" y="31"/>
                          <a:pt x="65" y="23"/>
                          <a:pt x="62" y="22"/>
                        </a:cubicBezTo>
                        <a:cubicBezTo>
                          <a:pt x="61" y="21"/>
                          <a:pt x="58" y="20"/>
                          <a:pt x="56" y="22"/>
                        </a:cubicBezTo>
                        <a:cubicBezTo>
                          <a:pt x="56" y="23"/>
                          <a:pt x="37" y="38"/>
                          <a:pt x="36" y="39"/>
                        </a:cubicBezTo>
                        <a:cubicBezTo>
                          <a:pt x="34" y="41"/>
                          <a:pt x="34" y="43"/>
                          <a:pt x="35" y="45"/>
                        </a:cubicBezTo>
                        <a:cubicBezTo>
                          <a:pt x="36" y="48"/>
                          <a:pt x="42" y="60"/>
                          <a:pt x="43" y="62"/>
                        </a:cubicBezTo>
                        <a:cubicBezTo>
                          <a:pt x="37" y="70"/>
                          <a:pt x="32" y="79"/>
                          <a:pt x="28" y="88"/>
                        </a:cubicBezTo>
                        <a:cubicBezTo>
                          <a:pt x="25" y="88"/>
                          <a:pt x="12" y="90"/>
                          <a:pt x="9" y="90"/>
                        </a:cubicBezTo>
                        <a:cubicBezTo>
                          <a:pt x="7" y="90"/>
                          <a:pt x="5" y="91"/>
                          <a:pt x="5" y="94"/>
                        </a:cubicBezTo>
                        <a:cubicBezTo>
                          <a:pt x="4" y="95"/>
                          <a:pt x="0" y="119"/>
                          <a:pt x="0" y="120"/>
                        </a:cubicBezTo>
                        <a:cubicBezTo>
                          <a:pt x="0" y="123"/>
                          <a:pt x="1" y="125"/>
                          <a:pt x="3" y="126"/>
                        </a:cubicBezTo>
                        <a:cubicBezTo>
                          <a:pt x="6" y="127"/>
                          <a:pt x="18" y="133"/>
                          <a:pt x="20" y="134"/>
                        </a:cubicBezTo>
                        <a:cubicBezTo>
                          <a:pt x="20" y="144"/>
                          <a:pt x="22" y="154"/>
                          <a:pt x="25" y="163"/>
                        </a:cubicBezTo>
                        <a:cubicBezTo>
                          <a:pt x="24" y="165"/>
                          <a:pt x="14" y="175"/>
                          <a:pt x="12" y="177"/>
                        </a:cubicBezTo>
                        <a:cubicBezTo>
                          <a:pt x="10" y="178"/>
                          <a:pt x="10" y="180"/>
                          <a:pt x="11" y="183"/>
                        </a:cubicBezTo>
                        <a:cubicBezTo>
                          <a:pt x="12" y="184"/>
                          <a:pt x="24" y="205"/>
                          <a:pt x="25" y="206"/>
                        </a:cubicBezTo>
                        <a:cubicBezTo>
                          <a:pt x="26" y="208"/>
                          <a:pt x="28" y="208"/>
                          <a:pt x="30" y="208"/>
                        </a:cubicBezTo>
                        <a:cubicBezTo>
                          <a:pt x="33" y="207"/>
                          <a:pt x="46" y="204"/>
                          <a:pt x="49" y="203"/>
                        </a:cubicBezTo>
                        <a:cubicBezTo>
                          <a:pt x="55" y="210"/>
                          <a:pt x="63" y="217"/>
                          <a:pt x="71" y="222"/>
                        </a:cubicBezTo>
                        <a:cubicBezTo>
                          <a:pt x="71" y="224"/>
                          <a:pt x="70" y="238"/>
                          <a:pt x="70" y="241"/>
                        </a:cubicBezTo>
                        <a:cubicBezTo>
                          <a:pt x="70" y="243"/>
                          <a:pt x="71" y="245"/>
                          <a:pt x="73" y="246"/>
                        </a:cubicBezTo>
                        <a:cubicBezTo>
                          <a:pt x="74" y="247"/>
                          <a:pt x="97" y="255"/>
                          <a:pt x="98" y="255"/>
                        </a:cubicBezTo>
                        <a:cubicBezTo>
                          <a:pt x="101" y="256"/>
                          <a:pt x="103" y="255"/>
                          <a:pt x="104" y="254"/>
                        </a:cubicBezTo>
                        <a:cubicBezTo>
                          <a:pt x="106" y="251"/>
                          <a:pt x="114" y="240"/>
                          <a:pt x="115" y="238"/>
                        </a:cubicBezTo>
                        <a:cubicBezTo>
                          <a:pt x="120" y="239"/>
                          <a:pt x="125" y="239"/>
                          <a:pt x="130" y="239"/>
                        </a:cubicBezTo>
                        <a:cubicBezTo>
                          <a:pt x="135" y="239"/>
                          <a:pt x="140" y="239"/>
                          <a:pt x="145" y="238"/>
                        </a:cubicBezTo>
                        <a:cubicBezTo>
                          <a:pt x="146" y="240"/>
                          <a:pt x="154" y="251"/>
                          <a:pt x="156" y="253"/>
                        </a:cubicBezTo>
                        <a:cubicBezTo>
                          <a:pt x="157" y="255"/>
                          <a:pt x="159" y="256"/>
                          <a:pt x="161" y="255"/>
                        </a:cubicBezTo>
                        <a:cubicBezTo>
                          <a:pt x="163" y="255"/>
                          <a:pt x="186" y="246"/>
                          <a:pt x="187" y="246"/>
                        </a:cubicBezTo>
                        <a:cubicBezTo>
                          <a:pt x="189" y="245"/>
                          <a:pt x="190" y="243"/>
                          <a:pt x="190" y="241"/>
                        </a:cubicBezTo>
                        <a:cubicBezTo>
                          <a:pt x="190" y="238"/>
                          <a:pt x="188" y="224"/>
                          <a:pt x="188" y="222"/>
                        </a:cubicBezTo>
                        <a:cubicBezTo>
                          <a:pt x="197" y="216"/>
                          <a:pt x="204" y="210"/>
                          <a:pt x="211" y="203"/>
                        </a:cubicBezTo>
                        <a:cubicBezTo>
                          <a:pt x="213" y="203"/>
                          <a:pt x="227" y="207"/>
                          <a:pt x="230" y="207"/>
                        </a:cubicBezTo>
                        <a:cubicBezTo>
                          <a:pt x="231" y="208"/>
                          <a:pt x="234" y="207"/>
                          <a:pt x="235" y="205"/>
                        </a:cubicBezTo>
                        <a:cubicBezTo>
                          <a:pt x="235" y="204"/>
                          <a:pt x="248" y="183"/>
                          <a:pt x="248" y="182"/>
                        </a:cubicBezTo>
                        <a:cubicBezTo>
                          <a:pt x="249" y="180"/>
                          <a:pt x="249" y="178"/>
                          <a:pt x="248" y="176"/>
                        </a:cubicBezTo>
                        <a:cubicBezTo>
                          <a:pt x="245" y="174"/>
                          <a:pt x="236" y="164"/>
                          <a:pt x="234" y="162"/>
                        </a:cubicBezTo>
                        <a:cubicBezTo>
                          <a:pt x="237" y="153"/>
                          <a:pt x="239" y="143"/>
                          <a:pt x="239" y="133"/>
                        </a:cubicBezTo>
                        <a:cubicBezTo>
                          <a:pt x="241" y="132"/>
                          <a:pt x="254" y="126"/>
                          <a:pt x="256" y="125"/>
                        </a:cubicBezTo>
                        <a:cubicBezTo>
                          <a:pt x="258" y="124"/>
                          <a:pt x="259" y="122"/>
                          <a:pt x="259" y="120"/>
                        </a:cubicBezTo>
                        <a:close/>
                        <a:moveTo>
                          <a:pt x="165" y="190"/>
                        </a:moveTo>
                        <a:cubicBezTo>
                          <a:pt x="131" y="209"/>
                          <a:pt x="88" y="198"/>
                          <a:pt x="69" y="165"/>
                        </a:cubicBezTo>
                        <a:cubicBezTo>
                          <a:pt x="50" y="131"/>
                          <a:pt x="61" y="88"/>
                          <a:pt x="94" y="69"/>
                        </a:cubicBezTo>
                        <a:cubicBezTo>
                          <a:pt x="128" y="49"/>
                          <a:pt x="171" y="60"/>
                          <a:pt x="190" y="94"/>
                        </a:cubicBezTo>
                        <a:cubicBezTo>
                          <a:pt x="210" y="127"/>
                          <a:pt x="198" y="170"/>
                          <a:pt x="165" y="190"/>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grpSp>
            <p:sp>
              <p:nvSpPr>
                <p:cNvPr id="45" name="Freeform 44"/>
                <p:cNvSpPr>
                  <a:spLocks/>
                </p:cNvSpPr>
                <p:nvPr/>
              </p:nvSpPr>
              <p:spPr bwMode="auto">
                <a:xfrm>
                  <a:off x="620273" y="491817"/>
                  <a:ext cx="495300" cy="468313"/>
                </a:xfrm>
                <a:custGeom>
                  <a:avLst/>
                  <a:gdLst/>
                  <a:ahLst/>
                  <a:cxnLst>
                    <a:cxn ang="0">
                      <a:pos x="139" y="98"/>
                    </a:cxn>
                    <a:cxn ang="0">
                      <a:pos x="136" y="76"/>
                    </a:cxn>
                    <a:cxn ang="0">
                      <a:pos x="177" y="36"/>
                    </a:cxn>
                    <a:cxn ang="0">
                      <a:pos x="161" y="18"/>
                    </a:cxn>
                    <a:cxn ang="0">
                      <a:pos x="121" y="61"/>
                    </a:cxn>
                    <a:cxn ang="0">
                      <a:pos x="99" y="58"/>
                    </a:cxn>
                    <a:cxn ang="0">
                      <a:pos x="70" y="0"/>
                    </a:cxn>
                    <a:cxn ang="0">
                      <a:pos x="51" y="14"/>
                    </a:cxn>
                    <a:cxn ang="0">
                      <a:pos x="80" y="67"/>
                    </a:cxn>
                    <a:cxn ang="0">
                      <a:pos x="70" y="87"/>
                    </a:cxn>
                    <a:cxn ang="0">
                      <a:pos x="1" y="97"/>
                    </a:cxn>
                    <a:cxn ang="0">
                      <a:pos x="2" y="121"/>
                    </a:cxn>
                    <a:cxn ang="0">
                      <a:pos x="73" y="108"/>
                    </a:cxn>
                    <a:cxn ang="0">
                      <a:pos x="89" y="124"/>
                    </a:cxn>
                    <a:cxn ang="0">
                      <a:pos x="79" y="182"/>
                    </a:cxn>
                    <a:cxn ang="0">
                      <a:pos x="103" y="181"/>
                    </a:cxn>
                    <a:cxn ang="0">
                      <a:pos x="110" y="127"/>
                    </a:cxn>
                    <a:cxn ang="0">
                      <a:pos x="130" y="117"/>
                    </a:cxn>
                    <a:cxn ang="0">
                      <a:pos x="180" y="143"/>
                    </a:cxn>
                    <a:cxn ang="0">
                      <a:pos x="193" y="123"/>
                    </a:cxn>
                    <a:cxn ang="0">
                      <a:pos x="139" y="98"/>
                    </a:cxn>
                  </a:cxnLst>
                  <a:rect l="0" t="0" r="r" b="b"/>
                  <a:pathLst>
                    <a:path w="193" h="182">
                      <a:moveTo>
                        <a:pt x="139" y="98"/>
                      </a:moveTo>
                      <a:cubicBezTo>
                        <a:pt x="128" y="93"/>
                        <a:pt x="127" y="85"/>
                        <a:pt x="136" y="76"/>
                      </a:cubicBezTo>
                      <a:cubicBezTo>
                        <a:pt x="141" y="71"/>
                        <a:pt x="161" y="51"/>
                        <a:pt x="177" y="36"/>
                      </a:cubicBezTo>
                      <a:cubicBezTo>
                        <a:pt x="172" y="30"/>
                        <a:pt x="167" y="24"/>
                        <a:pt x="161" y="18"/>
                      </a:cubicBezTo>
                      <a:cubicBezTo>
                        <a:pt x="146" y="35"/>
                        <a:pt x="126" y="56"/>
                        <a:pt x="121" y="61"/>
                      </a:cubicBezTo>
                      <a:cubicBezTo>
                        <a:pt x="112" y="70"/>
                        <a:pt x="104" y="69"/>
                        <a:pt x="99" y="58"/>
                      </a:cubicBezTo>
                      <a:cubicBezTo>
                        <a:pt x="95" y="50"/>
                        <a:pt x="80" y="20"/>
                        <a:pt x="70" y="0"/>
                      </a:cubicBezTo>
                      <a:cubicBezTo>
                        <a:pt x="63" y="4"/>
                        <a:pt x="57" y="9"/>
                        <a:pt x="51" y="14"/>
                      </a:cubicBezTo>
                      <a:cubicBezTo>
                        <a:pt x="62" y="34"/>
                        <a:pt x="76" y="60"/>
                        <a:pt x="80" y="67"/>
                      </a:cubicBezTo>
                      <a:cubicBezTo>
                        <a:pt x="86" y="78"/>
                        <a:pt x="82" y="85"/>
                        <a:pt x="70" y="87"/>
                      </a:cubicBezTo>
                      <a:cubicBezTo>
                        <a:pt x="61" y="89"/>
                        <a:pt x="23" y="94"/>
                        <a:pt x="1" y="97"/>
                      </a:cubicBezTo>
                      <a:cubicBezTo>
                        <a:pt x="0" y="105"/>
                        <a:pt x="0" y="113"/>
                        <a:pt x="2" y="121"/>
                      </a:cubicBezTo>
                      <a:cubicBezTo>
                        <a:pt x="23" y="117"/>
                        <a:pt x="64" y="109"/>
                        <a:pt x="73" y="108"/>
                      </a:cubicBezTo>
                      <a:cubicBezTo>
                        <a:pt x="85" y="106"/>
                        <a:pt x="91" y="111"/>
                        <a:pt x="89" y="124"/>
                      </a:cubicBezTo>
                      <a:cubicBezTo>
                        <a:pt x="88" y="131"/>
                        <a:pt x="83" y="160"/>
                        <a:pt x="79" y="182"/>
                      </a:cubicBezTo>
                      <a:cubicBezTo>
                        <a:pt x="87" y="182"/>
                        <a:pt x="95" y="182"/>
                        <a:pt x="103" y="181"/>
                      </a:cubicBezTo>
                      <a:cubicBezTo>
                        <a:pt x="106" y="159"/>
                        <a:pt x="109" y="134"/>
                        <a:pt x="110" y="127"/>
                      </a:cubicBezTo>
                      <a:cubicBezTo>
                        <a:pt x="111" y="115"/>
                        <a:pt x="119" y="111"/>
                        <a:pt x="130" y="117"/>
                      </a:cubicBezTo>
                      <a:cubicBezTo>
                        <a:pt x="136" y="120"/>
                        <a:pt x="161" y="133"/>
                        <a:pt x="180" y="143"/>
                      </a:cubicBezTo>
                      <a:cubicBezTo>
                        <a:pt x="186" y="137"/>
                        <a:pt x="190" y="130"/>
                        <a:pt x="193" y="123"/>
                      </a:cubicBezTo>
                      <a:cubicBezTo>
                        <a:pt x="172" y="114"/>
                        <a:pt x="146" y="101"/>
                        <a:pt x="139" y="98"/>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grpSp>
        </p:grpSp>
      </p:grpSp>
      <p:sp>
        <p:nvSpPr>
          <p:cNvPr id="49" name="Round Same Side Corner Rectangle 48"/>
          <p:cNvSpPr/>
          <p:nvPr/>
        </p:nvSpPr>
        <p:spPr>
          <a:xfrm>
            <a:off x="6069985" y="3555093"/>
            <a:ext cx="2700000" cy="1032782"/>
          </a:xfrm>
          <a:prstGeom prst="round2SameRect">
            <a:avLst>
              <a:gd name="adj1" fmla="val 0"/>
              <a:gd name="adj2" fmla="val 1383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Combat evolving threats using data science</a:t>
            </a:r>
          </a:p>
        </p:txBody>
      </p:sp>
    </p:spTree>
    <p:extLst>
      <p:ext uri="{BB962C8B-B14F-4D97-AF65-F5344CB8AC3E}">
        <p14:creationId xmlns:p14="http://schemas.microsoft.com/office/powerpoint/2010/main" val="242725105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4839660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92"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Next Steps</a:t>
            </a:r>
            <a:endParaRPr lang="en-GB" dirty="0"/>
          </a:p>
        </p:txBody>
      </p:sp>
      <p:sp>
        <p:nvSpPr>
          <p:cNvPr id="6" name="Round Same Side Corner Rectangle 5"/>
          <p:cNvSpPr/>
          <p:nvPr/>
        </p:nvSpPr>
        <p:spPr>
          <a:xfrm rot="16200000">
            <a:off x="422439" y="1205953"/>
            <a:ext cx="640080" cy="639903"/>
          </a:xfrm>
          <a:prstGeom prst="round2SameRect">
            <a:avLst>
              <a:gd name="adj1" fmla="val 11982"/>
              <a:gd name="adj2"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solidFill>
                  <a:schemeClr val="bg1"/>
                </a:solidFill>
              </a:rPr>
              <a:t>1</a:t>
            </a:r>
          </a:p>
        </p:txBody>
      </p:sp>
      <p:sp>
        <p:nvSpPr>
          <p:cNvPr id="5" name="Round Same Side Corner Rectangle 4"/>
          <p:cNvSpPr/>
          <p:nvPr/>
        </p:nvSpPr>
        <p:spPr>
          <a:xfrm rot="5400000">
            <a:off x="4601452" y="-2333065"/>
            <a:ext cx="639990" cy="7718032"/>
          </a:xfrm>
          <a:prstGeom prst="round2SameRect">
            <a:avLst>
              <a:gd name="adj1" fmla="val 12128"/>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91440" rtlCol="0" anchor="ctr"/>
          <a:lstStyle/>
          <a:p>
            <a:r>
              <a:rPr lang="en-US" sz="2000" dirty="0">
                <a:solidFill>
                  <a:schemeClr val="tx1"/>
                </a:solidFill>
              </a:rPr>
              <a:t>Take the Shadow IT and Data Risk Assessments</a:t>
            </a:r>
          </a:p>
        </p:txBody>
      </p:sp>
      <p:sp>
        <p:nvSpPr>
          <p:cNvPr id="11" name="Round Same Side Corner Rectangle 10"/>
          <p:cNvSpPr/>
          <p:nvPr/>
        </p:nvSpPr>
        <p:spPr>
          <a:xfrm rot="16200000">
            <a:off x="422440" y="1937877"/>
            <a:ext cx="640080" cy="639903"/>
          </a:xfrm>
          <a:prstGeom prst="round2SameRect">
            <a:avLst>
              <a:gd name="adj1" fmla="val 11982"/>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solidFill>
                  <a:schemeClr val="bg1"/>
                </a:solidFill>
              </a:rPr>
              <a:t>2</a:t>
            </a:r>
          </a:p>
        </p:txBody>
      </p:sp>
      <p:sp>
        <p:nvSpPr>
          <p:cNvPr id="12" name="Round Same Side Corner Rectangle 11"/>
          <p:cNvSpPr/>
          <p:nvPr/>
        </p:nvSpPr>
        <p:spPr>
          <a:xfrm rot="5400000">
            <a:off x="4601453" y="-1601141"/>
            <a:ext cx="639990" cy="7718032"/>
          </a:xfrm>
          <a:prstGeom prst="round2SameRect">
            <a:avLst>
              <a:gd name="adj1" fmla="val 12128"/>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91440" rtlCol="0" anchor="ctr"/>
          <a:lstStyle/>
          <a:p>
            <a:r>
              <a:rPr lang="en-US" sz="2000">
                <a:solidFill>
                  <a:schemeClr val="tx1"/>
                </a:solidFill>
              </a:rPr>
              <a:t>Review the results </a:t>
            </a:r>
            <a:endParaRPr lang="en-US" sz="2000" dirty="0">
              <a:solidFill>
                <a:schemeClr val="tx1"/>
              </a:solidFill>
            </a:endParaRPr>
          </a:p>
        </p:txBody>
      </p:sp>
      <p:sp>
        <p:nvSpPr>
          <p:cNvPr id="13" name="Round Same Side Corner Rectangle 12"/>
          <p:cNvSpPr/>
          <p:nvPr/>
        </p:nvSpPr>
        <p:spPr>
          <a:xfrm rot="16200000">
            <a:off x="422441" y="2669709"/>
            <a:ext cx="640080" cy="639903"/>
          </a:xfrm>
          <a:prstGeom prst="round2SameRect">
            <a:avLst>
              <a:gd name="adj1" fmla="val 11982"/>
              <a:gd name="adj2"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solidFill>
                  <a:schemeClr val="bg1"/>
                </a:solidFill>
              </a:rPr>
              <a:t>3</a:t>
            </a:r>
          </a:p>
        </p:txBody>
      </p:sp>
      <p:sp>
        <p:nvSpPr>
          <p:cNvPr id="14" name="Round Same Side Corner Rectangle 13"/>
          <p:cNvSpPr/>
          <p:nvPr/>
        </p:nvSpPr>
        <p:spPr>
          <a:xfrm rot="5400000">
            <a:off x="4601453" y="-869310"/>
            <a:ext cx="639990" cy="7718032"/>
          </a:xfrm>
          <a:prstGeom prst="round2SameRect">
            <a:avLst>
              <a:gd name="adj1" fmla="val 12128"/>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91440" rtlCol="0" anchor="ctr"/>
          <a:lstStyle/>
          <a:p>
            <a:r>
              <a:rPr lang="en-GB" sz="2000" dirty="0">
                <a:solidFill>
                  <a:schemeClr val="tx1"/>
                </a:solidFill>
              </a:rPr>
              <a:t>Identify problem areas and relevant solutions </a:t>
            </a:r>
          </a:p>
        </p:txBody>
      </p:sp>
    </p:spTree>
    <p:extLst>
      <p:ext uri="{BB962C8B-B14F-4D97-AF65-F5344CB8AC3E}">
        <p14:creationId xmlns:p14="http://schemas.microsoft.com/office/powerpoint/2010/main" val="44070549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893369"/>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367" y="1813423"/>
            <a:ext cx="1261872" cy="2170239"/>
            <a:chOff x="1980832" y="717630"/>
            <a:chExt cx="1261872" cy="2170239"/>
          </a:xfrm>
          <a:solidFill>
            <a:srgbClr val="99CC31"/>
          </a:solidFill>
        </p:grpSpPr>
        <p:sp>
          <p:nvSpPr>
            <p:cNvPr id="5" name="Rectangle 4"/>
            <p:cNvSpPr/>
            <p:nvPr/>
          </p:nvSpPr>
          <p:spPr>
            <a:xfrm rot="10800000" flipV="1">
              <a:off x="1980832" y="717630"/>
              <a:ext cx="1261872" cy="217023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Audit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7102" t="25801"/>
            <a:stretch/>
          </p:blipFill>
          <p:spPr>
            <a:xfrm>
              <a:off x="2619920" y="2210958"/>
              <a:ext cx="568241" cy="615555"/>
            </a:xfrm>
            <a:prstGeom prst="rect">
              <a:avLst/>
            </a:prstGeom>
            <a:grpFill/>
            <a:ln>
              <a:noFill/>
            </a:ln>
          </p:spPr>
        </p:pic>
      </p:grpSp>
      <p:grpSp>
        <p:nvGrpSpPr>
          <p:cNvPr id="10" name="Group 9"/>
          <p:cNvGrpSpPr/>
          <p:nvPr/>
        </p:nvGrpSpPr>
        <p:grpSpPr>
          <a:xfrm>
            <a:off x="2956209" y="1813423"/>
            <a:ext cx="1261872" cy="2170240"/>
            <a:chOff x="4713698" y="717630"/>
            <a:chExt cx="1261872" cy="2170240"/>
          </a:xfrm>
        </p:grpSpPr>
        <p:sp>
          <p:nvSpPr>
            <p:cNvPr id="14" name="Rectangle 13"/>
            <p:cNvSpPr/>
            <p:nvPr/>
          </p:nvSpPr>
          <p:spPr>
            <a:xfrm rot="10800000" flipV="1">
              <a:off x="4713698" y="717630"/>
              <a:ext cx="1261872" cy="2170240"/>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tIns="365760" rIns="45720" rtlCol="0" anchor="t">
              <a:noAutofit/>
            </a:bodyPr>
            <a:lstStyle/>
            <a:p>
              <a:pPr algn="ctr"/>
              <a:r>
                <a:rPr lang="en-IN" sz="1600" b="1" dirty="0"/>
                <a:t>Audit Score</a:t>
              </a:r>
            </a:p>
          </p:txBody>
        </p:sp>
        <p:sp>
          <p:nvSpPr>
            <p:cNvPr id="15" name="Rectangle 14"/>
            <p:cNvSpPr/>
            <p:nvPr/>
          </p:nvSpPr>
          <p:spPr>
            <a:xfrm rot="10800000" flipV="1">
              <a:off x="4771055" y="1713053"/>
              <a:ext cx="1147156" cy="1118869"/>
            </a:xfrm>
            <a:prstGeom prst="rect">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b">
              <a:noAutofit/>
            </a:bodyPr>
            <a:lstStyle/>
            <a:p>
              <a:pPr algn="ctr"/>
              <a:r>
                <a:rPr lang="en-IN" sz="1050" dirty="0"/>
                <a:t>Shadow IT Risk Assessment</a:t>
              </a:r>
            </a:p>
          </p:txBody>
        </p:sp>
        <p:grpSp>
          <p:nvGrpSpPr>
            <p:cNvPr id="16" name="Group 15"/>
            <p:cNvGrpSpPr/>
            <p:nvPr/>
          </p:nvGrpSpPr>
          <p:grpSpPr>
            <a:xfrm>
              <a:off x="5009826" y="1904545"/>
              <a:ext cx="659550" cy="410745"/>
              <a:chOff x="2284413" y="2708420"/>
              <a:chExt cx="2190750" cy="1368138"/>
            </a:xfrm>
            <a:solidFill>
              <a:schemeClr val="bg1"/>
            </a:solidFill>
          </p:grpSpPr>
          <p:sp>
            <p:nvSpPr>
              <p:cNvPr id="17" name="Freeform 12"/>
              <p:cNvSpPr>
                <a:spLocks noEditPoints="1"/>
              </p:cNvSpPr>
              <p:nvPr/>
            </p:nvSpPr>
            <p:spPr bwMode="auto">
              <a:xfrm>
                <a:off x="2284413" y="2708420"/>
                <a:ext cx="2190750" cy="1368138"/>
              </a:xfrm>
              <a:custGeom>
                <a:avLst/>
                <a:gdLst>
                  <a:gd name="T0" fmla="*/ 0 w 1380"/>
                  <a:gd name="T1" fmla="*/ 948 h 948"/>
                  <a:gd name="T2" fmla="*/ 1380 w 1380"/>
                  <a:gd name="T3" fmla="*/ 948 h 948"/>
                  <a:gd name="T4" fmla="*/ 1380 w 1380"/>
                  <a:gd name="T5" fmla="*/ 0 h 948"/>
                  <a:gd name="T6" fmla="*/ 0 w 1380"/>
                  <a:gd name="T7" fmla="*/ 0 h 948"/>
                  <a:gd name="T8" fmla="*/ 0 w 1380"/>
                  <a:gd name="T9" fmla="*/ 948 h 948"/>
                  <a:gd name="T10" fmla="*/ 106 w 1380"/>
                  <a:gd name="T11" fmla="*/ 104 h 948"/>
                  <a:gd name="T12" fmla="*/ 1276 w 1380"/>
                  <a:gd name="T13" fmla="*/ 104 h 948"/>
                  <a:gd name="T14" fmla="*/ 1276 w 1380"/>
                  <a:gd name="T15" fmla="*/ 842 h 948"/>
                  <a:gd name="T16" fmla="*/ 106 w 1380"/>
                  <a:gd name="T17" fmla="*/ 842 h 948"/>
                  <a:gd name="T18" fmla="*/ 106 w 1380"/>
                  <a:gd name="T19" fmla="*/ 10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0" h="948">
                    <a:moveTo>
                      <a:pt x="0" y="948"/>
                    </a:moveTo>
                    <a:lnTo>
                      <a:pt x="1380" y="948"/>
                    </a:lnTo>
                    <a:lnTo>
                      <a:pt x="1380" y="0"/>
                    </a:lnTo>
                    <a:lnTo>
                      <a:pt x="0" y="0"/>
                    </a:lnTo>
                    <a:lnTo>
                      <a:pt x="0" y="948"/>
                    </a:lnTo>
                    <a:close/>
                    <a:moveTo>
                      <a:pt x="106" y="104"/>
                    </a:moveTo>
                    <a:lnTo>
                      <a:pt x="1276" y="104"/>
                    </a:lnTo>
                    <a:lnTo>
                      <a:pt x="1276" y="842"/>
                    </a:lnTo>
                    <a:lnTo>
                      <a:pt x="106" y="842"/>
                    </a:lnTo>
                    <a:lnTo>
                      <a:pt x="10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p:cNvSpPr>
                <a:spLocks noChangeArrowheads="1"/>
              </p:cNvSpPr>
              <p:nvPr/>
            </p:nvSpPr>
            <p:spPr bwMode="auto">
              <a:xfrm>
                <a:off x="3738563" y="2982913"/>
                <a:ext cx="45402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p:cNvSpPr>
                <a:spLocks noChangeArrowheads="1"/>
              </p:cNvSpPr>
              <p:nvPr/>
            </p:nvSpPr>
            <p:spPr bwMode="auto">
              <a:xfrm>
                <a:off x="3738563" y="3119438"/>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p:cNvSpPr>
                <a:spLocks noChangeArrowheads="1"/>
              </p:cNvSpPr>
              <p:nvPr/>
            </p:nvSpPr>
            <p:spPr bwMode="auto">
              <a:xfrm>
                <a:off x="3741738" y="3268663"/>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p:cNvSpPr>
                <a:spLocks noChangeArrowheads="1"/>
              </p:cNvSpPr>
              <p:nvPr/>
            </p:nvSpPr>
            <p:spPr bwMode="auto">
              <a:xfrm>
                <a:off x="2576513" y="3163888"/>
                <a:ext cx="9429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p:cNvSpPr>
                <a:spLocks noChangeArrowheads="1"/>
              </p:cNvSpPr>
              <p:nvPr/>
            </p:nvSpPr>
            <p:spPr bwMode="auto">
              <a:xfrm>
                <a:off x="2576513" y="3398838"/>
                <a:ext cx="7207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p:cNvSpPr>
                <a:spLocks noChangeArrowheads="1"/>
              </p:cNvSpPr>
              <p:nvPr/>
            </p:nvSpPr>
            <p:spPr bwMode="auto">
              <a:xfrm>
                <a:off x="2576513" y="3633788"/>
                <a:ext cx="1422400"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4" name="Group 93"/>
          <p:cNvGrpSpPr/>
          <p:nvPr/>
        </p:nvGrpSpPr>
        <p:grpSpPr>
          <a:xfrm>
            <a:off x="1575288" y="1813423"/>
            <a:ext cx="1261872" cy="2170239"/>
            <a:chOff x="-1020659" y="1436593"/>
            <a:chExt cx="1261872" cy="2170239"/>
          </a:xfrm>
        </p:grpSpPr>
        <p:sp>
          <p:nvSpPr>
            <p:cNvPr id="7" name="Rectangle 6"/>
            <p:cNvSpPr/>
            <p:nvPr/>
          </p:nvSpPr>
          <p:spPr>
            <a:xfrm rot="10800000" flipV="1">
              <a:off x="-1020659" y="1436593"/>
              <a:ext cx="1261872" cy="2170239"/>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Business Readiness Rating</a:t>
              </a:r>
            </a:p>
            <a:p>
              <a:pPr algn="ctr"/>
              <a:endParaRPr lang="en-IN" sz="1600" dirty="0"/>
            </a:p>
          </p:txBody>
        </p:sp>
        <p:pic>
          <p:nvPicPr>
            <p:cNvPr id="24" name="Picture 23"/>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8635" t="33316" r="66843" b="24890"/>
            <a:stretch/>
          </p:blipFill>
          <p:spPr>
            <a:xfrm>
              <a:off x="-377601" y="2968258"/>
              <a:ext cx="566928" cy="552137"/>
            </a:xfrm>
            <a:prstGeom prst="rect">
              <a:avLst/>
            </a:prstGeom>
          </p:spPr>
        </p:pic>
      </p:grpSp>
      <p:grpSp>
        <p:nvGrpSpPr>
          <p:cNvPr id="27" name="Group 26"/>
          <p:cNvGrpSpPr/>
          <p:nvPr/>
        </p:nvGrpSpPr>
        <p:grpSpPr>
          <a:xfrm>
            <a:off x="5771863" y="1813423"/>
            <a:ext cx="1261872" cy="2167128"/>
            <a:chOff x="6080131" y="4696457"/>
            <a:chExt cx="1261872" cy="2167128"/>
          </a:xfrm>
        </p:grpSpPr>
        <p:sp>
          <p:nvSpPr>
            <p:cNvPr id="28" name="Rectangle 27"/>
            <p:cNvSpPr/>
            <p:nvPr/>
          </p:nvSpPr>
          <p:spPr>
            <a:xfrm>
              <a:off x="6080131" y="4696457"/>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Detect</a:t>
              </a:r>
            </a:p>
          </p:txBody>
        </p:sp>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t="27763"/>
            <a:stretch/>
          </p:blipFill>
          <p:spPr>
            <a:xfrm>
              <a:off x="6641163" y="6156251"/>
              <a:ext cx="642001" cy="621503"/>
            </a:xfrm>
            <a:prstGeom prst="rect">
              <a:avLst/>
            </a:prstGeom>
            <a:noFill/>
            <a:ln>
              <a:noFill/>
            </a:ln>
          </p:spPr>
        </p:pic>
      </p:grpSp>
      <p:grpSp>
        <p:nvGrpSpPr>
          <p:cNvPr id="50" name="Group 49"/>
          <p:cNvGrpSpPr/>
          <p:nvPr/>
        </p:nvGrpSpPr>
        <p:grpSpPr>
          <a:xfrm>
            <a:off x="9914626" y="1813423"/>
            <a:ext cx="1261872" cy="2167128"/>
            <a:chOff x="8812998" y="6691738"/>
            <a:chExt cx="1261872" cy="2167128"/>
          </a:xfrm>
        </p:grpSpPr>
        <p:sp>
          <p:nvSpPr>
            <p:cNvPr id="56" name="Rectangle 55"/>
            <p:cNvSpPr/>
            <p:nvPr/>
          </p:nvSpPr>
          <p:spPr>
            <a:xfrm>
              <a:off x="8812998"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Protect</a:t>
              </a:r>
            </a:p>
          </p:txBody>
        </p:sp>
        <p:grpSp>
          <p:nvGrpSpPr>
            <p:cNvPr id="57" name="Group 56"/>
            <p:cNvGrpSpPr/>
            <p:nvPr/>
          </p:nvGrpSpPr>
          <p:grpSpPr>
            <a:xfrm>
              <a:off x="9405897" y="8161587"/>
              <a:ext cx="635818" cy="621503"/>
              <a:chOff x="6641163" y="6846513"/>
              <a:chExt cx="635818" cy="621503"/>
            </a:xfrm>
          </p:grpSpPr>
          <p:sp>
            <p:nvSpPr>
              <p:cNvPr id="58" name="Rectangle 57"/>
              <p:cNvSpPr/>
              <p:nvPr/>
            </p:nvSpPr>
            <p:spPr>
              <a:xfrm>
                <a:off x="6774282" y="6846513"/>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rotWithShape="1">
              <a:blip r:embed="rId5" cstate="print">
                <a:extLst>
                  <a:ext uri="{28A0092B-C50C-407E-A947-70E740481C1C}">
                    <a14:useLocalDpi xmlns:a14="http://schemas.microsoft.com/office/drawing/2010/main" val="0"/>
                  </a:ext>
                </a:extLst>
              </a:blip>
              <a:srcRect l="10392" t="25381" r="2373"/>
              <a:stretch/>
            </p:blipFill>
            <p:spPr>
              <a:xfrm>
                <a:off x="6641163" y="6846513"/>
                <a:ext cx="553123" cy="621503"/>
              </a:xfrm>
              <a:prstGeom prst="rect">
                <a:avLst/>
              </a:prstGeom>
              <a:noFill/>
              <a:ln>
                <a:noFill/>
              </a:ln>
            </p:spPr>
          </p:pic>
        </p:grpSp>
      </p:grpSp>
      <p:grpSp>
        <p:nvGrpSpPr>
          <p:cNvPr id="61" name="Group 60"/>
          <p:cNvGrpSpPr/>
          <p:nvPr/>
        </p:nvGrpSpPr>
        <p:grpSpPr>
          <a:xfrm>
            <a:off x="12676468" y="1813423"/>
            <a:ext cx="1261872" cy="2167128"/>
            <a:chOff x="10179432" y="9899067"/>
            <a:chExt cx="1261872" cy="2167128"/>
          </a:xfrm>
        </p:grpSpPr>
        <p:sp>
          <p:nvSpPr>
            <p:cNvPr id="74" name="Rectangle 73"/>
            <p:cNvSpPr/>
            <p:nvPr/>
          </p:nvSpPr>
          <p:spPr>
            <a:xfrm>
              <a:off x="10179432" y="9899067"/>
              <a:ext cx="1261872" cy="2167128"/>
            </a:xfrm>
            <a:prstGeom prst="rect">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Investigate</a:t>
              </a:r>
            </a:p>
          </p:txBody>
        </p:sp>
        <p:pic>
          <p:nvPicPr>
            <p:cNvPr id="75" name="Picture 74"/>
            <p:cNvPicPr>
              <a:picLocks noChangeAspect="1"/>
            </p:cNvPicPr>
            <p:nvPr/>
          </p:nvPicPr>
          <p:blipFill rotWithShape="1">
            <a:blip r:embed="rId6" cstate="print">
              <a:extLst>
                <a:ext uri="{28A0092B-C50C-407E-A947-70E740481C1C}">
                  <a14:useLocalDpi xmlns:a14="http://schemas.microsoft.com/office/drawing/2010/main" val="0"/>
                </a:ext>
              </a:extLst>
            </a:blip>
            <a:srcRect t="31417" b="7400"/>
            <a:stretch/>
          </p:blipFill>
          <p:spPr>
            <a:xfrm>
              <a:off x="10587841" y="11436617"/>
              <a:ext cx="791445" cy="602662"/>
            </a:xfrm>
            <a:prstGeom prst="rect">
              <a:avLst/>
            </a:prstGeom>
            <a:noFill/>
            <a:ln>
              <a:noFill/>
            </a:ln>
          </p:spPr>
        </p:pic>
      </p:grpSp>
      <p:grpSp>
        <p:nvGrpSpPr>
          <p:cNvPr id="3" name="Group 2"/>
          <p:cNvGrpSpPr/>
          <p:nvPr/>
        </p:nvGrpSpPr>
        <p:grpSpPr>
          <a:xfrm>
            <a:off x="14057393" y="1813423"/>
            <a:ext cx="1261872" cy="2167128"/>
            <a:chOff x="11459828" y="1436593"/>
            <a:chExt cx="1261872" cy="2167128"/>
          </a:xfrm>
        </p:grpSpPr>
        <p:sp>
          <p:nvSpPr>
            <p:cNvPr id="63" name="Rectangle 62"/>
            <p:cNvSpPr/>
            <p:nvPr/>
          </p:nvSpPr>
          <p:spPr>
            <a:xfrm>
              <a:off x="11459828" y="1436593"/>
              <a:ext cx="1261872" cy="216712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CloudSOC Dashboard</a:t>
              </a:r>
            </a:p>
          </p:txBody>
        </p:sp>
        <p:grpSp>
          <p:nvGrpSpPr>
            <p:cNvPr id="64" name="Group 63"/>
            <p:cNvGrpSpPr/>
            <p:nvPr/>
          </p:nvGrpSpPr>
          <p:grpSpPr>
            <a:xfrm>
              <a:off x="11840329" y="2951618"/>
              <a:ext cx="815403" cy="585415"/>
              <a:chOff x="-2242562" y="2975076"/>
              <a:chExt cx="1688585" cy="1212312"/>
            </a:xfrm>
          </p:grpSpPr>
          <p:sp>
            <p:nvSpPr>
              <p:cNvPr id="65" name="Rounded Rectangle 64"/>
              <p:cNvSpPr/>
              <p:nvPr/>
            </p:nvSpPr>
            <p:spPr>
              <a:xfrm>
                <a:off x="-2242562" y="2975076"/>
                <a:ext cx="1688585" cy="1212312"/>
              </a:xfrm>
              <a:prstGeom prst="roundRect">
                <a:avLst>
                  <a:gd name="adj" fmla="val 10337"/>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p:cNvCxnSpPr/>
              <p:nvPr/>
            </p:nvCxnSpPr>
            <p:spPr>
              <a:xfrm>
                <a:off x="-643805" y="3482069"/>
                <a:ext cx="0" cy="19832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rotWithShape="1">
              <a:blip r:embed="rId7"/>
              <a:srcRect l="6016" t="8290" r="38957" b="23390"/>
              <a:stretch/>
            </p:blipFill>
            <p:spPr>
              <a:xfrm>
                <a:off x="-2154840" y="3065289"/>
                <a:ext cx="1437916" cy="1031893"/>
              </a:xfrm>
              <a:prstGeom prst="roundRect">
                <a:avLst>
                  <a:gd name="adj" fmla="val 5360"/>
                </a:avLst>
              </a:prstGeom>
              <a:noFill/>
              <a:ln w="6350">
                <a:noFill/>
              </a:ln>
            </p:spPr>
          </p:pic>
          <p:sp>
            <p:nvSpPr>
              <p:cNvPr id="68" name="Rectangle 67"/>
              <p:cNvSpPr/>
              <p:nvPr/>
            </p:nvSpPr>
            <p:spPr>
              <a:xfrm>
                <a:off x="-2139192" y="3186491"/>
                <a:ext cx="1420781" cy="387509"/>
              </a:xfrm>
              <a:prstGeom prst="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2592" y="3141614"/>
                <a:ext cx="287043" cy="350790"/>
              </a:xfrm>
              <a:prstGeom prst="rect">
                <a:avLst/>
              </a:prstGeom>
              <a:noFill/>
              <a:ln>
                <a:noFill/>
              </a:ln>
            </p:spPr>
          </p:pic>
          <p:pic>
            <p:nvPicPr>
              <p:cNvPr id="70" name="Picture 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3645" y="3140931"/>
                <a:ext cx="287043" cy="352157"/>
              </a:xfrm>
              <a:prstGeom prst="rect">
                <a:avLst/>
              </a:prstGeom>
              <a:noFill/>
              <a:ln>
                <a:noFill/>
              </a:ln>
            </p:spPr>
          </p:pic>
          <p:pic>
            <p:nvPicPr>
              <p:cNvPr id="71" name="Picture 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3119" y="3141617"/>
                <a:ext cx="287043" cy="350786"/>
              </a:xfrm>
              <a:prstGeom prst="rect">
                <a:avLst/>
              </a:prstGeom>
              <a:noFill/>
              <a:ln>
                <a:noFill/>
              </a:ln>
            </p:spPr>
          </p:pic>
          <p:sp>
            <p:nvSpPr>
              <p:cNvPr id="72" name="Rounded Rectangle 71"/>
              <p:cNvSpPr/>
              <p:nvPr/>
            </p:nvSpPr>
            <p:spPr>
              <a:xfrm>
                <a:off x="-2139192" y="3072525"/>
                <a:ext cx="332065" cy="150161"/>
              </a:xfrm>
              <a:prstGeom prst="round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4170" y="3140461"/>
                <a:ext cx="287043" cy="353096"/>
              </a:xfrm>
              <a:prstGeom prst="rect">
                <a:avLst/>
              </a:prstGeom>
              <a:noFill/>
              <a:ln>
                <a:noFill/>
              </a:ln>
            </p:spPr>
          </p:pic>
        </p:grpSp>
      </p:grpSp>
      <p:grpSp>
        <p:nvGrpSpPr>
          <p:cNvPr id="90" name="Group 89"/>
          <p:cNvGrpSpPr/>
          <p:nvPr/>
        </p:nvGrpSpPr>
        <p:grpSpPr>
          <a:xfrm>
            <a:off x="7152784" y="1813423"/>
            <a:ext cx="1261872" cy="2167128"/>
            <a:chOff x="4522569" y="1436593"/>
            <a:chExt cx="1261872" cy="2167128"/>
          </a:xfrm>
        </p:grpSpPr>
        <p:sp>
          <p:nvSpPr>
            <p:cNvPr id="38" name="Rectangle 37"/>
            <p:cNvSpPr/>
            <p:nvPr/>
          </p:nvSpPr>
          <p:spPr>
            <a:xfrm>
              <a:off x="4522569" y="1436593"/>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StreamIQ</a:t>
              </a:r>
            </a:p>
          </p:txBody>
        </p:sp>
        <p:pic>
          <p:nvPicPr>
            <p:cNvPr id="76" name="Picture 75"/>
            <p:cNvPicPr>
              <a:picLocks noChangeAspect="1"/>
            </p:cNvPicPr>
            <p:nvPr/>
          </p:nvPicPr>
          <p:blipFill rotWithShape="1">
            <a:blip r:embed="rId12">
              <a:lum bright="70000" contrast="-70000"/>
              <a:extLst>
                <a:ext uri="{28A0092B-C50C-407E-A947-70E740481C1C}">
                  <a14:useLocalDpi xmlns:a14="http://schemas.microsoft.com/office/drawing/2010/main" val="0"/>
                </a:ext>
              </a:extLst>
            </a:blip>
            <a:srcRect l="13109" t="36608" r="69192" b="46227"/>
            <a:stretch/>
          </p:blipFill>
          <p:spPr>
            <a:xfrm>
              <a:off x="5124165" y="3164843"/>
              <a:ext cx="637022" cy="353046"/>
            </a:xfrm>
            <a:prstGeom prst="rect">
              <a:avLst/>
            </a:prstGeom>
          </p:spPr>
        </p:pic>
      </p:grpSp>
      <p:grpSp>
        <p:nvGrpSpPr>
          <p:cNvPr id="9" name="Group 8"/>
          <p:cNvGrpSpPr/>
          <p:nvPr/>
        </p:nvGrpSpPr>
        <p:grpSpPr>
          <a:xfrm>
            <a:off x="8533705" y="1813423"/>
            <a:ext cx="1261872" cy="2167128"/>
            <a:chOff x="5905108" y="1436593"/>
            <a:chExt cx="1261872" cy="2167128"/>
          </a:xfrm>
        </p:grpSpPr>
        <p:sp>
          <p:nvSpPr>
            <p:cNvPr id="36" name="Rectangle 35"/>
            <p:cNvSpPr/>
            <p:nvPr/>
          </p:nvSpPr>
          <p:spPr>
            <a:xfrm>
              <a:off x="5905108" y="1436593"/>
              <a:ext cx="1261872" cy="2167128"/>
            </a:xfrm>
            <a:prstGeom prst="rect">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600" b="1" dirty="0" err="1"/>
                <a:t>ThreatScore</a:t>
              </a:r>
              <a:endParaRPr lang="en-IN" sz="1600" b="1" dirty="0"/>
            </a:p>
          </p:txBody>
        </p:sp>
        <p:pic>
          <p:nvPicPr>
            <p:cNvPr id="77" name="Picture 76"/>
            <p:cNvPicPr>
              <a:picLocks noChangeAspect="1"/>
            </p:cNvPicPr>
            <p:nvPr/>
          </p:nvPicPr>
          <p:blipFill>
            <a:blip r:embed="rId13">
              <a:clrChange>
                <a:clrFrom>
                  <a:srgbClr val="FFFFFF"/>
                </a:clrFrom>
                <a:clrTo>
                  <a:srgbClr val="FFFFFF">
                    <a:alpha val="0"/>
                  </a:srgbClr>
                </a:clrTo>
              </a:clrChange>
              <a:biLevel thresh="25000"/>
            </a:blip>
            <a:stretch>
              <a:fillRect/>
            </a:stretch>
          </p:blipFill>
          <p:spPr>
            <a:xfrm>
              <a:off x="6680513" y="3069506"/>
              <a:ext cx="456626" cy="478266"/>
            </a:xfrm>
            <a:prstGeom prst="rect">
              <a:avLst/>
            </a:prstGeom>
          </p:spPr>
        </p:pic>
      </p:grpSp>
      <p:grpSp>
        <p:nvGrpSpPr>
          <p:cNvPr id="8" name="Group 7"/>
          <p:cNvGrpSpPr/>
          <p:nvPr/>
        </p:nvGrpSpPr>
        <p:grpSpPr>
          <a:xfrm>
            <a:off x="11295547" y="1813423"/>
            <a:ext cx="1261872" cy="2167128"/>
            <a:chOff x="8677529" y="1436592"/>
            <a:chExt cx="1261872" cy="2167128"/>
          </a:xfrm>
        </p:grpSpPr>
        <p:grpSp>
          <p:nvGrpSpPr>
            <p:cNvPr id="51" name="Group 50"/>
            <p:cNvGrpSpPr/>
            <p:nvPr/>
          </p:nvGrpSpPr>
          <p:grpSpPr>
            <a:xfrm>
              <a:off x="8677529" y="1436592"/>
              <a:ext cx="1261872" cy="2167128"/>
              <a:chOff x="10179432" y="6691738"/>
              <a:chExt cx="1261872" cy="2167128"/>
            </a:xfrm>
          </p:grpSpPr>
          <p:sp>
            <p:nvSpPr>
              <p:cNvPr id="52" name="Rectangle 51"/>
              <p:cNvSpPr/>
              <p:nvPr/>
            </p:nvSpPr>
            <p:spPr>
              <a:xfrm>
                <a:off x="10179432" y="6691738"/>
                <a:ext cx="1261872" cy="2167128"/>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ContentIQ</a:t>
                </a:r>
              </a:p>
            </p:txBody>
          </p:sp>
          <p:sp>
            <p:nvSpPr>
              <p:cNvPr id="54" name="Rectangle 53"/>
              <p:cNvSpPr/>
              <p:nvPr/>
            </p:nvSpPr>
            <p:spPr>
              <a:xfrm>
                <a:off x="10876587" y="8161587"/>
                <a:ext cx="502699" cy="621503"/>
              </a:xfrm>
              <a:prstGeom prst="rect">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8" name="Picture 77"/>
            <p:cNvPicPr>
              <a:picLocks noChangeAspect="1"/>
            </p:cNvPicPr>
            <p:nvPr/>
          </p:nvPicPr>
          <p:blipFill rotWithShape="1">
            <a:blip r:embed="rId14">
              <a:lum bright="70000" contrast="-70000"/>
              <a:extLst>
                <a:ext uri="{28A0092B-C50C-407E-A947-70E740481C1C}">
                  <a14:useLocalDpi xmlns:a14="http://schemas.microsoft.com/office/drawing/2010/main" val="0"/>
                </a:ext>
              </a:extLst>
            </a:blip>
            <a:srcRect l="11187" t="39954" r="72820" b="31312"/>
            <a:stretch/>
          </p:blipFill>
          <p:spPr>
            <a:xfrm>
              <a:off x="9409405" y="3057263"/>
              <a:ext cx="475534" cy="488213"/>
            </a:xfrm>
            <a:prstGeom prst="rect">
              <a:avLst/>
            </a:prstGeom>
          </p:spPr>
        </p:pic>
      </p:grpSp>
      <p:grpSp>
        <p:nvGrpSpPr>
          <p:cNvPr id="93" name="Group 92"/>
          <p:cNvGrpSpPr/>
          <p:nvPr/>
        </p:nvGrpSpPr>
        <p:grpSpPr>
          <a:xfrm>
            <a:off x="4337130" y="1813423"/>
            <a:ext cx="1315684" cy="2170240"/>
            <a:chOff x="1768422" y="1433285"/>
            <a:chExt cx="1315684" cy="2170240"/>
          </a:xfrm>
        </p:grpSpPr>
        <p:sp>
          <p:nvSpPr>
            <p:cNvPr id="30" name="Rectangle 29"/>
            <p:cNvSpPr/>
            <p:nvPr/>
          </p:nvSpPr>
          <p:spPr>
            <a:xfrm rot="10800000" flipV="1">
              <a:off x="1768422" y="1433285"/>
              <a:ext cx="1261872" cy="2170240"/>
            </a:xfrm>
            <a:prstGeom prst="rect">
              <a:avLst/>
            </a:prstGeom>
            <a:solidFill>
              <a:srgbClr val="E1E1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600" b="1" dirty="0">
                  <a:solidFill>
                    <a:schemeClr val="tx1"/>
                  </a:solidFill>
                </a:rPr>
                <a:t>Control &amp; Analyze</a:t>
              </a:r>
            </a:p>
            <a:p>
              <a:pPr algn="ctr"/>
              <a:endParaRPr lang="en-US" sz="1600" b="1" dirty="0">
                <a:solidFill>
                  <a:schemeClr val="tx1"/>
                </a:solidFill>
                <a:latin typeface="+mj-lt"/>
              </a:endParaRPr>
            </a:p>
            <a:p>
              <a:pPr algn="ctr"/>
              <a:endParaRPr lang="en-US" sz="1600" b="1" dirty="0">
                <a:solidFill>
                  <a:schemeClr val="tx1"/>
                </a:solidFill>
                <a:latin typeface="+mj-lt"/>
              </a:endParaRPr>
            </a:p>
            <a:p>
              <a:pPr algn="ctr"/>
              <a:endParaRPr lang="en-US" sz="1600" b="1" dirty="0">
                <a:solidFill>
                  <a:schemeClr val="tx1"/>
                </a:solidFill>
                <a:latin typeface="+mj-lt"/>
              </a:endParaRPr>
            </a:p>
          </p:txBody>
        </p:sp>
        <p:grpSp>
          <p:nvGrpSpPr>
            <p:cNvPr id="92" name="Group 91"/>
            <p:cNvGrpSpPr/>
            <p:nvPr/>
          </p:nvGrpSpPr>
          <p:grpSpPr>
            <a:xfrm>
              <a:off x="1772598" y="2592655"/>
              <a:ext cx="750814" cy="640190"/>
              <a:chOff x="1772598" y="2592655"/>
              <a:chExt cx="750814" cy="640190"/>
            </a:xfrm>
          </p:grpSpPr>
          <p:pic>
            <p:nvPicPr>
              <p:cNvPr id="79" name="Picture 78"/>
              <p:cNvPicPr>
                <a:picLocks noChangeAspect="1"/>
              </p:cNvPicPr>
              <p:nvPr/>
            </p:nvPicPr>
            <p:blipFill rotWithShape="1">
              <a:blip r:embed="rId15">
                <a:extLst>
                  <a:ext uri="{28A0092B-C50C-407E-A947-70E740481C1C}">
                    <a14:useLocalDpi xmlns:a14="http://schemas.microsoft.com/office/drawing/2010/main" val="0"/>
                  </a:ext>
                </a:extLst>
              </a:blip>
              <a:srcRect l="36566" t="6760" r="33367" b="40997"/>
              <a:stretch/>
            </p:blipFill>
            <p:spPr>
              <a:xfrm>
                <a:off x="1905029" y="2592655"/>
                <a:ext cx="425392" cy="422376"/>
              </a:xfrm>
              <a:prstGeom prst="rect">
                <a:avLst/>
              </a:prstGeom>
            </p:spPr>
          </p:pic>
          <p:sp>
            <p:nvSpPr>
              <p:cNvPr id="2" name="TextBox 1"/>
              <p:cNvSpPr txBox="1"/>
              <p:nvPr/>
            </p:nvSpPr>
            <p:spPr>
              <a:xfrm>
                <a:off x="1772598" y="2978929"/>
                <a:ext cx="750814" cy="253916"/>
              </a:xfrm>
              <a:prstGeom prst="rect">
                <a:avLst/>
              </a:prstGeom>
              <a:noFill/>
            </p:spPr>
            <p:txBody>
              <a:bodyPr wrap="square" rtlCol="0">
                <a:spAutoFit/>
              </a:bodyPr>
              <a:lstStyle/>
              <a:p>
                <a:r>
                  <a:rPr lang="en-US" sz="1050" dirty="0" err="1">
                    <a:latin typeface="+mn-lt"/>
                    <a:ea typeface="+mn-ea"/>
                    <a:cs typeface="+mn-cs"/>
                  </a:rPr>
                  <a:t>Securlet</a:t>
                </a:r>
                <a:endParaRPr lang="en-US" sz="1050" dirty="0">
                  <a:latin typeface="+mn-lt"/>
                  <a:ea typeface="+mn-ea"/>
                  <a:cs typeface="+mn-cs"/>
                </a:endParaRPr>
              </a:p>
            </p:txBody>
          </p:sp>
        </p:grpSp>
        <p:grpSp>
          <p:nvGrpSpPr>
            <p:cNvPr id="91" name="Group 90"/>
            <p:cNvGrpSpPr/>
            <p:nvPr/>
          </p:nvGrpSpPr>
          <p:grpSpPr>
            <a:xfrm>
              <a:off x="2333292" y="2902567"/>
              <a:ext cx="750814" cy="658656"/>
              <a:chOff x="2333292" y="2902567"/>
              <a:chExt cx="750814" cy="658656"/>
            </a:xfrm>
          </p:grpSpPr>
          <p:pic>
            <p:nvPicPr>
              <p:cNvPr id="80" name="Picture 79"/>
              <p:cNvPicPr>
                <a:picLocks noChangeAspect="1"/>
              </p:cNvPicPr>
              <p:nvPr/>
            </p:nvPicPr>
            <p:blipFill rotWithShape="1">
              <a:blip r:embed="rId16">
                <a:extLst>
                  <a:ext uri="{28A0092B-C50C-407E-A947-70E740481C1C}">
                    <a14:useLocalDpi xmlns:a14="http://schemas.microsoft.com/office/drawing/2010/main" val="0"/>
                  </a:ext>
                </a:extLst>
              </a:blip>
              <a:srcRect l="35680" t="7514" r="35106" b="37257"/>
              <a:stretch/>
            </p:blipFill>
            <p:spPr>
              <a:xfrm>
                <a:off x="2499327" y="2902567"/>
                <a:ext cx="407691" cy="440423"/>
              </a:xfrm>
              <a:prstGeom prst="rect">
                <a:avLst/>
              </a:prstGeom>
            </p:spPr>
          </p:pic>
          <p:sp>
            <p:nvSpPr>
              <p:cNvPr id="81" name="TextBox 80"/>
              <p:cNvSpPr txBox="1"/>
              <p:nvPr/>
            </p:nvSpPr>
            <p:spPr>
              <a:xfrm>
                <a:off x="2333292" y="3307307"/>
                <a:ext cx="750814" cy="253916"/>
              </a:xfrm>
              <a:prstGeom prst="rect">
                <a:avLst/>
              </a:prstGeom>
              <a:noFill/>
            </p:spPr>
            <p:txBody>
              <a:bodyPr wrap="square" rtlCol="0">
                <a:spAutoFit/>
              </a:bodyPr>
              <a:lstStyle/>
              <a:p>
                <a:r>
                  <a:rPr lang="en-US" sz="1050" dirty="0">
                    <a:latin typeface="+mn-lt"/>
                    <a:ea typeface="+mn-ea"/>
                    <a:cs typeface="+mn-cs"/>
                  </a:rPr>
                  <a:t>Gateway</a:t>
                </a:r>
              </a:p>
            </p:txBody>
          </p:sp>
        </p:grpSp>
      </p:grpSp>
    </p:spTree>
    <p:extLst>
      <p:ext uri="{BB962C8B-B14F-4D97-AF65-F5344CB8AC3E}">
        <p14:creationId xmlns:p14="http://schemas.microsoft.com/office/powerpoint/2010/main" val="24058187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21865763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14"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0" name="Freeform 59"/>
          <p:cNvSpPr/>
          <p:nvPr/>
        </p:nvSpPr>
        <p:spPr>
          <a:xfrm>
            <a:off x="1715594" y="1502457"/>
            <a:ext cx="7629953" cy="3098824"/>
          </a:xfrm>
          <a:custGeom>
            <a:avLst/>
            <a:gdLst>
              <a:gd name="connsiteX0" fmla="*/ 1917700 w 8278060"/>
              <a:gd name="connsiteY0" fmla="*/ 0 h 4708525"/>
              <a:gd name="connsiteX1" fmla="*/ 2806700 w 8278060"/>
              <a:gd name="connsiteY1" fmla="*/ 622300 h 4708525"/>
              <a:gd name="connsiteX2" fmla="*/ 2984500 w 8278060"/>
              <a:gd name="connsiteY2" fmla="*/ 596900 h 4708525"/>
              <a:gd name="connsiteX3" fmla="*/ 8278060 w 8278060"/>
              <a:gd name="connsiteY3" fmla="*/ 4708525 h 4708525"/>
              <a:gd name="connsiteX4" fmla="*/ 3710135 w 8278060"/>
              <a:gd name="connsiteY4" fmla="*/ 4708525 h 4708525"/>
              <a:gd name="connsiteX5" fmla="*/ 0 w 8278060"/>
              <a:gd name="connsiteY5" fmla="*/ 2019300 h 4708525"/>
              <a:gd name="connsiteX0" fmla="*/ 1917700 w 8278060"/>
              <a:gd name="connsiteY0" fmla="*/ 0 h 4708525"/>
              <a:gd name="connsiteX1" fmla="*/ 2806700 w 8278060"/>
              <a:gd name="connsiteY1" fmla="*/ 622300 h 4708525"/>
              <a:gd name="connsiteX2" fmla="*/ 4521200 w 8278060"/>
              <a:gd name="connsiteY2" fmla="*/ 673100 h 4708525"/>
              <a:gd name="connsiteX3" fmla="*/ 8278060 w 8278060"/>
              <a:gd name="connsiteY3" fmla="*/ 4708525 h 4708525"/>
              <a:gd name="connsiteX4" fmla="*/ 3710135 w 8278060"/>
              <a:gd name="connsiteY4" fmla="*/ 4708525 h 4708525"/>
              <a:gd name="connsiteX5" fmla="*/ 0 w 8278060"/>
              <a:gd name="connsiteY5" fmla="*/ 2019300 h 4708525"/>
              <a:gd name="connsiteX6" fmla="*/ 1917700 w 8278060"/>
              <a:gd name="connsiteY6" fmla="*/ 0 h 4708525"/>
              <a:gd name="connsiteX0" fmla="*/ 1917700 w 10017960"/>
              <a:gd name="connsiteY0" fmla="*/ 0 h 4721225"/>
              <a:gd name="connsiteX1" fmla="*/ 2806700 w 10017960"/>
              <a:gd name="connsiteY1" fmla="*/ 622300 h 4721225"/>
              <a:gd name="connsiteX2" fmla="*/ 4521200 w 10017960"/>
              <a:gd name="connsiteY2" fmla="*/ 673100 h 4721225"/>
              <a:gd name="connsiteX3" fmla="*/ 10017960 w 10017960"/>
              <a:gd name="connsiteY3" fmla="*/ 4721225 h 4721225"/>
              <a:gd name="connsiteX4" fmla="*/ 3710135 w 10017960"/>
              <a:gd name="connsiteY4" fmla="*/ 4708525 h 4721225"/>
              <a:gd name="connsiteX5" fmla="*/ 0 w 10017960"/>
              <a:gd name="connsiteY5" fmla="*/ 2019300 h 4721225"/>
              <a:gd name="connsiteX6" fmla="*/ 1917700 w 10017960"/>
              <a:gd name="connsiteY6" fmla="*/ 0 h 4721225"/>
              <a:gd name="connsiteX0" fmla="*/ 1917700 w 10017960"/>
              <a:gd name="connsiteY0" fmla="*/ 0 h 4721225"/>
              <a:gd name="connsiteX1" fmla="*/ 2806700 w 10017960"/>
              <a:gd name="connsiteY1" fmla="*/ 622300 h 4721225"/>
              <a:gd name="connsiteX2" fmla="*/ 3594100 w 10017960"/>
              <a:gd name="connsiteY2" fmla="*/ 673099 h 4721225"/>
              <a:gd name="connsiteX3" fmla="*/ 4521200 w 10017960"/>
              <a:gd name="connsiteY3" fmla="*/ 673100 h 4721225"/>
              <a:gd name="connsiteX4" fmla="*/ 10017960 w 10017960"/>
              <a:gd name="connsiteY4" fmla="*/ 4721225 h 4721225"/>
              <a:gd name="connsiteX5" fmla="*/ 3710135 w 10017960"/>
              <a:gd name="connsiteY5" fmla="*/ 4708525 h 4721225"/>
              <a:gd name="connsiteX6" fmla="*/ 0 w 10017960"/>
              <a:gd name="connsiteY6" fmla="*/ 2019300 h 4721225"/>
              <a:gd name="connsiteX7" fmla="*/ 1917700 w 10017960"/>
              <a:gd name="connsiteY7" fmla="*/ 0 h 4721225"/>
              <a:gd name="connsiteX0" fmla="*/ 1917700 w 10017960"/>
              <a:gd name="connsiteY0" fmla="*/ 0 h 4721225"/>
              <a:gd name="connsiteX1" fmla="*/ 2806700 w 10017960"/>
              <a:gd name="connsiteY1" fmla="*/ 622300 h 4721225"/>
              <a:gd name="connsiteX2" fmla="*/ 3441700 w 10017960"/>
              <a:gd name="connsiteY2" fmla="*/ 38099 h 4721225"/>
              <a:gd name="connsiteX3" fmla="*/ 4521200 w 10017960"/>
              <a:gd name="connsiteY3" fmla="*/ 673100 h 4721225"/>
              <a:gd name="connsiteX4" fmla="*/ 10017960 w 10017960"/>
              <a:gd name="connsiteY4" fmla="*/ 4721225 h 4721225"/>
              <a:gd name="connsiteX5" fmla="*/ 3710135 w 10017960"/>
              <a:gd name="connsiteY5" fmla="*/ 4708525 h 4721225"/>
              <a:gd name="connsiteX6" fmla="*/ 0 w 10017960"/>
              <a:gd name="connsiteY6" fmla="*/ 2019300 h 4721225"/>
              <a:gd name="connsiteX7" fmla="*/ 1917700 w 10017960"/>
              <a:gd name="connsiteY7" fmla="*/ 0 h 4721225"/>
              <a:gd name="connsiteX0" fmla="*/ 1917700 w 10017960"/>
              <a:gd name="connsiteY0" fmla="*/ 0 h 4721225"/>
              <a:gd name="connsiteX1" fmla="*/ 2806700 w 10017960"/>
              <a:gd name="connsiteY1" fmla="*/ 622300 h 4721225"/>
              <a:gd name="connsiteX2" fmla="*/ 3441700 w 10017960"/>
              <a:gd name="connsiteY2" fmla="*/ 38099 h 4721225"/>
              <a:gd name="connsiteX3" fmla="*/ 4178300 w 10017960"/>
              <a:gd name="connsiteY3" fmla="*/ 431799 h 4721225"/>
              <a:gd name="connsiteX4" fmla="*/ 4521200 w 10017960"/>
              <a:gd name="connsiteY4" fmla="*/ 673100 h 4721225"/>
              <a:gd name="connsiteX5" fmla="*/ 10017960 w 10017960"/>
              <a:gd name="connsiteY5" fmla="*/ 4721225 h 4721225"/>
              <a:gd name="connsiteX6" fmla="*/ 3710135 w 10017960"/>
              <a:gd name="connsiteY6" fmla="*/ 4708525 h 4721225"/>
              <a:gd name="connsiteX7" fmla="*/ 0 w 10017960"/>
              <a:gd name="connsiteY7" fmla="*/ 2019300 h 4721225"/>
              <a:gd name="connsiteX8" fmla="*/ 1917700 w 10017960"/>
              <a:gd name="connsiteY8" fmla="*/ 0 h 4721225"/>
              <a:gd name="connsiteX0" fmla="*/ 1917700 w 10017960"/>
              <a:gd name="connsiteY0" fmla="*/ 0 h 4721225"/>
              <a:gd name="connsiteX1" fmla="*/ 2806700 w 10017960"/>
              <a:gd name="connsiteY1" fmla="*/ 622300 h 4721225"/>
              <a:gd name="connsiteX2" fmla="*/ 3441700 w 10017960"/>
              <a:gd name="connsiteY2" fmla="*/ 38099 h 4721225"/>
              <a:gd name="connsiteX3" fmla="*/ 4318000 w 10017960"/>
              <a:gd name="connsiteY3" fmla="*/ 723899 h 4721225"/>
              <a:gd name="connsiteX4" fmla="*/ 4521200 w 10017960"/>
              <a:gd name="connsiteY4" fmla="*/ 673100 h 4721225"/>
              <a:gd name="connsiteX5" fmla="*/ 10017960 w 10017960"/>
              <a:gd name="connsiteY5" fmla="*/ 4721225 h 4721225"/>
              <a:gd name="connsiteX6" fmla="*/ 3710135 w 10017960"/>
              <a:gd name="connsiteY6" fmla="*/ 4708525 h 4721225"/>
              <a:gd name="connsiteX7" fmla="*/ 0 w 10017960"/>
              <a:gd name="connsiteY7" fmla="*/ 2019300 h 4721225"/>
              <a:gd name="connsiteX8" fmla="*/ 1917700 w 10017960"/>
              <a:gd name="connsiteY8" fmla="*/ 0 h 4721225"/>
              <a:gd name="connsiteX0" fmla="*/ 1917700 w 10017960"/>
              <a:gd name="connsiteY0" fmla="*/ 0 h 4721225"/>
              <a:gd name="connsiteX1" fmla="*/ 2806700 w 10017960"/>
              <a:gd name="connsiteY1" fmla="*/ 622300 h 4721225"/>
              <a:gd name="connsiteX2" fmla="*/ 3441700 w 10017960"/>
              <a:gd name="connsiteY2" fmla="*/ 38099 h 4721225"/>
              <a:gd name="connsiteX3" fmla="*/ 4381500 w 10017960"/>
              <a:gd name="connsiteY3" fmla="*/ 698499 h 4721225"/>
              <a:gd name="connsiteX4" fmla="*/ 4521200 w 10017960"/>
              <a:gd name="connsiteY4" fmla="*/ 673100 h 4721225"/>
              <a:gd name="connsiteX5" fmla="*/ 10017960 w 10017960"/>
              <a:gd name="connsiteY5" fmla="*/ 4721225 h 4721225"/>
              <a:gd name="connsiteX6" fmla="*/ 3710135 w 10017960"/>
              <a:gd name="connsiteY6" fmla="*/ 4708525 h 4721225"/>
              <a:gd name="connsiteX7" fmla="*/ 0 w 10017960"/>
              <a:gd name="connsiteY7" fmla="*/ 2019300 h 4721225"/>
              <a:gd name="connsiteX8" fmla="*/ 1917700 w 10017960"/>
              <a:gd name="connsiteY8" fmla="*/ 0 h 4721225"/>
              <a:gd name="connsiteX0" fmla="*/ 1917700 w 10017960"/>
              <a:gd name="connsiteY0" fmla="*/ 12701 h 4733926"/>
              <a:gd name="connsiteX1" fmla="*/ 2806700 w 10017960"/>
              <a:gd name="connsiteY1" fmla="*/ 635001 h 4733926"/>
              <a:gd name="connsiteX2" fmla="*/ 3390900 w 10017960"/>
              <a:gd name="connsiteY2" fmla="*/ 0 h 4733926"/>
              <a:gd name="connsiteX3" fmla="*/ 4381500 w 10017960"/>
              <a:gd name="connsiteY3" fmla="*/ 711200 h 4733926"/>
              <a:gd name="connsiteX4" fmla="*/ 4521200 w 10017960"/>
              <a:gd name="connsiteY4" fmla="*/ 685801 h 4733926"/>
              <a:gd name="connsiteX5" fmla="*/ 10017960 w 10017960"/>
              <a:gd name="connsiteY5" fmla="*/ 4733926 h 4733926"/>
              <a:gd name="connsiteX6" fmla="*/ 3710135 w 10017960"/>
              <a:gd name="connsiteY6" fmla="*/ 4721226 h 4733926"/>
              <a:gd name="connsiteX7" fmla="*/ 0 w 10017960"/>
              <a:gd name="connsiteY7" fmla="*/ 2032001 h 4733926"/>
              <a:gd name="connsiteX8" fmla="*/ 1917700 w 10017960"/>
              <a:gd name="connsiteY8" fmla="*/ 12701 h 4733926"/>
              <a:gd name="connsiteX0" fmla="*/ 1828800 w 10017960"/>
              <a:gd name="connsiteY0" fmla="*/ 0 h 4759325"/>
              <a:gd name="connsiteX1" fmla="*/ 2806700 w 10017960"/>
              <a:gd name="connsiteY1" fmla="*/ 660400 h 4759325"/>
              <a:gd name="connsiteX2" fmla="*/ 3390900 w 10017960"/>
              <a:gd name="connsiteY2" fmla="*/ 25399 h 4759325"/>
              <a:gd name="connsiteX3" fmla="*/ 4381500 w 10017960"/>
              <a:gd name="connsiteY3" fmla="*/ 736599 h 4759325"/>
              <a:gd name="connsiteX4" fmla="*/ 4521200 w 10017960"/>
              <a:gd name="connsiteY4" fmla="*/ 711200 h 4759325"/>
              <a:gd name="connsiteX5" fmla="*/ 10017960 w 10017960"/>
              <a:gd name="connsiteY5" fmla="*/ 4759325 h 4759325"/>
              <a:gd name="connsiteX6" fmla="*/ 3710135 w 10017960"/>
              <a:gd name="connsiteY6" fmla="*/ 4746625 h 4759325"/>
              <a:gd name="connsiteX7" fmla="*/ 0 w 10017960"/>
              <a:gd name="connsiteY7" fmla="*/ 2057400 h 4759325"/>
              <a:gd name="connsiteX8" fmla="*/ 1828800 w 10017960"/>
              <a:gd name="connsiteY8" fmla="*/ 0 h 4759325"/>
              <a:gd name="connsiteX0" fmla="*/ 1828800 w 10017960"/>
              <a:gd name="connsiteY0" fmla="*/ 0 h 4759325"/>
              <a:gd name="connsiteX1" fmla="*/ 2895600 w 10017960"/>
              <a:gd name="connsiteY1" fmla="*/ 622300 h 4759325"/>
              <a:gd name="connsiteX2" fmla="*/ 3390900 w 10017960"/>
              <a:gd name="connsiteY2" fmla="*/ 25399 h 4759325"/>
              <a:gd name="connsiteX3" fmla="*/ 4381500 w 10017960"/>
              <a:gd name="connsiteY3" fmla="*/ 736599 h 4759325"/>
              <a:gd name="connsiteX4" fmla="*/ 4521200 w 10017960"/>
              <a:gd name="connsiteY4" fmla="*/ 711200 h 4759325"/>
              <a:gd name="connsiteX5" fmla="*/ 10017960 w 10017960"/>
              <a:gd name="connsiteY5" fmla="*/ 4759325 h 4759325"/>
              <a:gd name="connsiteX6" fmla="*/ 3710135 w 10017960"/>
              <a:gd name="connsiteY6" fmla="*/ 4746625 h 4759325"/>
              <a:gd name="connsiteX7" fmla="*/ 0 w 10017960"/>
              <a:gd name="connsiteY7" fmla="*/ 2057400 h 4759325"/>
              <a:gd name="connsiteX8" fmla="*/ 1828800 w 10017960"/>
              <a:gd name="connsiteY8" fmla="*/ 0 h 47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7960" h="4759325">
                <a:moveTo>
                  <a:pt x="1828800" y="0"/>
                </a:moveTo>
                <a:lnTo>
                  <a:pt x="2895600" y="622300"/>
                </a:lnTo>
                <a:lnTo>
                  <a:pt x="3390900" y="25399"/>
                </a:lnTo>
                <a:lnTo>
                  <a:pt x="4381500" y="736599"/>
                </a:lnTo>
                <a:lnTo>
                  <a:pt x="4521200" y="711200"/>
                </a:lnTo>
                <a:lnTo>
                  <a:pt x="10017960" y="4759325"/>
                </a:lnTo>
                <a:lnTo>
                  <a:pt x="3710135" y="4746625"/>
                </a:lnTo>
                <a:lnTo>
                  <a:pt x="0" y="2057400"/>
                </a:lnTo>
                <a:lnTo>
                  <a:pt x="1828800" y="0"/>
                </a:lnTo>
                <a:close/>
              </a:path>
            </a:pathLst>
          </a:custGeom>
          <a:gradFill>
            <a:gsLst>
              <a:gs pos="0">
                <a:schemeClr val="accent1">
                  <a:lumMod val="75000"/>
                  <a:alpha val="42000"/>
                </a:schemeClr>
              </a:gs>
              <a:gs pos="100000">
                <a:schemeClr val="accent1">
                  <a:lumMod val="7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192024" bIns="45720" rtlCol="0" anchor="ctr">
            <a:noAutofit/>
          </a:bodyPr>
          <a:lstStyle/>
          <a:p>
            <a:pPr algn="ctr"/>
            <a:endParaRPr lang="en-IN" dirty="0"/>
          </a:p>
        </p:txBody>
      </p:sp>
      <p:sp>
        <p:nvSpPr>
          <p:cNvPr id="58" name="Freeform 57"/>
          <p:cNvSpPr/>
          <p:nvPr/>
        </p:nvSpPr>
        <p:spPr>
          <a:xfrm>
            <a:off x="2886272" y="1204529"/>
            <a:ext cx="2646310" cy="145301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w="12700">
            <a:solidFill>
              <a:schemeClr val="bg1">
                <a:lumMod val="75000"/>
              </a:schemeClr>
            </a:solidFill>
          </a:ln>
          <a:effectLst>
            <a:outerShdw dist="38100" dir="2700000" algn="tl"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wrap="none" lIns="68580" tIns="34290" rIns="144018" bIns="34290" rtlCol="0" anchor="ctr">
            <a:noAutofit/>
          </a:bodyPr>
          <a:lstStyle/>
          <a:p>
            <a:pPr lvl="0"/>
            <a:endParaRPr lang="en-US" dirty="0">
              <a:solidFill>
                <a:schemeClr val="bg1"/>
              </a:solidFill>
            </a:endParaRPr>
          </a:p>
        </p:txBody>
      </p:sp>
      <p:sp>
        <p:nvSpPr>
          <p:cNvPr id="2" name="Title 1"/>
          <p:cNvSpPr>
            <a:spLocks noGrp="1"/>
          </p:cNvSpPr>
          <p:nvPr>
            <p:ph type="title"/>
          </p:nvPr>
        </p:nvSpPr>
        <p:spPr/>
        <p:txBody>
          <a:bodyPr/>
          <a:lstStyle/>
          <a:p>
            <a:r>
              <a:rPr lang="en-US" dirty="0"/>
              <a:t>Right now you are blind to cloud app usage</a:t>
            </a:r>
          </a:p>
        </p:txBody>
      </p:sp>
      <p:sp>
        <p:nvSpPr>
          <p:cNvPr id="4" name="Freeform 3"/>
          <p:cNvSpPr/>
          <p:nvPr/>
        </p:nvSpPr>
        <p:spPr>
          <a:xfrm>
            <a:off x="1543616" y="1339170"/>
            <a:ext cx="3077935" cy="169000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w="12700">
            <a:solidFill>
              <a:schemeClr val="bg1">
                <a:lumMod val="75000"/>
              </a:schemeClr>
            </a:solidFill>
          </a:ln>
          <a:effectLst>
            <a:outerShdw dist="38100" dir="2700000" algn="tl"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wrap="none" lIns="68580" tIns="34290" rIns="144018" bIns="34290" rtlCol="0" anchor="ctr">
            <a:noAutofit/>
          </a:bodyPr>
          <a:lstStyle/>
          <a:p>
            <a:pPr lvl="0"/>
            <a:endParaRPr lang="en-US" dirty="0">
              <a:solidFill>
                <a:schemeClr val="bg1"/>
              </a:solidFill>
            </a:endParaRPr>
          </a:p>
        </p:txBody>
      </p:sp>
      <p:sp>
        <p:nvSpPr>
          <p:cNvPr id="5" name="Rounded Rectangle 4"/>
          <p:cNvSpPr/>
          <p:nvPr/>
        </p:nvSpPr>
        <p:spPr>
          <a:xfrm>
            <a:off x="2430472" y="1502457"/>
            <a:ext cx="744033" cy="672190"/>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ounded Rectangle 5"/>
          <p:cNvSpPr/>
          <p:nvPr/>
        </p:nvSpPr>
        <p:spPr>
          <a:xfrm>
            <a:off x="3580234" y="2136717"/>
            <a:ext cx="455800" cy="418933"/>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ounded Rectangle 6"/>
          <p:cNvSpPr/>
          <p:nvPr/>
        </p:nvSpPr>
        <p:spPr>
          <a:xfrm>
            <a:off x="2869942" y="2400980"/>
            <a:ext cx="555172" cy="510267"/>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ounded Rectangle 8"/>
          <p:cNvSpPr/>
          <p:nvPr/>
        </p:nvSpPr>
        <p:spPr>
          <a:xfrm>
            <a:off x="3209399" y="2050142"/>
            <a:ext cx="328169" cy="301625"/>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0" name="Rounded Rectangle 9"/>
          <p:cNvSpPr/>
          <p:nvPr/>
        </p:nvSpPr>
        <p:spPr>
          <a:xfrm>
            <a:off x="2352912" y="2292576"/>
            <a:ext cx="455800" cy="418933"/>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1" name="Rounded Rectangle 10"/>
          <p:cNvSpPr/>
          <p:nvPr/>
        </p:nvSpPr>
        <p:spPr>
          <a:xfrm>
            <a:off x="4098019" y="2583529"/>
            <a:ext cx="278484" cy="255959"/>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2" name="Rounded Rectangle 11"/>
          <p:cNvSpPr/>
          <p:nvPr/>
        </p:nvSpPr>
        <p:spPr>
          <a:xfrm>
            <a:off x="3618308" y="2655288"/>
            <a:ext cx="278484" cy="255959"/>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3" name="Rounded Rectangle 12"/>
          <p:cNvSpPr/>
          <p:nvPr/>
        </p:nvSpPr>
        <p:spPr>
          <a:xfrm>
            <a:off x="2074428" y="2008737"/>
            <a:ext cx="278484" cy="255959"/>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17" name="Rectangle 16"/>
          <p:cNvSpPr/>
          <p:nvPr/>
        </p:nvSpPr>
        <p:spPr>
          <a:xfrm>
            <a:off x="5173437" y="1581415"/>
            <a:ext cx="1917036" cy="406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Shadow IT</a:t>
            </a:r>
          </a:p>
        </p:txBody>
      </p:sp>
      <p:sp>
        <p:nvSpPr>
          <p:cNvPr id="18" name="Rectangle 17"/>
          <p:cNvSpPr/>
          <p:nvPr/>
        </p:nvSpPr>
        <p:spPr>
          <a:xfrm>
            <a:off x="7090473" y="2857734"/>
            <a:ext cx="1924309" cy="4064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Shadow Data</a:t>
            </a:r>
          </a:p>
        </p:txBody>
      </p:sp>
      <p:sp>
        <p:nvSpPr>
          <p:cNvPr id="8" name="Rounded Rectangle 7"/>
          <p:cNvSpPr/>
          <p:nvPr/>
        </p:nvSpPr>
        <p:spPr>
          <a:xfrm>
            <a:off x="1930853" y="2400980"/>
            <a:ext cx="328169" cy="301625"/>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24" name="Freeform 176"/>
          <p:cNvSpPr>
            <a:spLocks/>
          </p:cNvSpPr>
          <p:nvPr/>
        </p:nvSpPr>
        <p:spPr bwMode="auto">
          <a:xfrm rot="2045099">
            <a:off x="1093805" y="2922679"/>
            <a:ext cx="93911" cy="93912"/>
          </a:xfrm>
          <a:custGeom>
            <a:avLst/>
            <a:gdLst>
              <a:gd name="T0" fmla="*/ 31 w 213"/>
              <a:gd name="T1" fmla="*/ 31 h 213"/>
              <a:gd name="T2" fmla="*/ 17 w 213"/>
              <a:gd name="T3" fmla="*/ 48 h 213"/>
              <a:gd name="T4" fmla="*/ 8 w 213"/>
              <a:gd name="T5" fmla="*/ 67 h 213"/>
              <a:gd name="T6" fmla="*/ 2 w 213"/>
              <a:gd name="T7" fmla="*/ 86 h 213"/>
              <a:gd name="T8" fmla="*/ 0 w 213"/>
              <a:gd name="T9" fmla="*/ 107 h 213"/>
              <a:gd name="T10" fmla="*/ 2 w 213"/>
              <a:gd name="T11" fmla="*/ 127 h 213"/>
              <a:gd name="T12" fmla="*/ 8 w 213"/>
              <a:gd name="T13" fmla="*/ 146 h 213"/>
              <a:gd name="T14" fmla="*/ 17 w 213"/>
              <a:gd name="T15" fmla="*/ 166 h 213"/>
              <a:gd name="T16" fmla="*/ 31 w 213"/>
              <a:gd name="T17" fmla="*/ 182 h 213"/>
              <a:gd name="T18" fmla="*/ 39 w 213"/>
              <a:gd name="T19" fmla="*/ 190 h 213"/>
              <a:gd name="T20" fmla="*/ 57 w 213"/>
              <a:gd name="T21" fmla="*/ 202 h 213"/>
              <a:gd name="T22" fmla="*/ 76 w 213"/>
              <a:gd name="T23" fmla="*/ 210 h 213"/>
              <a:gd name="T24" fmla="*/ 97 w 213"/>
              <a:gd name="T25" fmla="*/ 213 h 213"/>
              <a:gd name="T26" fmla="*/ 117 w 213"/>
              <a:gd name="T27" fmla="*/ 213 h 213"/>
              <a:gd name="T28" fmla="*/ 137 w 213"/>
              <a:gd name="T29" fmla="*/ 210 h 213"/>
              <a:gd name="T30" fmla="*/ 157 w 213"/>
              <a:gd name="T31" fmla="*/ 202 h 213"/>
              <a:gd name="T32" fmla="*/ 174 w 213"/>
              <a:gd name="T33" fmla="*/ 190 h 213"/>
              <a:gd name="T34" fmla="*/ 182 w 213"/>
              <a:gd name="T35" fmla="*/ 182 h 213"/>
              <a:gd name="T36" fmla="*/ 196 w 213"/>
              <a:gd name="T37" fmla="*/ 166 h 213"/>
              <a:gd name="T38" fmla="*/ 206 w 213"/>
              <a:gd name="T39" fmla="*/ 146 h 213"/>
              <a:gd name="T40" fmla="*/ 212 w 213"/>
              <a:gd name="T41" fmla="*/ 127 h 213"/>
              <a:gd name="T42" fmla="*/ 213 w 213"/>
              <a:gd name="T43" fmla="*/ 107 h 213"/>
              <a:gd name="T44" fmla="*/ 212 w 213"/>
              <a:gd name="T45" fmla="*/ 86 h 213"/>
              <a:gd name="T46" fmla="*/ 206 w 213"/>
              <a:gd name="T47" fmla="*/ 67 h 213"/>
              <a:gd name="T48" fmla="*/ 196 w 213"/>
              <a:gd name="T49" fmla="*/ 48 h 213"/>
              <a:gd name="T50" fmla="*/ 182 w 213"/>
              <a:gd name="T51" fmla="*/ 31 h 213"/>
              <a:gd name="T52" fmla="*/ 174 w 213"/>
              <a:gd name="T53" fmla="*/ 24 h 213"/>
              <a:gd name="T54" fmla="*/ 157 w 213"/>
              <a:gd name="T55" fmla="*/ 12 h 213"/>
              <a:gd name="T56" fmla="*/ 137 w 213"/>
              <a:gd name="T57" fmla="*/ 4 h 213"/>
              <a:gd name="T58" fmla="*/ 117 w 213"/>
              <a:gd name="T59" fmla="*/ 0 h 213"/>
              <a:gd name="T60" fmla="*/ 97 w 213"/>
              <a:gd name="T61" fmla="*/ 0 h 213"/>
              <a:gd name="T62" fmla="*/ 76 w 213"/>
              <a:gd name="T63" fmla="*/ 4 h 213"/>
              <a:gd name="T64" fmla="*/ 57 w 213"/>
              <a:gd name="T65" fmla="*/ 12 h 213"/>
              <a:gd name="T66" fmla="*/ 39 w 213"/>
              <a:gd name="T67" fmla="*/ 24 h 213"/>
              <a:gd name="T68" fmla="*/ 31 w 213"/>
              <a:gd name="T69" fmla="*/ 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 h="213">
                <a:moveTo>
                  <a:pt x="31" y="31"/>
                </a:moveTo>
                <a:lnTo>
                  <a:pt x="31" y="31"/>
                </a:lnTo>
                <a:lnTo>
                  <a:pt x="24" y="39"/>
                </a:lnTo>
                <a:lnTo>
                  <a:pt x="17" y="48"/>
                </a:lnTo>
                <a:lnTo>
                  <a:pt x="12" y="57"/>
                </a:lnTo>
                <a:lnTo>
                  <a:pt x="8" y="67"/>
                </a:lnTo>
                <a:lnTo>
                  <a:pt x="4" y="76"/>
                </a:lnTo>
                <a:lnTo>
                  <a:pt x="2" y="86"/>
                </a:lnTo>
                <a:lnTo>
                  <a:pt x="1" y="97"/>
                </a:lnTo>
                <a:lnTo>
                  <a:pt x="0" y="107"/>
                </a:lnTo>
                <a:lnTo>
                  <a:pt x="1" y="116"/>
                </a:lnTo>
                <a:lnTo>
                  <a:pt x="2" y="127"/>
                </a:lnTo>
                <a:lnTo>
                  <a:pt x="4" y="137"/>
                </a:lnTo>
                <a:lnTo>
                  <a:pt x="8" y="146"/>
                </a:lnTo>
                <a:lnTo>
                  <a:pt x="12" y="157"/>
                </a:lnTo>
                <a:lnTo>
                  <a:pt x="17" y="166"/>
                </a:lnTo>
                <a:lnTo>
                  <a:pt x="24" y="174"/>
                </a:lnTo>
                <a:lnTo>
                  <a:pt x="31" y="182"/>
                </a:lnTo>
                <a:lnTo>
                  <a:pt x="31" y="182"/>
                </a:lnTo>
                <a:lnTo>
                  <a:pt x="39" y="190"/>
                </a:lnTo>
                <a:lnTo>
                  <a:pt x="48" y="196"/>
                </a:lnTo>
                <a:lnTo>
                  <a:pt x="57" y="202"/>
                </a:lnTo>
                <a:lnTo>
                  <a:pt x="67" y="206"/>
                </a:lnTo>
                <a:lnTo>
                  <a:pt x="76" y="210"/>
                </a:lnTo>
                <a:lnTo>
                  <a:pt x="86" y="212"/>
                </a:lnTo>
                <a:lnTo>
                  <a:pt x="97" y="213"/>
                </a:lnTo>
                <a:lnTo>
                  <a:pt x="107" y="213"/>
                </a:lnTo>
                <a:lnTo>
                  <a:pt x="117" y="213"/>
                </a:lnTo>
                <a:lnTo>
                  <a:pt x="127" y="212"/>
                </a:lnTo>
                <a:lnTo>
                  <a:pt x="137" y="210"/>
                </a:lnTo>
                <a:lnTo>
                  <a:pt x="147" y="206"/>
                </a:lnTo>
                <a:lnTo>
                  <a:pt x="157" y="202"/>
                </a:lnTo>
                <a:lnTo>
                  <a:pt x="166" y="196"/>
                </a:lnTo>
                <a:lnTo>
                  <a:pt x="174" y="190"/>
                </a:lnTo>
                <a:lnTo>
                  <a:pt x="182" y="182"/>
                </a:lnTo>
                <a:lnTo>
                  <a:pt x="182" y="182"/>
                </a:lnTo>
                <a:lnTo>
                  <a:pt x="190" y="174"/>
                </a:lnTo>
                <a:lnTo>
                  <a:pt x="196" y="166"/>
                </a:lnTo>
                <a:lnTo>
                  <a:pt x="202" y="157"/>
                </a:lnTo>
                <a:lnTo>
                  <a:pt x="206" y="146"/>
                </a:lnTo>
                <a:lnTo>
                  <a:pt x="210" y="137"/>
                </a:lnTo>
                <a:lnTo>
                  <a:pt x="212" y="127"/>
                </a:lnTo>
                <a:lnTo>
                  <a:pt x="213" y="116"/>
                </a:lnTo>
                <a:lnTo>
                  <a:pt x="213" y="107"/>
                </a:lnTo>
                <a:lnTo>
                  <a:pt x="213" y="97"/>
                </a:lnTo>
                <a:lnTo>
                  <a:pt x="212" y="86"/>
                </a:lnTo>
                <a:lnTo>
                  <a:pt x="210" y="76"/>
                </a:lnTo>
                <a:lnTo>
                  <a:pt x="206" y="67"/>
                </a:lnTo>
                <a:lnTo>
                  <a:pt x="202" y="57"/>
                </a:lnTo>
                <a:lnTo>
                  <a:pt x="196" y="48"/>
                </a:lnTo>
                <a:lnTo>
                  <a:pt x="190" y="39"/>
                </a:lnTo>
                <a:lnTo>
                  <a:pt x="182" y="31"/>
                </a:lnTo>
                <a:lnTo>
                  <a:pt x="182" y="31"/>
                </a:lnTo>
                <a:lnTo>
                  <a:pt x="174" y="24"/>
                </a:lnTo>
                <a:lnTo>
                  <a:pt x="166" y="17"/>
                </a:lnTo>
                <a:lnTo>
                  <a:pt x="157" y="12"/>
                </a:lnTo>
                <a:lnTo>
                  <a:pt x="147" y="8"/>
                </a:lnTo>
                <a:lnTo>
                  <a:pt x="137" y="4"/>
                </a:lnTo>
                <a:lnTo>
                  <a:pt x="127" y="2"/>
                </a:lnTo>
                <a:lnTo>
                  <a:pt x="117" y="0"/>
                </a:lnTo>
                <a:lnTo>
                  <a:pt x="107" y="0"/>
                </a:lnTo>
                <a:lnTo>
                  <a:pt x="97" y="0"/>
                </a:lnTo>
                <a:lnTo>
                  <a:pt x="86" y="2"/>
                </a:lnTo>
                <a:lnTo>
                  <a:pt x="76" y="4"/>
                </a:lnTo>
                <a:lnTo>
                  <a:pt x="67" y="8"/>
                </a:lnTo>
                <a:lnTo>
                  <a:pt x="57" y="12"/>
                </a:lnTo>
                <a:lnTo>
                  <a:pt x="48" y="17"/>
                </a:lnTo>
                <a:lnTo>
                  <a:pt x="39" y="24"/>
                </a:lnTo>
                <a:lnTo>
                  <a:pt x="31" y="31"/>
                </a:lnTo>
                <a:lnTo>
                  <a:pt x="31" y="3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7"/>
          <p:cNvSpPr>
            <a:spLocks/>
          </p:cNvSpPr>
          <p:nvPr/>
        </p:nvSpPr>
        <p:spPr bwMode="auto">
          <a:xfrm rot="2045099">
            <a:off x="1099895" y="2862490"/>
            <a:ext cx="182605" cy="65218"/>
          </a:xfrm>
          <a:custGeom>
            <a:avLst/>
            <a:gdLst>
              <a:gd name="T0" fmla="*/ 302 w 424"/>
              <a:gd name="T1" fmla="*/ 15 h 155"/>
              <a:gd name="T2" fmla="*/ 257 w 424"/>
              <a:gd name="T3" fmla="*/ 4 h 155"/>
              <a:gd name="T4" fmla="*/ 212 w 424"/>
              <a:gd name="T5" fmla="*/ 0 h 155"/>
              <a:gd name="T6" fmla="*/ 184 w 424"/>
              <a:gd name="T7" fmla="*/ 1 h 155"/>
              <a:gd name="T8" fmla="*/ 131 w 424"/>
              <a:gd name="T9" fmla="*/ 12 h 155"/>
              <a:gd name="T10" fmla="*/ 81 w 424"/>
              <a:gd name="T11" fmla="*/ 32 h 155"/>
              <a:gd name="T12" fmla="*/ 56 w 424"/>
              <a:gd name="T13" fmla="*/ 47 h 155"/>
              <a:gd name="T14" fmla="*/ 33 w 424"/>
              <a:gd name="T15" fmla="*/ 64 h 155"/>
              <a:gd name="T16" fmla="*/ 11 w 424"/>
              <a:gd name="T17" fmla="*/ 83 h 155"/>
              <a:gd name="T18" fmla="*/ 7 w 424"/>
              <a:gd name="T19" fmla="*/ 90 h 155"/>
              <a:gd name="T20" fmla="*/ 0 w 424"/>
              <a:gd name="T21" fmla="*/ 105 h 155"/>
              <a:gd name="T22" fmla="*/ 0 w 424"/>
              <a:gd name="T23" fmla="*/ 121 h 155"/>
              <a:gd name="T24" fmla="*/ 7 w 424"/>
              <a:gd name="T25" fmla="*/ 136 h 155"/>
              <a:gd name="T26" fmla="*/ 11 w 424"/>
              <a:gd name="T27" fmla="*/ 142 h 155"/>
              <a:gd name="T28" fmla="*/ 25 w 424"/>
              <a:gd name="T29" fmla="*/ 151 h 155"/>
              <a:gd name="T30" fmla="*/ 41 w 424"/>
              <a:gd name="T31" fmla="*/ 155 h 155"/>
              <a:gd name="T32" fmla="*/ 49 w 424"/>
              <a:gd name="T33" fmla="*/ 154 h 155"/>
              <a:gd name="T34" fmla="*/ 64 w 424"/>
              <a:gd name="T35" fmla="*/ 148 h 155"/>
              <a:gd name="T36" fmla="*/ 70 w 424"/>
              <a:gd name="T37" fmla="*/ 142 h 155"/>
              <a:gd name="T38" fmla="*/ 102 w 424"/>
              <a:gd name="T39" fmla="*/ 117 h 155"/>
              <a:gd name="T40" fmla="*/ 137 w 424"/>
              <a:gd name="T41" fmla="*/ 98 h 155"/>
              <a:gd name="T42" fmla="*/ 174 w 424"/>
              <a:gd name="T43" fmla="*/ 88 h 155"/>
              <a:gd name="T44" fmla="*/ 212 w 424"/>
              <a:gd name="T45" fmla="*/ 84 h 155"/>
              <a:gd name="T46" fmla="*/ 228 w 424"/>
              <a:gd name="T47" fmla="*/ 84 h 155"/>
              <a:gd name="T48" fmla="*/ 261 w 424"/>
              <a:gd name="T49" fmla="*/ 90 h 155"/>
              <a:gd name="T50" fmla="*/ 276 w 424"/>
              <a:gd name="T51" fmla="*/ 95 h 155"/>
              <a:gd name="T52" fmla="*/ 316 w 424"/>
              <a:gd name="T53" fmla="*/ 113 h 155"/>
              <a:gd name="T54" fmla="*/ 353 w 424"/>
              <a:gd name="T55" fmla="*/ 142 h 155"/>
              <a:gd name="T56" fmla="*/ 360 w 424"/>
              <a:gd name="T57" fmla="*/ 148 h 155"/>
              <a:gd name="T58" fmla="*/ 375 w 424"/>
              <a:gd name="T59" fmla="*/ 154 h 155"/>
              <a:gd name="T60" fmla="*/ 391 w 424"/>
              <a:gd name="T61" fmla="*/ 154 h 155"/>
              <a:gd name="T62" fmla="*/ 406 w 424"/>
              <a:gd name="T63" fmla="*/ 148 h 155"/>
              <a:gd name="T64" fmla="*/ 412 w 424"/>
              <a:gd name="T65" fmla="*/ 142 h 155"/>
              <a:gd name="T66" fmla="*/ 421 w 424"/>
              <a:gd name="T67" fmla="*/ 128 h 155"/>
              <a:gd name="T68" fmla="*/ 424 w 424"/>
              <a:gd name="T69" fmla="*/ 113 h 155"/>
              <a:gd name="T70" fmla="*/ 421 w 424"/>
              <a:gd name="T71" fmla="*/ 97 h 155"/>
              <a:gd name="T72" fmla="*/ 412 w 424"/>
              <a:gd name="T73" fmla="*/ 83 h 155"/>
              <a:gd name="T74" fmla="*/ 400 w 424"/>
              <a:gd name="T75" fmla="*/ 72 h 155"/>
              <a:gd name="T76" fmla="*/ 374 w 424"/>
              <a:gd name="T77" fmla="*/ 51 h 155"/>
              <a:gd name="T78" fmla="*/ 346 w 424"/>
              <a:gd name="T79" fmla="*/ 35 h 155"/>
              <a:gd name="T80" fmla="*/ 317 w 424"/>
              <a:gd name="T81" fmla="*/ 21 h 155"/>
              <a:gd name="T82" fmla="*/ 302 w 424"/>
              <a:gd name="T83" fmla="*/ 1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4" h="155">
                <a:moveTo>
                  <a:pt x="302" y="15"/>
                </a:moveTo>
                <a:lnTo>
                  <a:pt x="302" y="15"/>
                </a:lnTo>
                <a:lnTo>
                  <a:pt x="280" y="8"/>
                </a:lnTo>
                <a:lnTo>
                  <a:pt x="257" y="4"/>
                </a:lnTo>
                <a:lnTo>
                  <a:pt x="235" y="1"/>
                </a:lnTo>
                <a:lnTo>
                  <a:pt x="212" y="0"/>
                </a:lnTo>
                <a:lnTo>
                  <a:pt x="212" y="0"/>
                </a:lnTo>
                <a:lnTo>
                  <a:pt x="184" y="1"/>
                </a:lnTo>
                <a:lnTo>
                  <a:pt x="158" y="6"/>
                </a:lnTo>
                <a:lnTo>
                  <a:pt x="131" y="12"/>
                </a:lnTo>
                <a:lnTo>
                  <a:pt x="105" y="21"/>
                </a:lnTo>
                <a:lnTo>
                  <a:pt x="81" y="32"/>
                </a:lnTo>
                <a:lnTo>
                  <a:pt x="68" y="39"/>
                </a:lnTo>
                <a:lnTo>
                  <a:pt x="56" y="47"/>
                </a:lnTo>
                <a:lnTo>
                  <a:pt x="45" y="56"/>
                </a:lnTo>
                <a:lnTo>
                  <a:pt x="33" y="64"/>
                </a:lnTo>
                <a:lnTo>
                  <a:pt x="22" y="73"/>
                </a:lnTo>
                <a:lnTo>
                  <a:pt x="11" y="83"/>
                </a:lnTo>
                <a:lnTo>
                  <a:pt x="11" y="83"/>
                </a:lnTo>
                <a:lnTo>
                  <a:pt x="7" y="90"/>
                </a:lnTo>
                <a:lnTo>
                  <a:pt x="2" y="97"/>
                </a:lnTo>
                <a:lnTo>
                  <a:pt x="0" y="105"/>
                </a:lnTo>
                <a:lnTo>
                  <a:pt x="0" y="113"/>
                </a:lnTo>
                <a:lnTo>
                  <a:pt x="0" y="121"/>
                </a:lnTo>
                <a:lnTo>
                  <a:pt x="2" y="128"/>
                </a:lnTo>
                <a:lnTo>
                  <a:pt x="7" y="136"/>
                </a:lnTo>
                <a:lnTo>
                  <a:pt x="11" y="142"/>
                </a:lnTo>
                <a:lnTo>
                  <a:pt x="11" y="142"/>
                </a:lnTo>
                <a:lnTo>
                  <a:pt x="18" y="148"/>
                </a:lnTo>
                <a:lnTo>
                  <a:pt x="25" y="151"/>
                </a:lnTo>
                <a:lnTo>
                  <a:pt x="33" y="154"/>
                </a:lnTo>
                <a:lnTo>
                  <a:pt x="41" y="155"/>
                </a:lnTo>
                <a:lnTo>
                  <a:pt x="41" y="155"/>
                </a:lnTo>
                <a:lnTo>
                  <a:pt x="49" y="154"/>
                </a:lnTo>
                <a:lnTo>
                  <a:pt x="57" y="151"/>
                </a:lnTo>
                <a:lnTo>
                  <a:pt x="64" y="148"/>
                </a:lnTo>
                <a:lnTo>
                  <a:pt x="70" y="142"/>
                </a:lnTo>
                <a:lnTo>
                  <a:pt x="70" y="142"/>
                </a:lnTo>
                <a:lnTo>
                  <a:pt x="86" y="128"/>
                </a:lnTo>
                <a:lnTo>
                  <a:pt x="102" y="117"/>
                </a:lnTo>
                <a:lnTo>
                  <a:pt x="119" y="106"/>
                </a:lnTo>
                <a:lnTo>
                  <a:pt x="137" y="98"/>
                </a:lnTo>
                <a:lnTo>
                  <a:pt x="154" y="92"/>
                </a:lnTo>
                <a:lnTo>
                  <a:pt x="174" y="88"/>
                </a:lnTo>
                <a:lnTo>
                  <a:pt x="192" y="84"/>
                </a:lnTo>
                <a:lnTo>
                  <a:pt x="212" y="84"/>
                </a:lnTo>
                <a:lnTo>
                  <a:pt x="212" y="84"/>
                </a:lnTo>
                <a:lnTo>
                  <a:pt x="228" y="84"/>
                </a:lnTo>
                <a:lnTo>
                  <a:pt x="244" y="87"/>
                </a:lnTo>
                <a:lnTo>
                  <a:pt x="261" y="90"/>
                </a:lnTo>
                <a:lnTo>
                  <a:pt x="276" y="95"/>
                </a:lnTo>
                <a:lnTo>
                  <a:pt x="276" y="95"/>
                </a:lnTo>
                <a:lnTo>
                  <a:pt x="296" y="103"/>
                </a:lnTo>
                <a:lnTo>
                  <a:pt x="316" y="113"/>
                </a:lnTo>
                <a:lnTo>
                  <a:pt x="336" y="127"/>
                </a:lnTo>
                <a:lnTo>
                  <a:pt x="353" y="142"/>
                </a:lnTo>
                <a:lnTo>
                  <a:pt x="353" y="142"/>
                </a:lnTo>
                <a:lnTo>
                  <a:pt x="360" y="148"/>
                </a:lnTo>
                <a:lnTo>
                  <a:pt x="367" y="151"/>
                </a:lnTo>
                <a:lnTo>
                  <a:pt x="375" y="154"/>
                </a:lnTo>
                <a:lnTo>
                  <a:pt x="383" y="155"/>
                </a:lnTo>
                <a:lnTo>
                  <a:pt x="391" y="154"/>
                </a:lnTo>
                <a:lnTo>
                  <a:pt x="398" y="151"/>
                </a:lnTo>
                <a:lnTo>
                  <a:pt x="406" y="148"/>
                </a:lnTo>
                <a:lnTo>
                  <a:pt x="412" y="142"/>
                </a:lnTo>
                <a:lnTo>
                  <a:pt x="412" y="142"/>
                </a:lnTo>
                <a:lnTo>
                  <a:pt x="417" y="136"/>
                </a:lnTo>
                <a:lnTo>
                  <a:pt x="421" y="128"/>
                </a:lnTo>
                <a:lnTo>
                  <a:pt x="423" y="121"/>
                </a:lnTo>
                <a:lnTo>
                  <a:pt x="424" y="113"/>
                </a:lnTo>
                <a:lnTo>
                  <a:pt x="423" y="105"/>
                </a:lnTo>
                <a:lnTo>
                  <a:pt x="421" y="97"/>
                </a:lnTo>
                <a:lnTo>
                  <a:pt x="417" y="90"/>
                </a:lnTo>
                <a:lnTo>
                  <a:pt x="412" y="83"/>
                </a:lnTo>
                <a:lnTo>
                  <a:pt x="412" y="83"/>
                </a:lnTo>
                <a:lnTo>
                  <a:pt x="400" y="72"/>
                </a:lnTo>
                <a:lnTo>
                  <a:pt x="387" y="61"/>
                </a:lnTo>
                <a:lnTo>
                  <a:pt x="374" y="51"/>
                </a:lnTo>
                <a:lnTo>
                  <a:pt x="360" y="43"/>
                </a:lnTo>
                <a:lnTo>
                  <a:pt x="346" y="35"/>
                </a:lnTo>
                <a:lnTo>
                  <a:pt x="332" y="27"/>
                </a:lnTo>
                <a:lnTo>
                  <a:pt x="317" y="21"/>
                </a:lnTo>
                <a:lnTo>
                  <a:pt x="302" y="15"/>
                </a:lnTo>
                <a:lnTo>
                  <a:pt x="302" y="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8"/>
          <p:cNvSpPr>
            <a:spLocks/>
          </p:cNvSpPr>
          <p:nvPr/>
        </p:nvSpPr>
        <p:spPr bwMode="auto">
          <a:xfrm rot="2045099">
            <a:off x="1080516" y="2793273"/>
            <a:ext cx="297386" cy="91304"/>
          </a:xfrm>
          <a:custGeom>
            <a:avLst/>
            <a:gdLst>
              <a:gd name="T0" fmla="*/ 341 w 682"/>
              <a:gd name="T1" fmla="*/ 0 h 208"/>
              <a:gd name="T2" fmla="*/ 296 w 682"/>
              <a:gd name="T3" fmla="*/ 2 h 208"/>
              <a:gd name="T4" fmla="*/ 252 w 682"/>
              <a:gd name="T5" fmla="*/ 9 h 208"/>
              <a:gd name="T6" fmla="*/ 208 w 682"/>
              <a:gd name="T7" fmla="*/ 19 h 208"/>
              <a:gd name="T8" fmla="*/ 166 w 682"/>
              <a:gd name="T9" fmla="*/ 34 h 208"/>
              <a:gd name="T10" fmla="*/ 124 w 682"/>
              <a:gd name="T11" fmla="*/ 54 h 208"/>
              <a:gd name="T12" fmla="*/ 85 w 682"/>
              <a:gd name="T13" fmla="*/ 77 h 208"/>
              <a:gd name="T14" fmla="*/ 47 w 682"/>
              <a:gd name="T15" fmla="*/ 105 h 208"/>
              <a:gd name="T16" fmla="*/ 12 w 682"/>
              <a:gd name="T17" fmla="*/ 137 h 208"/>
              <a:gd name="T18" fmla="*/ 6 w 682"/>
              <a:gd name="T19" fmla="*/ 143 h 208"/>
              <a:gd name="T20" fmla="*/ 1 w 682"/>
              <a:gd name="T21" fmla="*/ 158 h 208"/>
              <a:gd name="T22" fmla="*/ 1 w 682"/>
              <a:gd name="T23" fmla="*/ 174 h 208"/>
              <a:gd name="T24" fmla="*/ 6 w 682"/>
              <a:gd name="T25" fmla="*/ 189 h 208"/>
              <a:gd name="T26" fmla="*/ 12 w 682"/>
              <a:gd name="T27" fmla="*/ 196 h 208"/>
              <a:gd name="T28" fmla="*/ 26 w 682"/>
              <a:gd name="T29" fmla="*/ 205 h 208"/>
              <a:gd name="T30" fmla="*/ 41 w 682"/>
              <a:gd name="T31" fmla="*/ 208 h 208"/>
              <a:gd name="T32" fmla="*/ 49 w 682"/>
              <a:gd name="T33" fmla="*/ 208 h 208"/>
              <a:gd name="T34" fmla="*/ 64 w 682"/>
              <a:gd name="T35" fmla="*/ 201 h 208"/>
              <a:gd name="T36" fmla="*/ 71 w 682"/>
              <a:gd name="T37" fmla="*/ 196 h 208"/>
              <a:gd name="T38" fmla="*/ 100 w 682"/>
              <a:gd name="T39" fmla="*/ 169 h 208"/>
              <a:gd name="T40" fmla="*/ 131 w 682"/>
              <a:gd name="T41" fmla="*/ 146 h 208"/>
              <a:gd name="T42" fmla="*/ 163 w 682"/>
              <a:gd name="T43" fmla="*/ 128 h 208"/>
              <a:gd name="T44" fmla="*/ 197 w 682"/>
              <a:gd name="T45" fmla="*/ 112 h 208"/>
              <a:gd name="T46" fmla="*/ 233 w 682"/>
              <a:gd name="T47" fmla="*/ 99 h 208"/>
              <a:gd name="T48" fmla="*/ 268 w 682"/>
              <a:gd name="T49" fmla="*/ 91 h 208"/>
              <a:gd name="T50" fmla="*/ 304 w 682"/>
              <a:gd name="T51" fmla="*/ 85 h 208"/>
              <a:gd name="T52" fmla="*/ 341 w 682"/>
              <a:gd name="T53" fmla="*/ 84 h 208"/>
              <a:gd name="T54" fmla="*/ 360 w 682"/>
              <a:gd name="T55" fmla="*/ 84 h 208"/>
              <a:gd name="T56" fmla="*/ 395 w 682"/>
              <a:gd name="T57" fmla="*/ 88 h 208"/>
              <a:gd name="T58" fmla="*/ 432 w 682"/>
              <a:gd name="T59" fmla="*/ 94 h 208"/>
              <a:gd name="T60" fmla="*/ 467 w 682"/>
              <a:gd name="T61" fmla="*/ 105 h 208"/>
              <a:gd name="T62" fmla="*/ 501 w 682"/>
              <a:gd name="T63" fmla="*/ 119 h 208"/>
              <a:gd name="T64" fmla="*/ 535 w 682"/>
              <a:gd name="T65" fmla="*/ 136 h 208"/>
              <a:gd name="T66" fmla="*/ 566 w 682"/>
              <a:gd name="T67" fmla="*/ 158 h 208"/>
              <a:gd name="T68" fmla="*/ 596 w 682"/>
              <a:gd name="T69" fmla="*/ 182 h 208"/>
              <a:gd name="T70" fmla="*/ 611 w 682"/>
              <a:gd name="T71" fmla="*/ 196 h 208"/>
              <a:gd name="T72" fmla="*/ 625 w 682"/>
              <a:gd name="T73" fmla="*/ 205 h 208"/>
              <a:gd name="T74" fmla="*/ 640 w 682"/>
              <a:gd name="T75" fmla="*/ 208 h 208"/>
              <a:gd name="T76" fmla="*/ 656 w 682"/>
              <a:gd name="T77" fmla="*/ 205 h 208"/>
              <a:gd name="T78" fmla="*/ 670 w 682"/>
              <a:gd name="T79" fmla="*/ 196 h 208"/>
              <a:gd name="T80" fmla="*/ 675 w 682"/>
              <a:gd name="T81" fmla="*/ 189 h 208"/>
              <a:gd name="T82" fmla="*/ 682 w 682"/>
              <a:gd name="T83" fmla="*/ 174 h 208"/>
              <a:gd name="T84" fmla="*/ 682 w 682"/>
              <a:gd name="T85" fmla="*/ 158 h 208"/>
              <a:gd name="T86" fmla="*/ 675 w 682"/>
              <a:gd name="T87" fmla="*/ 143 h 208"/>
              <a:gd name="T88" fmla="*/ 670 w 682"/>
              <a:gd name="T89" fmla="*/ 137 h 208"/>
              <a:gd name="T90" fmla="*/ 634 w 682"/>
              <a:gd name="T91" fmla="*/ 105 h 208"/>
              <a:gd name="T92" fmla="*/ 597 w 682"/>
              <a:gd name="T93" fmla="*/ 77 h 208"/>
              <a:gd name="T94" fmla="*/ 557 w 682"/>
              <a:gd name="T95" fmla="*/ 54 h 208"/>
              <a:gd name="T96" fmla="*/ 515 w 682"/>
              <a:gd name="T97" fmla="*/ 34 h 208"/>
              <a:gd name="T98" fmla="*/ 473 w 682"/>
              <a:gd name="T99" fmla="*/ 19 h 208"/>
              <a:gd name="T100" fmla="*/ 430 w 682"/>
              <a:gd name="T101" fmla="*/ 9 h 208"/>
              <a:gd name="T102" fmla="*/ 385 w 682"/>
              <a:gd name="T103" fmla="*/ 2 h 208"/>
              <a:gd name="T104" fmla="*/ 341 w 682"/>
              <a:gd name="T10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2" h="208">
                <a:moveTo>
                  <a:pt x="341" y="0"/>
                </a:moveTo>
                <a:lnTo>
                  <a:pt x="341" y="0"/>
                </a:lnTo>
                <a:lnTo>
                  <a:pt x="318" y="1"/>
                </a:lnTo>
                <a:lnTo>
                  <a:pt x="296" y="2"/>
                </a:lnTo>
                <a:lnTo>
                  <a:pt x="274" y="6"/>
                </a:lnTo>
                <a:lnTo>
                  <a:pt x="252" y="9"/>
                </a:lnTo>
                <a:lnTo>
                  <a:pt x="230" y="14"/>
                </a:lnTo>
                <a:lnTo>
                  <a:pt x="208" y="19"/>
                </a:lnTo>
                <a:lnTo>
                  <a:pt x="186" y="26"/>
                </a:lnTo>
                <a:lnTo>
                  <a:pt x="166" y="34"/>
                </a:lnTo>
                <a:lnTo>
                  <a:pt x="145" y="44"/>
                </a:lnTo>
                <a:lnTo>
                  <a:pt x="124" y="54"/>
                </a:lnTo>
                <a:lnTo>
                  <a:pt x="105" y="64"/>
                </a:lnTo>
                <a:lnTo>
                  <a:pt x="85" y="77"/>
                </a:lnTo>
                <a:lnTo>
                  <a:pt x="65" y="90"/>
                </a:lnTo>
                <a:lnTo>
                  <a:pt x="47" y="105"/>
                </a:lnTo>
                <a:lnTo>
                  <a:pt x="30" y="120"/>
                </a:lnTo>
                <a:lnTo>
                  <a:pt x="12" y="137"/>
                </a:lnTo>
                <a:lnTo>
                  <a:pt x="12" y="137"/>
                </a:lnTo>
                <a:lnTo>
                  <a:pt x="6" y="143"/>
                </a:lnTo>
                <a:lnTo>
                  <a:pt x="3" y="150"/>
                </a:lnTo>
                <a:lnTo>
                  <a:pt x="1" y="158"/>
                </a:lnTo>
                <a:lnTo>
                  <a:pt x="0" y="166"/>
                </a:lnTo>
                <a:lnTo>
                  <a:pt x="1" y="174"/>
                </a:lnTo>
                <a:lnTo>
                  <a:pt x="3" y="182"/>
                </a:lnTo>
                <a:lnTo>
                  <a:pt x="6" y="189"/>
                </a:lnTo>
                <a:lnTo>
                  <a:pt x="12" y="196"/>
                </a:lnTo>
                <a:lnTo>
                  <a:pt x="12" y="196"/>
                </a:lnTo>
                <a:lnTo>
                  <a:pt x="18" y="201"/>
                </a:lnTo>
                <a:lnTo>
                  <a:pt x="26" y="205"/>
                </a:lnTo>
                <a:lnTo>
                  <a:pt x="33" y="208"/>
                </a:lnTo>
                <a:lnTo>
                  <a:pt x="41" y="208"/>
                </a:lnTo>
                <a:lnTo>
                  <a:pt x="41" y="208"/>
                </a:lnTo>
                <a:lnTo>
                  <a:pt x="49" y="208"/>
                </a:lnTo>
                <a:lnTo>
                  <a:pt x="57" y="205"/>
                </a:lnTo>
                <a:lnTo>
                  <a:pt x="64" y="201"/>
                </a:lnTo>
                <a:lnTo>
                  <a:pt x="71" y="196"/>
                </a:lnTo>
                <a:lnTo>
                  <a:pt x="71" y="196"/>
                </a:lnTo>
                <a:lnTo>
                  <a:pt x="85" y="182"/>
                </a:lnTo>
                <a:lnTo>
                  <a:pt x="100" y="169"/>
                </a:lnTo>
                <a:lnTo>
                  <a:pt x="115" y="158"/>
                </a:lnTo>
                <a:lnTo>
                  <a:pt x="131" y="146"/>
                </a:lnTo>
                <a:lnTo>
                  <a:pt x="147" y="136"/>
                </a:lnTo>
                <a:lnTo>
                  <a:pt x="163" y="128"/>
                </a:lnTo>
                <a:lnTo>
                  <a:pt x="181" y="119"/>
                </a:lnTo>
                <a:lnTo>
                  <a:pt x="197" y="112"/>
                </a:lnTo>
                <a:lnTo>
                  <a:pt x="214" y="105"/>
                </a:lnTo>
                <a:lnTo>
                  <a:pt x="233" y="99"/>
                </a:lnTo>
                <a:lnTo>
                  <a:pt x="250" y="94"/>
                </a:lnTo>
                <a:lnTo>
                  <a:pt x="268" y="91"/>
                </a:lnTo>
                <a:lnTo>
                  <a:pt x="286" y="88"/>
                </a:lnTo>
                <a:lnTo>
                  <a:pt x="304" y="85"/>
                </a:lnTo>
                <a:lnTo>
                  <a:pt x="323" y="84"/>
                </a:lnTo>
                <a:lnTo>
                  <a:pt x="341" y="84"/>
                </a:lnTo>
                <a:lnTo>
                  <a:pt x="341" y="84"/>
                </a:lnTo>
                <a:lnTo>
                  <a:pt x="360" y="84"/>
                </a:lnTo>
                <a:lnTo>
                  <a:pt x="378" y="85"/>
                </a:lnTo>
                <a:lnTo>
                  <a:pt x="395" y="88"/>
                </a:lnTo>
                <a:lnTo>
                  <a:pt x="414" y="91"/>
                </a:lnTo>
                <a:lnTo>
                  <a:pt x="432" y="94"/>
                </a:lnTo>
                <a:lnTo>
                  <a:pt x="450" y="99"/>
                </a:lnTo>
                <a:lnTo>
                  <a:pt x="467" y="105"/>
                </a:lnTo>
                <a:lnTo>
                  <a:pt x="484" y="112"/>
                </a:lnTo>
                <a:lnTo>
                  <a:pt x="501" y="119"/>
                </a:lnTo>
                <a:lnTo>
                  <a:pt x="519" y="128"/>
                </a:lnTo>
                <a:lnTo>
                  <a:pt x="535" y="136"/>
                </a:lnTo>
                <a:lnTo>
                  <a:pt x="551" y="146"/>
                </a:lnTo>
                <a:lnTo>
                  <a:pt x="566" y="158"/>
                </a:lnTo>
                <a:lnTo>
                  <a:pt x="581" y="169"/>
                </a:lnTo>
                <a:lnTo>
                  <a:pt x="596" y="182"/>
                </a:lnTo>
                <a:lnTo>
                  <a:pt x="611" y="196"/>
                </a:lnTo>
                <a:lnTo>
                  <a:pt x="611" y="196"/>
                </a:lnTo>
                <a:lnTo>
                  <a:pt x="617" y="201"/>
                </a:lnTo>
                <a:lnTo>
                  <a:pt x="625" y="205"/>
                </a:lnTo>
                <a:lnTo>
                  <a:pt x="632" y="208"/>
                </a:lnTo>
                <a:lnTo>
                  <a:pt x="640" y="208"/>
                </a:lnTo>
                <a:lnTo>
                  <a:pt x="648" y="208"/>
                </a:lnTo>
                <a:lnTo>
                  <a:pt x="656" y="205"/>
                </a:lnTo>
                <a:lnTo>
                  <a:pt x="663" y="201"/>
                </a:lnTo>
                <a:lnTo>
                  <a:pt x="670" y="196"/>
                </a:lnTo>
                <a:lnTo>
                  <a:pt x="670" y="196"/>
                </a:lnTo>
                <a:lnTo>
                  <a:pt x="675" y="189"/>
                </a:lnTo>
                <a:lnTo>
                  <a:pt x="679" y="182"/>
                </a:lnTo>
                <a:lnTo>
                  <a:pt x="682" y="174"/>
                </a:lnTo>
                <a:lnTo>
                  <a:pt x="682" y="166"/>
                </a:lnTo>
                <a:lnTo>
                  <a:pt x="682" y="158"/>
                </a:lnTo>
                <a:lnTo>
                  <a:pt x="679" y="150"/>
                </a:lnTo>
                <a:lnTo>
                  <a:pt x="675" y="143"/>
                </a:lnTo>
                <a:lnTo>
                  <a:pt x="670" y="137"/>
                </a:lnTo>
                <a:lnTo>
                  <a:pt x="670" y="137"/>
                </a:lnTo>
                <a:lnTo>
                  <a:pt x="653" y="120"/>
                </a:lnTo>
                <a:lnTo>
                  <a:pt x="634" y="105"/>
                </a:lnTo>
                <a:lnTo>
                  <a:pt x="616" y="90"/>
                </a:lnTo>
                <a:lnTo>
                  <a:pt x="597" y="77"/>
                </a:lnTo>
                <a:lnTo>
                  <a:pt x="578" y="64"/>
                </a:lnTo>
                <a:lnTo>
                  <a:pt x="557" y="54"/>
                </a:lnTo>
                <a:lnTo>
                  <a:pt x="536" y="44"/>
                </a:lnTo>
                <a:lnTo>
                  <a:pt x="515" y="34"/>
                </a:lnTo>
                <a:lnTo>
                  <a:pt x="495" y="26"/>
                </a:lnTo>
                <a:lnTo>
                  <a:pt x="473" y="19"/>
                </a:lnTo>
                <a:lnTo>
                  <a:pt x="452" y="14"/>
                </a:lnTo>
                <a:lnTo>
                  <a:pt x="430" y="9"/>
                </a:lnTo>
                <a:lnTo>
                  <a:pt x="408" y="6"/>
                </a:lnTo>
                <a:lnTo>
                  <a:pt x="385" y="2"/>
                </a:lnTo>
                <a:lnTo>
                  <a:pt x="363" y="1"/>
                </a:lnTo>
                <a:lnTo>
                  <a:pt x="341" y="0"/>
                </a:lnTo>
                <a:lnTo>
                  <a:pt x="34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9"/>
          <p:cNvSpPr>
            <a:spLocks/>
          </p:cNvSpPr>
          <p:nvPr/>
        </p:nvSpPr>
        <p:spPr bwMode="auto">
          <a:xfrm rot="2045099">
            <a:off x="1061361" y="2723326"/>
            <a:ext cx="409559" cy="117391"/>
          </a:xfrm>
          <a:custGeom>
            <a:avLst/>
            <a:gdLst>
              <a:gd name="T0" fmla="*/ 495 w 946"/>
              <a:gd name="T1" fmla="*/ 0 h 270"/>
              <a:gd name="T2" fmla="*/ 430 w 946"/>
              <a:gd name="T3" fmla="*/ 3 h 270"/>
              <a:gd name="T4" fmla="*/ 366 w 946"/>
              <a:gd name="T5" fmla="*/ 13 h 270"/>
              <a:gd name="T6" fmla="*/ 303 w 946"/>
              <a:gd name="T7" fmla="*/ 28 h 270"/>
              <a:gd name="T8" fmla="*/ 241 w 946"/>
              <a:gd name="T9" fmla="*/ 50 h 270"/>
              <a:gd name="T10" fmla="*/ 180 w 946"/>
              <a:gd name="T11" fmla="*/ 77 h 270"/>
              <a:gd name="T12" fmla="*/ 121 w 946"/>
              <a:gd name="T13" fmla="*/ 112 h 270"/>
              <a:gd name="T14" fmla="*/ 65 w 946"/>
              <a:gd name="T15" fmla="*/ 152 h 270"/>
              <a:gd name="T16" fmla="*/ 12 w 946"/>
              <a:gd name="T17" fmla="*/ 198 h 270"/>
              <a:gd name="T18" fmla="*/ 6 w 946"/>
              <a:gd name="T19" fmla="*/ 204 h 270"/>
              <a:gd name="T20" fmla="*/ 1 w 946"/>
              <a:gd name="T21" fmla="*/ 219 h 270"/>
              <a:gd name="T22" fmla="*/ 0 w 946"/>
              <a:gd name="T23" fmla="*/ 235 h 270"/>
              <a:gd name="T24" fmla="*/ 5 w 946"/>
              <a:gd name="T25" fmla="*/ 250 h 270"/>
              <a:gd name="T26" fmla="*/ 11 w 946"/>
              <a:gd name="T27" fmla="*/ 257 h 270"/>
              <a:gd name="T28" fmla="*/ 25 w 946"/>
              <a:gd name="T29" fmla="*/ 266 h 270"/>
              <a:gd name="T30" fmla="*/ 41 w 946"/>
              <a:gd name="T31" fmla="*/ 270 h 270"/>
              <a:gd name="T32" fmla="*/ 49 w 946"/>
              <a:gd name="T33" fmla="*/ 269 h 270"/>
              <a:gd name="T34" fmla="*/ 64 w 946"/>
              <a:gd name="T35" fmla="*/ 263 h 270"/>
              <a:gd name="T36" fmla="*/ 70 w 946"/>
              <a:gd name="T37" fmla="*/ 258 h 270"/>
              <a:gd name="T38" fmla="*/ 117 w 946"/>
              <a:gd name="T39" fmla="*/ 217 h 270"/>
              <a:gd name="T40" fmla="*/ 167 w 946"/>
              <a:gd name="T41" fmla="*/ 182 h 270"/>
              <a:gd name="T42" fmla="*/ 218 w 946"/>
              <a:gd name="T43" fmla="*/ 152 h 270"/>
              <a:gd name="T44" fmla="*/ 272 w 946"/>
              <a:gd name="T45" fmla="*/ 127 h 270"/>
              <a:gd name="T46" fmla="*/ 326 w 946"/>
              <a:gd name="T47" fmla="*/ 108 h 270"/>
              <a:gd name="T48" fmla="*/ 381 w 946"/>
              <a:gd name="T49" fmla="*/ 95 h 270"/>
              <a:gd name="T50" fmla="*/ 438 w 946"/>
              <a:gd name="T51" fmla="*/ 86 h 270"/>
              <a:gd name="T52" fmla="*/ 495 w 946"/>
              <a:gd name="T53" fmla="*/ 83 h 270"/>
              <a:gd name="T54" fmla="*/ 521 w 946"/>
              <a:gd name="T55" fmla="*/ 84 h 270"/>
              <a:gd name="T56" fmla="*/ 573 w 946"/>
              <a:gd name="T57" fmla="*/ 89 h 270"/>
              <a:gd name="T58" fmla="*/ 625 w 946"/>
              <a:gd name="T59" fmla="*/ 99 h 270"/>
              <a:gd name="T60" fmla="*/ 675 w 946"/>
              <a:gd name="T61" fmla="*/ 114 h 270"/>
              <a:gd name="T62" fmla="*/ 723 w 946"/>
              <a:gd name="T63" fmla="*/ 134 h 270"/>
              <a:gd name="T64" fmla="*/ 769 w 946"/>
              <a:gd name="T65" fmla="*/ 158 h 270"/>
              <a:gd name="T66" fmla="*/ 813 w 946"/>
              <a:gd name="T67" fmla="*/ 188 h 270"/>
              <a:gd name="T68" fmla="*/ 855 w 946"/>
              <a:gd name="T69" fmla="*/ 223 h 270"/>
              <a:gd name="T70" fmla="*/ 874 w 946"/>
              <a:gd name="T71" fmla="*/ 241 h 270"/>
              <a:gd name="T72" fmla="*/ 888 w 946"/>
              <a:gd name="T73" fmla="*/ 250 h 270"/>
              <a:gd name="T74" fmla="*/ 903 w 946"/>
              <a:gd name="T75" fmla="*/ 254 h 270"/>
              <a:gd name="T76" fmla="*/ 919 w 946"/>
              <a:gd name="T77" fmla="*/ 251 h 270"/>
              <a:gd name="T78" fmla="*/ 933 w 946"/>
              <a:gd name="T79" fmla="*/ 242 h 270"/>
              <a:gd name="T80" fmla="*/ 939 w 946"/>
              <a:gd name="T81" fmla="*/ 236 h 270"/>
              <a:gd name="T82" fmla="*/ 945 w 946"/>
              <a:gd name="T83" fmla="*/ 221 h 270"/>
              <a:gd name="T84" fmla="*/ 946 w 946"/>
              <a:gd name="T85" fmla="*/ 205 h 270"/>
              <a:gd name="T86" fmla="*/ 939 w 946"/>
              <a:gd name="T87" fmla="*/ 190 h 270"/>
              <a:gd name="T88" fmla="*/ 934 w 946"/>
              <a:gd name="T89" fmla="*/ 183 h 270"/>
              <a:gd name="T90" fmla="*/ 888 w 946"/>
              <a:gd name="T91" fmla="*/ 141 h 270"/>
              <a:gd name="T92" fmla="*/ 838 w 946"/>
              <a:gd name="T93" fmla="*/ 103 h 270"/>
              <a:gd name="T94" fmla="*/ 787 w 946"/>
              <a:gd name="T95" fmla="*/ 71 h 270"/>
              <a:gd name="T96" fmla="*/ 731 w 946"/>
              <a:gd name="T97" fmla="*/ 46 h 270"/>
              <a:gd name="T98" fmla="*/ 673 w 946"/>
              <a:gd name="T99" fmla="*/ 25 h 270"/>
              <a:gd name="T100" fmla="*/ 615 w 946"/>
              <a:gd name="T101" fmla="*/ 11 h 270"/>
              <a:gd name="T102" fmla="*/ 555 w 946"/>
              <a:gd name="T103" fmla="*/ 3 h 270"/>
              <a:gd name="T104" fmla="*/ 495 w 946"/>
              <a:gd name="T10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270">
                <a:moveTo>
                  <a:pt x="495" y="0"/>
                </a:moveTo>
                <a:lnTo>
                  <a:pt x="495" y="0"/>
                </a:lnTo>
                <a:lnTo>
                  <a:pt x="462" y="1"/>
                </a:lnTo>
                <a:lnTo>
                  <a:pt x="430" y="3"/>
                </a:lnTo>
                <a:lnTo>
                  <a:pt x="398" y="7"/>
                </a:lnTo>
                <a:lnTo>
                  <a:pt x="366" y="13"/>
                </a:lnTo>
                <a:lnTo>
                  <a:pt x="334" y="20"/>
                </a:lnTo>
                <a:lnTo>
                  <a:pt x="303" y="28"/>
                </a:lnTo>
                <a:lnTo>
                  <a:pt x="272" y="38"/>
                </a:lnTo>
                <a:lnTo>
                  <a:pt x="241" y="50"/>
                </a:lnTo>
                <a:lnTo>
                  <a:pt x="210" y="63"/>
                </a:lnTo>
                <a:lnTo>
                  <a:pt x="180" y="77"/>
                </a:lnTo>
                <a:lnTo>
                  <a:pt x="151" y="95"/>
                </a:lnTo>
                <a:lnTo>
                  <a:pt x="121" y="112"/>
                </a:lnTo>
                <a:lnTo>
                  <a:pt x="93" y="131"/>
                </a:lnTo>
                <a:lnTo>
                  <a:pt x="65" y="152"/>
                </a:lnTo>
                <a:lnTo>
                  <a:pt x="39" y="174"/>
                </a:lnTo>
                <a:lnTo>
                  <a:pt x="12" y="198"/>
                </a:lnTo>
                <a:lnTo>
                  <a:pt x="12" y="198"/>
                </a:lnTo>
                <a:lnTo>
                  <a:pt x="6" y="204"/>
                </a:lnTo>
                <a:lnTo>
                  <a:pt x="3" y="212"/>
                </a:lnTo>
                <a:lnTo>
                  <a:pt x="1" y="219"/>
                </a:lnTo>
                <a:lnTo>
                  <a:pt x="0" y="227"/>
                </a:lnTo>
                <a:lnTo>
                  <a:pt x="0" y="235"/>
                </a:lnTo>
                <a:lnTo>
                  <a:pt x="2" y="243"/>
                </a:lnTo>
                <a:lnTo>
                  <a:pt x="5" y="250"/>
                </a:lnTo>
                <a:lnTo>
                  <a:pt x="11" y="257"/>
                </a:lnTo>
                <a:lnTo>
                  <a:pt x="11" y="257"/>
                </a:lnTo>
                <a:lnTo>
                  <a:pt x="18" y="263"/>
                </a:lnTo>
                <a:lnTo>
                  <a:pt x="25" y="266"/>
                </a:lnTo>
                <a:lnTo>
                  <a:pt x="33" y="269"/>
                </a:lnTo>
                <a:lnTo>
                  <a:pt x="41" y="270"/>
                </a:lnTo>
                <a:lnTo>
                  <a:pt x="41" y="270"/>
                </a:lnTo>
                <a:lnTo>
                  <a:pt x="49" y="269"/>
                </a:lnTo>
                <a:lnTo>
                  <a:pt x="56" y="266"/>
                </a:lnTo>
                <a:lnTo>
                  <a:pt x="64" y="263"/>
                </a:lnTo>
                <a:lnTo>
                  <a:pt x="70" y="258"/>
                </a:lnTo>
                <a:lnTo>
                  <a:pt x="70" y="258"/>
                </a:lnTo>
                <a:lnTo>
                  <a:pt x="93" y="238"/>
                </a:lnTo>
                <a:lnTo>
                  <a:pt x="117" y="217"/>
                </a:lnTo>
                <a:lnTo>
                  <a:pt x="141" y="198"/>
                </a:lnTo>
                <a:lnTo>
                  <a:pt x="167" y="182"/>
                </a:lnTo>
                <a:lnTo>
                  <a:pt x="192" y="166"/>
                </a:lnTo>
                <a:lnTo>
                  <a:pt x="218" y="152"/>
                </a:lnTo>
                <a:lnTo>
                  <a:pt x="244" y="138"/>
                </a:lnTo>
                <a:lnTo>
                  <a:pt x="272" y="127"/>
                </a:lnTo>
                <a:lnTo>
                  <a:pt x="298" y="116"/>
                </a:lnTo>
                <a:lnTo>
                  <a:pt x="326" y="108"/>
                </a:lnTo>
                <a:lnTo>
                  <a:pt x="354" y="100"/>
                </a:lnTo>
                <a:lnTo>
                  <a:pt x="381" y="95"/>
                </a:lnTo>
                <a:lnTo>
                  <a:pt x="410" y="90"/>
                </a:lnTo>
                <a:lnTo>
                  <a:pt x="438" y="86"/>
                </a:lnTo>
                <a:lnTo>
                  <a:pt x="466" y="84"/>
                </a:lnTo>
                <a:lnTo>
                  <a:pt x="495" y="83"/>
                </a:lnTo>
                <a:lnTo>
                  <a:pt x="495" y="83"/>
                </a:lnTo>
                <a:lnTo>
                  <a:pt x="521" y="84"/>
                </a:lnTo>
                <a:lnTo>
                  <a:pt x="546" y="86"/>
                </a:lnTo>
                <a:lnTo>
                  <a:pt x="573" y="89"/>
                </a:lnTo>
                <a:lnTo>
                  <a:pt x="600" y="93"/>
                </a:lnTo>
                <a:lnTo>
                  <a:pt x="625" y="99"/>
                </a:lnTo>
                <a:lnTo>
                  <a:pt x="650" y="106"/>
                </a:lnTo>
                <a:lnTo>
                  <a:pt x="675" y="114"/>
                </a:lnTo>
                <a:lnTo>
                  <a:pt x="699" y="123"/>
                </a:lnTo>
                <a:lnTo>
                  <a:pt x="723" y="134"/>
                </a:lnTo>
                <a:lnTo>
                  <a:pt x="746" y="145"/>
                </a:lnTo>
                <a:lnTo>
                  <a:pt x="769" y="158"/>
                </a:lnTo>
                <a:lnTo>
                  <a:pt x="792" y="172"/>
                </a:lnTo>
                <a:lnTo>
                  <a:pt x="813" y="188"/>
                </a:lnTo>
                <a:lnTo>
                  <a:pt x="835" y="204"/>
                </a:lnTo>
                <a:lnTo>
                  <a:pt x="855" y="223"/>
                </a:lnTo>
                <a:lnTo>
                  <a:pt x="874" y="241"/>
                </a:lnTo>
                <a:lnTo>
                  <a:pt x="874" y="241"/>
                </a:lnTo>
                <a:lnTo>
                  <a:pt x="880" y="247"/>
                </a:lnTo>
                <a:lnTo>
                  <a:pt x="888" y="250"/>
                </a:lnTo>
                <a:lnTo>
                  <a:pt x="895" y="254"/>
                </a:lnTo>
                <a:lnTo>
                  <a:pt x="903" y="254"/>
                </a:lnTo>
                <a:lnTo>
                  <a:pt x="911" y="254"/>
                </a:lnTo>
                <a:lnTo>
                  <a:pt x="919" y="251"/>
                </a:lnTo>
                <a:lnTo>
                  <a:pt x="926" y="248"/>
                </a:lnTo>
                <a:lnTo>
                  <a:pt x="933" y="242"/>
                </a:lnTo>
                <a:lnTo>
                  <a:pt x="933" y="242"/>
                </a:lnTo>
                <a:lnTo>
                  <a:pt x="939" y="236"/>
                </a:lnTo>
                <a:lnTo>
                  <a:pt x="942" y="230"/>
                </a:lnTo>
                <a:lnTo>
                  <a:pt x="945" y="221"/>
                </a:lnTo>
                <a:lnTo>
                  <a:pt x="946" y="213"/>
                </a:lnTo>
                <a:lnTo>
                  <a:pt x="946" y="205"/>
                </a:lnTo>
                <a:lnTo>
                  <a:pt x="943" y="197"/>
                </a:lnTo>
                <a:lnTo>
                  <a:pt x="939" y="190"/>
                </a:lnTo>
                <a:lnTo>
                  <a:pt x="934" y="183"/>
                </a:lnTo>
                <a:lnTo>
                  <a:pt x="934" y="183"/>
                </a:lnTo>
                <a:lnTo>
                  <a:pt x="911" y="161"/>
                </a:lnTo>
                <a:lnTo>
                  <a:pt x="888" y="141"/>
                </a:lnTo>
                <a:lnTo>
                  <a:pt x="864" y="121"/>
                </a:lnTo>
                <a:lnTo>
                  <a:pt x="838" y="103"/>
                </a:lnTo>
                <a:lnTo>
                  <a:pt x="813" y="86"/>
                </a:lnTo>
                <a:lnTo>
                  <a:pt x="787" y="71"/>
                </a:lnTo>
                <a:lnTo>
                  <a:pt x="759" y="58"/>
                </a:lnTo>
                <a:lnTo>
                  <a:pt x="731" y="46"/>
                </a:lnTo>
                <a:lnTo>
                  <a:pt x="702" y="35"/>
                </a:lnTo>
                <a:lnTo>
                  <a:pt x="673" y="25"/>
                </a:lnTo>
                <a:lnTo>
                  <a:pt x="645" y="18"/>
                </a:lnTo>
                <a:lnTo>
                  <a:pt x="615" y="11"/>
                </a:lnTo>
                <a:lnTo>
                  <a:pt x="585" y="7"/>
                </a:lnTo>
                <a:lnTo>
                  <a:pt x="555" y="3"/>
                </a:lnTo>
                <a:lnTo>
                  <a:pt x="525" y="1"/>
                </a:lnTo>
                <a:lnTo>
                  <a:pt x="495" y="0"/>
                </a:lnTo>
                <a:lnTo>
                  <a:pt x="49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ounded Rectangle 60"/>
          <p:cNvSpPr/>
          <p:nvPr/>
        </p:nvSpPr>
        <p:spPr>
          <a:xfrm>
            <a:off x="3810022" y="1337428"/>
            <a:ext cx="328169" cy="301625"/>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62" name="Rounded Rectangle 61"/>
          <p:cNvSpPr/>
          <p:nvPr/>
        </p:nvSpPr>
        <p:spPr>
          <a:xfrm>
            <a:off x="4568544" y="1762269"/>
            <a:ext cx="501380" cy="460826"/>
          </a:xfrm>
          <a:prstGeom prst="roundRect">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3" name="Rounded Rectangle 62"/>
          <p:cNvSpPr/>
          <p:nvPr/>
        </p:nvSpPr>
        <p:spPr>
          <a:xfrm>
            <a:off x="4173477" y="1613509"/>
            <a:ext cx="328169" cy="301625"/>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64" name="Rounded Rectangle 63"/>
          <p:cNvSpPr/>
          <p:nvPr/>
        </p:nvSpPr>
        <p:spPr>
          <a:xfrm>
            <a:off x="4713858" y="2281978"/>
            <a:ext cx="278484" cy="255959"/>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65" name="Rounded Rectangle 64"/>
          <p:cNvSpPr/>
          <p:nvPr/>
        </p:nvSpPr>
        <p:spPr>
          <a:xfrm>
            <a:off x="5094806" y="2281978"/>
            <a:ext cx="278484" cy="255959"/>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pic>
        <p:nvPicPr>
          <p:cNvPr id="34" name="Picture 7" descr="http://www.logoeps.com/wp-content/uploads/2011/05/dropbox-vector-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9524" y="1550490"/>
            <a:ext cx="576124" cy="576124"/>
          </a:xfrm>
          <a:prstGeom prst="rect">
            <a:avLst/>
          </a:prstGeom>
          <a:noFill/>
          <a:extLst/>
        </p:spPr>
      </p:pic>
      <p:pic>
        <p:nvPicPr>
          <p:cNvPr id="35"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3892" y="2244894"/>
            <a:ext cx="368484" cy="193969"/>
          </a:xfrm>
          <a:prstGeom prst="rect">
            <a:avLst/>
          </a:prstGeom>
          <a:noFill/>
        </p:spPr>
      </p:pic>
      <p:pic>
        <p:nvPicPr>
          <p:cNvPr id="36" name="Picture 78" descr="https://cloudconvert.com/blog/wp-content/uploads/2014/12/OneDrive-Logo.png"/>
          <p:cNvPicPr>
            <a:picLocks noChangeAspect="1" noChangeArrowheads="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2905574" y="2579854"/>
            <a:ext cx="483909" cy="152518"/>
          </a:xfrm>
          <a:prstGeom prst="rect">
            <a:avLst/>
          </a:prstGeom>
          <a:noFill/>
          <a:extLst/>
        </p:spPr>
      </p:pic>
      <p:pic>
        <p:nvPicPr>
          <p:cNvPr id="37" name="Picture 6" descr="http://www.northallegheny.org/cms/lib4/PA01001119/Centricity/Domain/1532/google-drive-transparent.png"/>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14220" y="1787668"/>
            <a:ext cx="410029" cy="410029"/>
          </a:xfrm>
          <a:prstGeom prst="rect">
            <a:avLst/>
          </a:prstGeom>
          <a:noFill/>
          <a:extLst/>
        </p:spPr>
      </p:pic>
      <p:grpSp>
        <p:nvGrpSpPr>
          <p:cNvPr id="23" name="Group 22"/>
          <p:cNvGrpSpPr/>
          <p:nvPr/>
        </p:nvGrpSpPr>
        <p:grpSpPr>
          <a:xfrm>
            <a:off x="3626444" y="3295829"/>
            <a:ext cx="1502523" cy="485875"/>
            <a:chOff x="3728356" y="3331051"/>
            <a:chExt cx="1502523" cy="485875"/>
          </a:xfrm>
        </p:grpSpPr>
        <p:grpSp>
          <p:nvGrpSpPr>
            <p:cNvPr id="46" name="Group 45"/>
            <p:cNvGrpSpPr>
              <a:grpSpLocks noChangeAspect="1"/>
            </p:cNvGrpSpPr>
            <p:nvPr/>
          </p:nvGrpSpPr>
          <p:grpSpPr>
            <a:xfrm>
              <a:off x="3728356" y="3331051"/>
              <a:ext cx="436093" cy="485875"/>
              <a:chOff x="6194426" y="2092025"/>
              <a:chExt cx="880301" cy="891618"/>
            </a:xfrm>
            <a:solidFill>
              <a:schemeClr val="tx1"/>
            </a:solidFill>
          </p:grpSpPr>
          <p:sp>
            <p:nvSpPr>
              <p:cNvPr id="47" name="Freeform 151"/>
              <p:cNvSpPr>
                <a:spLocks/>
              </p:cNvSpPr>
              <p:nvPr/>
            </p:nvSpPr>
            <p:spPr bwMode="auto">
              <a:xfrm>
                <a:off x="6328390" y="2669275"/>
                <a:ext cx="77872" cy="141584"/>
              </a:xfrm>
              <a:custGeom>
                <a:avLst/>
                <a:gdLst>
                  <a:gd name="T0" fmla="*/ 30 w 122"/>
                  <a:gd name="T1" fmla="*/ 0 h 223"/>
                  <a:gd name="T2" fmla="*/ 0 w 122"/>
                  <a:gd name="T3" fmla="*/ 0 h 223"/>
                  <a:gd name="T4" fmla="*/ 0 w 122"/>
                  <a:gd name="T5" fmla="*/ 223 h 223"/>
                  <a:gd name="T6" fmla="*/ 30 w 122"/>
                  <a:gd name="T7" fmla="*/ 223 h 223"/>
                  <a:gd name="T8" fmla="*/ 30 w 122"/>
                  <a:gd name="T9" fmla="*/ 223 h 223"/>
                  <a:gd name="T10" fmla="*/ 49 w 122"/>
                  <a:gd name="T11" fmla="*/ 222 h 223"/>
                  <a:gd name="T12" fmla="*/ 64 w 122"/>
                  <a:gd name="T13" fmla="*/ 221 h 223"/>
                  <a:gd name="T14" fmla="*/ 77 w 122"/>
                  <a:gd name="T15" fmla="*/ 218 h 223"/>
                  <a:gd name="T16" fmla="*/ 86 w 122"/>
                  <a:gd name="T17" fmla="*/ 214 h 223"/>
                  <a:gd name="T18" fmla="*/ 86 w 122"/>
                  <a:gd name="T19" fmla="*/ 214 h 223"/>
                  <a:gd name="T20" fmla="*/ 94 w 122"/>
                  <a:gd name="T21" fmla="*/ 209 h 223"/>
                  <a:gd name="T22" fmla="*/ 101 w 122"/>
                  <a:gd name="T23" fmla="*/ 202 h 223"/>
                  <a:gd name="T24" fmla="*/ 107 w 122"/>
                  <a:gd name="T25" fmla="*/ 193 h 223"/>
                  <a:gd name="T26" fmla="*/ 113 w 122"/>
                  <a:gd name="T27" fmla="*/ 184 h 223"/>
                  <a:gd name="T28" fmla="*/ 113 w 122"/>
                  <a:gd name="T29" fmla="*/ 184 h 223"/>
                  <a:gd name="T30" fmla="*/ 117 w 122"/>
                  <a:gd name="T31" fmla="*/ 170 h 223"/>
                  <a:gd name="T32" fmla="*/ 120 w 122"/>
                  <a:gd name="T33" fmla="*/ 155 h 223"/>
                  <a:gd name="T34" fmla="*/ 121 w 122"/>
                  <a:gd name="T35" fmla="*/ 136 h 223"/>
                  <a:gd name="T36" fmla="*/ 122 w 122"/>
                  <a:gd name="T37" fmla="*/ 113 h 223"/>
                  <a:gd name="T38" fmla="*/ 122 w 122"/>
                  <a:gd name="T39" fmla="*/ 113 h 223"/>
                  <a:gd name="T40" fmla="*/ 122 w 122"/>
                  <a:gd name="T41" fmla="*/ 96 h 223"/>
                  <a:gd name="T42" fmla="*/ 121 w 122"/>
                  <a:gd name="T43" fmla="*/ 83 h 223"/>
                  <a:gd name="T44" fmla="*/ 119 w 122"/>
                  <a:gd name="T45" fmla="*/ 70 h 223"/>
                  <a:gd name="T46" fmla="*/ 117 w 122"/>
                  <a:gd name="T47" fmla="*/ 57 h 223"/>
                  <a:gd name="T48" fmla="*/ 114 w 122"/>
                  <a:gd name="T49" fmla="*/ 47 h 223"/>
                  <a:gd name="T50" fmla="*/ 110 w 122"/>
                  <a:gd name="T51" fmla="*/ 38 h 223"/>
                  <a:gd name="T52" fmla="*/ 105 w 122"/>
                  <a:gd name="T53" fmla="*/ 31 h 223"/>
                  <a:gd name="T54" fmla="*/ 100 w 122"/>
                  <a:gd name="T55" fmla="*/ 23 h 223"/>
                  <a:gd name="T56" fmla="*/ 100 w 122"/>
                  <a:gd name="T57" fmla="*/ 23 h 223"/>
                  <a:gd name="T58" fmla="*/ 95 w 122"/>
                  <a:gd name="T59" fmla="*/ 18 h 223"/>
                  <a:gd name="T60" fmla="*/ 89 w 122"/>
                  <a:gd name="T61" fmla="*/ 13 h 223"/>
                  <a:gd name="T62" fmla="*/ 81 w 122"/>
                  <a:gd name="T63" fmla="*/ 9 h 223"/>
                  <a:gd name="T64" fmla="*/ 73 w 122"/>
                  <a:gd name="T65" fmla="*/ 6 h 223"/>
                  <a:gd name="T66" fmla="*/ 63 w 122"/>
                  <a:gd name="T67" fmla="*/ 3 h 223"/>
                  <a:gd name="T68" fmla="*/ 53 w 122"/>
                  <a:gd name="T69" fmla="*/ 1 h 223"/>
                  <a:gd name="T70" fmla="*/ 43 w 122"/>
                  <a:gd name="T71" fmla="*/ 0 h 223"/>
                  <a:gd name="T72" fmla="*/ 30 w 122"/>
                  <a:gd name="T73" fmla="*/ 0 h 223"/>
                  <a:gd name="T74" fmla="*/ 30 w 122"/>
                  <a:gd name="T7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223">
                    <a:moveTo>
                      <a:pt x="30" y="0"/>
                    </a:moveTo>
                    <a:lnTo>
                      <a:pt x="0" y="0"/>
                    </a:lnTo>
                    <a:lnTo>
                      <a:pt x="0" y="223"/>
                    </a:lnTo>
                    <a:lnTo>
                      <a:pt x="30" y="223"/>
                    </a:lnTo>
                    <a:lnTo>
                      <a:pt x="30" y="223"/>
                    </a:lnTo>
                    <a:lnTo>
                      <a:pt x="49" y="222"/>
                    </a:lnTo>
                    <a:lnTo>
                      <a:pt x="64" y="221"/>
                    </a:lnTo>
                    <a:lnTo>
                      <a:pt x="77" y="218"/>
                    </a:lnTo>
                    <a:lnTo>
                      <a:pt x="86" y="214"/>
                    </a:lnTo>
                    <a:lnTo>
                      <a:pt x="86" y="214"/>
                    </a:lnTo>
                    <a:lnTo>
                      <a:pt x="94" y="209"/>
                    </a:lnTo>
                    <a:lnTo>
                      <a:pt x="101" y="202"/>
                    </a:lnTo>
                    <a:lnTo>
                      <a:pt x="107" y="193"/>
                    </a:lnTo>
                    <a:lnTo>
                      <a:pt x="113" y="184"/>
                    </a:lnTo>
                    <a:lnTo>
                      <a:pt x="113" y="184"/>
                    </a:lnTo>
                    <a:lnTo>
                      <a:pt x="117" y="170"/>
                    </a:lnTo>
                    <a:lnTo>
                      <a:pt x="120" y="155"/>
                    </a:lnTo>
                    <a:lnTo>
                      <a:pt x="121" y="136"/>
                    </a:lnTo>
                    <a:lnTo>
                      <a:pt x="122" y="113"/>
                    </a:lnTo>
                    <a:lnTo>
                      <a:pt x="122" y="113"/>
                    </a:lnTo>
                    <a:lnTo>
                      <a:pt x="122" y="96"/>
                    </a:lnTo>
                    <a:lnTo>
                      <a:pt x="121" y="83"/>
                    </a:lnTo>
                    <a:lnTo>
                      <a:pt x="119" y="70"/>
                    </a:lnTo>
                    <a:lnTo>
                      <a:pt x="117" y="57"/>
                    </a:lnTo>
                    <a:lnTo>
                      <a:pt x="114" y="47"/>
                    </a:lnTo>
                    <a:lnTo>
                      <a:pt x="110" y="38"/>
                    </a:lnTo>
                    <a:lnTo>
                      <a:pt x="105" y="31"/>
                    </a:lnTo>
                    <a:lnTo>
                      <a:pt x="100" y="23"/>
                    </a:lnTo>
                    <a:lnTo>
                      <a:pt x="100" y="23"/>
                    </a:lnTo>
                    <a:lnTo>
                      <a:pt x="95" y="18"/>
                    </a:lnTo>
                    <a:lnTo>
                      <a:pt x="89" y="13"/>
                    </a:lnTo>
                    <a:lnTo>
                      <a:pt x="81" y="9"/>
                    </a:lnTo>
                    <a:lnTo>
                      <a:pt x="73" y="6"/>
                    </a:lnTo>
                    <a:lnTo>
                      <a:pt x="63" y="3"/>
                    </a:lnTo>
                    <a:lnTo>
                      <a:pt x="53" y="1"/>
                    </a:lnTo>
                    <a:lnTo>
                      <a:pt x="43" y="0"/>
                    </a:lnTo>
                    <a:lnTo>
                      <a:pt x="30"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2"/>
              <p:cNvSpPr>
                <a:spLocks/>
              </p:cNvSpPr>
              <p:nvPr/>
            </p:nvSpPr>
            <p:spPr bwMode="auto">
              <a:xfrm>
                <a:off x="6538808" y="2667688"/>
                <a:ext cx="116808" cy="141584"/>
              </a:xfrm>
              <a:custGeom>
                <a:avLst/>
                <a:gdLst>
                  <a:gd name="T0" fmla="*/ 85 w 171"/>
                  <a:gd name="T1" fmla="*/ 0 h 232"/>
                  <a:gd name="T2" fmla="*/ 66 w 171"/>
                  <a:gd name="T3" fmla="*/ 2 h 232"/>
                  <a:gd name="T4" fmla="*/ 50 w 171"/>
                  <a:gd name="T5" fmla="*/ 7 h 232"/>
                  <a:gd name="T6" fmla="*/ 35 w 171"/>
                  <a:gd name="T7" fmla="*/ 15 h 232"/>
                  <a:gd name="T8" fmla="*/ 23 w 171"/>
                  <a:gd name="T9" fmla="*/ 26 h 232"/>
                  <a:gd name="T10" fmla="*/ 18 w 171"/>
                  <a:gd name="T11" fmla="*/ 35 h 232"/>
                  <a:gd name="T12" fmla="*/ 9 w 171"/>
                  <a:gd name="T13" fmla="*/ 52 h 232"/>
                  <a:gd name="T14" fmla="*/ 3 w 171"/>
                  <a:gd name="T15" fmla="*/ 75 h 232"/>
                  <a:gd name="T16" fmla="*/ 0 w 171"/>
                  <a:gd name="T17" fmla="*/ 101 h 232"/>
                  <a:gd name="T18" fmla="*/ 0 w 171"/>
                  <a:gd name="T19" fmla="*/ 116 h 232"/>
                  <a:gd name="T20" fmla="*/ 1 w 171"/>
                  <a:gd name="T21" fmla="*/ 145 h 232"/>
                  <a:gd name="T22" fmla="*/ 5 w 171"/>
                  <a:gd name="T23" fmla="*/ 169 h 232"/>
                  <a:gd name="T24" fmla="*/ 13 w 171"/>
                  <a:gd name="T25" fmla="*/ 189 h 232"/>
                  <a:gd name="T26" fmla="*/ 23 w 171"/>
                  <a:gd name="T27" fmla="*/ 205 h 232"/>
                  <a:gd name="T28" fmla="*/ 29 w 171"/>
                  <a:gd name="T29" fmla="*/ 211 h 232"/>
                  <a:gd name="T30" fmla="*/ 42 w 171"/>
                  <a:gd name="T31" fmla="*/ 222 h 232"/>
                  <a:gd name="T32" fmla="*/ 58 w 171"/>
                  <a:gd name="T33" fmla="*/ 228 h 232"/>
                  <a:gd name="T34" fmla="*/ 75 w 171"/>
                  <a:gd name="T35" fmla="*/ 232 h 232"/>
                  <a:gd name="T36" fmla="*/ 86 w 171"/>
                  <a:gd name="T37" fmla="*/ 232 h 232"/>
                  <a:gd name="T38" fmla="*/ 104 w 171"/>
                  <a:gd name="T39" fmla="*/ 230 h 232"/>
                  <a:gd name="T40" fmla="*/ 122 w 171"/>
                  <a:gd name="T41" fmla="*/ 225 h 232"/>
                  <a:gd name="T42" fmla="*/ 136 w 171"/>
                  <a:gd name="T43" fmla="*/ 217 h 232"/>
                  <a:gd name="T44" fmla="*/ 148 w 171"/>
                  <a:gd name="T45" fmla="*/ 205 h 232"/>
                  <a:gd name="T46" fmla="*/ 153 w 171"/>
                  <a:gd name="T47" fmla="*/ 198 h 232"/>
                  <a:gd name="T48" fmla="*/ 162 w 171"/>
                  <a:gd name="T49" fmla="*/ 180 h 232"/>
                  <a:gd name="T50" fmla="*/ 168 w 171"/>
                  <a:gd name="T51" fmla="*/ 156 h 232"/>
                  <a:gd name="T52" fmla="*/ 170 w 171"/>
                  <a:gd name="T53" fmla="*/ 127 h 232"/>
                  <a:gd name="T54" fmla="*/ 171 w 171"/>
                  <a:gd name="T55" fmla="*/ 111 h 232"/>
                  <a:gd name="T56" fmla="*/ 169 w 171"/>
                  <a:gd name="T57" fmla="*/ 84 h 232"/>
                  <a:gd name="T58" fmla="*/ 165 w 171"/>
                  <a:gd name="T59" fmla="*/ 60 h 232"/>
                  <a:gd name="T60" fmla="*/ 158 w 171"/>
                  <a:gd name="T61" fmla="*/ 42 h 232"/>
                  <a:gd name="T62" fmla="*/ 147 w 171"/>
                  <a:gd name="T63" fmla="*/ 26 h 232"/>
                  <a:gd name="T64" fmla="*/ 141 w 171"/>
                  <a:gd name="T65" fmla="*/ 20 h 232"/>
                  <a:gd name="T66" fmla="*/ 128 w 171"/>
                  <a:gd name="T67" fmla="*/ 10 h 232"/>
                  <a:gd name="T68" fmla="*/ 112 w 171"/>
                  <a:gd name="T69" fmla="*/ 4 h 232"/>
                  <a:gd name="T70" fmla="*/ 94 w 171"/>
                  <a:gd name="T71" fmla="*/ 0 h 232"/>
                  <a:gd name="T72" fmla="*/ 85 w 171"/>
                  <a:gd name="T7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232">
                    <a:moveTo>
                      <a:pt x="85" y="0"/>
                    </a:moveTo>
                    <a:lnTo>
                      <a:pt x="85" y="0"/>
                    </a:lnTo>
                    <a:lnTo>
                      <a:pt x="75" y="0"/>
                    </a:lnTo>
                    <a:lnTo>
                      <a:pt x="66" y="2"/>
                    </a:lnTo>
                    <a:lnTo>
                      <a:pt x="58" y="4"/>
                    </a:lnTo>
                    <a:lnTo>
                      <a:pt x="50" y="7"/>
                    </a:lnTo>
                    <a:lnTo>
                      <a:pt x="42" y="10"/>
                    </a:lnTo>
                    <a:lnTo>
                      <a:pt x="35" y="15"/>
                    </a:lnTo>
                    <a:lnTo>
                      <a:pt x="29" y="20"/>
                    </a:lnTo>
                    <a:lnTo>
                      <a:pt x="23" y="26"/>
                    </a:lnTo>
                    <a:lnTo>
                      <a:pt x="23" y="26"/>
                    </a:lnTo>
                    <a:lnTo>
                      <a:pt x="18" y="35"/>
                    </a:lnTo>
                    <a:lnTo>
                      <a:pt x="13" y="43"/>
                    </a:lnTo>
                    <a:lnTo>
                      <a:pt x="9" y="52"/>
                    </a:lnTo>
                    <a:lnTo>
                      <a:pt x="5" y="62"/>
                    </a:lnTo>
                    <a:lnTo>
                      <a:pt x="3" y="75"/>
                    </a:lnTo>
                    <a:lnTo>
                      <a:pt x="1" y="87"/>
                    </a:lnTo>
                    <a:lnTo>
                      <a:pt x="0" y="101"/>
                    </a:lnTo>
                    <a:lnTo>
                      <a:pt x="0" y="116"/>
                    </a:lnTo>
                    <a:lnTo>
                      <a:pt x="0" y="116"/>
                    </a:lnTo>
                    <a:lnTo>
                      <a:pt x="0" y="131"/>
                    </a:lnTo>
                    <a:lnTo>
                      <a:pt x="1" y="145"/>
                    </a:lnTo>
                    <a:lnTo>
                      <a:pt x="3" y="158"/>
                    </a:lnTo>
                    <a:lnTo>
                      <a:pt x="5" y="169"/>
                    </a:lnTo>
                    <a:lnTo>
                      <a:pt x="8" y="180"/>
                    </a:lnTo>
                    <a:lnTo>
                      <a:pt x="13" y="189"/>
                    </a:lnTo>
                    <a:lnTo>
                      <a:pt x="18" y="198"/>
                    </a:lnTo>
                    <a:lnTo>
                      <a:pt x="23" y="205"/>
                    </a:lnTo>
                    <a:lnTo>
                      <a:pt x="23" y="205"/>
                    </a:lnTo>
                    <a:lnTo>
                      <a:pt x="29" y="211"/>
                    </a:lnTo>
                    <a:lnTo>
                      <a:pt x="35" y="217"/>
                    </a:lnTo>
                    <a:lnTo>
                      <a:pt x="42" y="222"/>
                    </a:lnTo>
                    <a:lnTo>
                      <a:pt x="50" y="225"/>
                    </a:lnTo>
                    <a:lnTo>
                      <a:pt x="58" y="228"/>
                    </a:lnTo>
                    <a:lnTo>
                      <a:pt x="67" y="230"/>
                    </a:lnTo>
                    <a:lnTo>
                      <a:pt x="75" y="232"/>
                    </a:lnTo>
                    <a:lnTo>
                      <a:pt x="86" y="232"/>
                    </a:lnTo>
                    <a:lnTo>
                      <a:pt x="86" y="232"/>
                    </a:lnTo>
                    <a:lnTo>
                      <a:pt x="95" y="232"/>
                    </a:lnTo>
                    <a:lnTo>
                      <a:pt x="104" y="230"/>
                    </a:lnTo>
                    <a:lnTo>
                      <a:pt x="113" y="228"/>
                    </a:lnTo>
                    <a:lnTo>
                      <a:pt x="122" y="225"/>
                    </a:lnTo>
                    <a:lnTo>
                      <a:pt x="129" y="222"/>
                    </a:lnTo>
                    <a:lnTo>
                      <a:pt x="136" y="217"/>
                    </a:lnTo>
                    <a:lnTo>
                      <a:pt x="142" y="211"/>
                    </a:lnTo>
                    <a:lnTo>
                      <a:pt x="148" y="205"/>
                    </a:lnTo>
                    <a:lnTo>
                      <a:pt x="148" y="205"/>
                    </a:lnTo>
                    <a:lnTo>
                      <a:pt x="153" y="198"/>
                    </a:lnTo>
                    <a:lnTo>
                      <a:pt x="158" y="190"/>
                    </a:lnTo>
                    <a:lnTo>
                      <a:pt x="162" y="180"/>
                    </a:lnTo>
                    <a:lnTo>
                      <a:pt x="165" y="168"/>
                    </a:lnTo>
                    <a:lnTo>
                      <a:pt x="168" y="156"/>
                    </a:lnTo>
                    <a:lnTo>
                      <a:pt x="169" y="143"/>
                    </a:lnTo>
                    <a:lnTo>
                      <a:pt x="170" y="127"/>
                    </a:lnTo>
                    <a:lnTo>
                      <a:pt x="171" y="111"/>
                    </a:lnTo>
                    <a:lnTo>
                      <a:pt x="171" y="111"/>
                    </a:lnTo>
                    <a:lnTo>
                      <a:pt x="170" y="96"/>
                    </a:lnTo>
                    <a:lnTo>
                      <a:pt x="169" y="84"/>
                    </a:lnTo>
                    <a:lnTo>
                      <a:pt x="167" y="72"/>
                    </a:lnTo>
                    <a:lnTo>
                      <a:pt x="165" y="60"/>
                    </a:lnTo>
                    <a:lnTo>
                      <a:pt x="162" y="51"/>
                    </a:lnTo>
                    <a:lnTo>
                      <a:pt x="158" y="42"/>
                    </a:lnTo>
                    <a:lnTo>
                      <a:pt x="152" y="34"/>
                    </a:lnTo>
                    <a:lnTo>
                      <a:pt x="147" y="26"/>
                    </a:lnTo>
                    <a:lnTo>
                      <a:pt x="147" y="26"/>
                    </a:lnTo>
                    <a:lnTo>
                      <a:pt x="141" y="20"/>
                    </a:lnTo>
                    <a:lnTo>
                      <a:pt x="135" y="15"/>
                    </a:lnTo>
                    <a:lnTo>
                      <a:pt x="128" y="10"/>
                    </a:lnTo>
                    <a:lnTo>
                      <a:pt x="120" y="7"/>
                    </a:lnTo>
                    <a:lnTo>
                      <a:pt x="112" y="4"/>
                    </a:lnTo>
                    <a:lnTo>
                      <a:pt x="103" y="2"/>
                    </a:lnTo>
                    <a:lnTo>
                      <a:pt x="94" y="0"/>
                    </a:lnTo>
                    <a:lnTo>
                      <a:pt x="85" y="0"/>
                    </a:ln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53"/>
              <p:cNvSpPr>
                <a:spLocks noEditPoints="1"/>
              </p:cNvSpPr>
              <p:nvPr/>
            </p:nvSpPr>
            <p:spPr bwMode="auto">
              <a:xfrm>
                <a:off x="6194426" y="2569845"/>
                <a:ext cx="778707" cy="315375"/>
              </a:xfrm>
              <a:custGeom>
                <a:avLst/>
                <a:gdLst>
                  <a:gd name="T0" fmla="*/ 1597 w 1602"/>
                  <a:gd name="T1" fmla="*/ 85 h 648"/>
                  <a:gd name="T2" fmla="*/ 1559 w 1602"/>
                  <a:gd name="T3" fmla="*/ 28 h 648"/>
                  <a:gd name="T4" fmla="*/ 1494 w 1602"/>
                  <a:gd name="T5" fmla="*/ 1 h 648"/>
                  <a:gd name="T6" fmla="*/ 84 w 1602"/>
                  <a:gd name="T7" fmla="*/ 6 h 648"/>
                  <a:gd name="T8" fmla="*/ 27 w 1602"/>
                  <a:gd name="T9" fmla="*/ 44 h 648"/>
                  <a:gd name="T10" fmla="*/ 0 w 1602"/>
                  <a:gd name="T11" fmla="*/ 109 h 648"/>
                  <a:gd name="T12" fmla="*/ 5 w 1602"/>
                  <a:gd name="T13" fmla="*/ 562 h 648"/>
                  <a:gd name="T14" fmla="*/ 43 w 1602"/>
                  <a:gd name="T15" fmla="*/ 620 h 648"/>
                  <a:gd name="T16" fmla="*/ 108 w 1602"/>
                  <a:gd name="T17" fmla="*/ 647 h 648"/>
                  <a:gd name="T18" fmla="*/ 1518 w 1602"/>
                  <a:gd name="T19" fmla="*/ 642 h 648"/>
                  <a:gd name="T20" fmla="*/ 1575 w 1602"/>
                  <a:gd name="T21" fmla="*/ 603 h 648"/>
                  <a:gd name="T22" fmla="*/ 1602 w 1602"/>
                  <a:gd name="T23" fmla="*/ 540 h 648"/>
                  <a:gd name="T24" fmla="*/ 530 w 1602"/>
                  <a:gd name="T25" fmla="*/ 463 h 648"/>
                  <a:gd name="T26" fmla="*/ 466 w 1602"/>
                  <a:gd name="T27" fmla="*/ 517 h 648"/>
                  <a:gd name="T28" fmla="*/ 375 w 1602"/>
                  <a:gd name="T29" fmla="*/ 533 h 648"/>
                  <a:gd name="T30" fmla="*/ 426 w 1602"/>
                  <a:gd name="T31" fmla="*/ 129 h 648"/>
                  <a:gd name="T32" fmla="*/ 497 w 1602"/>
                  <a:gd name="T33" fmla="*/ 159 h 648"/>
                  <a:gd name="T34" fmla="*/ 548 w 1602"/>
                  <a:gd name="T35" fmla="*/ 231 h 648"/>
                  <a:gd name="T36" fmla="*/ 563 w 1602"/>
                  <a:gd name="T37" fmla="*/ 328 h 648"/>
                  <a:gd name="T38" fmla="*/ 552 w 1602"/>
                  <a:gd name="T39" fmla="*/ 420 h 648"/>
                  <a:gd name="T40" fmla="*/ 999 w 1602"/>
                  <a:gd name="T41" fmla="*/ 466 h 648"/>
                  <a:gd name="T42" fmla="*/ 943 w 1602"/>
                  <a:gd name="T43" fmla="*/ 515 h 648"/>
                  <a:gd name="T44" fmla="*/ 877 w 1602"/>
                  <a:gd name="T45" fmla="*/ 537 h 648"/>
                  <a:gd name="T46" fmla="*/ 797 w 1602"/>
                  <a:gd name="T47" fmla="*/ 539 h 648"/>
                  <a:gd name="T48" fmla="*/ 716 w 1602"/>
                  <a:gd name="T49" fmla="*/ 518 h 648"/>
                  <a:gd name="T50" fmla="*/ 665 w 1602"/>
                  <a:gd name="T51" fmla="*/ 481 h 648"/>
                  <a:gd name="T52" fmla="*/ 630 w 1602"/>
                  <a:gd name="T53" fmla="*/ 423 h 648"/>
                  <a:gd name="T54" fmla="*/ 614 w 1602"/>
                  <a:gd name="T55" fmla="*/ 330 h 648"/>
                  <a:gd name="T56" fmla="*/ 635 w 1602"/>
                  <a:gd name="T57" fmla="*/ 222 h 648"/>
                  <a:gd name="T58" fmla="*/ 700 w 1602"/>
                  <a:gd name="T59" fmla="*/ 150 h 648"/>
                  <a:gd name="T60" fmla="*/ 825 w 1602"/>
                  <a:gd name="T61" fmla="*/ 118 h 648"/>
                  <a:gd name="T62" fmla="*/ 934 w 1602"/>
                  <a:gd name="T63" fmla="*/ 140 h 648"/>
                  <a:gd name="T64" fmla="*/ 1006 w 1602"/>
                  <a:gd name="T65" fmla="*/ 203 h 648"/>
                  <a:gd name="T66" fmla="*/ 1036 w 1602"/>
                  <a:gd name="T67" fmla="*/ 327 h 648"/>
                  <a:gd name="T68" fmla="*/ 1027 w 1602"/>
                  <a:gd name="T69" fmla="*/ 406 h 648"/>
                  <a:gd name="T70" fmla="*/ 1392 w 1602"/>
                  <a:gd name="T71" fmla="*/ 524 h 648"/>
                  <a:gd name="T72" fmla="*/ 1302 w 1602"/>
                  <a:gd name="T73" fmla="*/ 541 h 648"/>
                  <a:gd name="T74" fmla="*/ 1229 w 1602"/>
                  <a:gd name="T75" fmla="*/ 532 h 648"/>
                  <a:gd name="T76" fmla="*/ 1173 w 1602"/>
                  <a:gd name="T77" fmla="*/ 510 h 648"/>
                  <a:gd name="T78" fmla="*/ 1121 w 1602"/>
                  <a:gd name="T79" fmla="*/ 453 h 648"/>
                  <a:gd name="T80" fmla="*/ 1094 w 1602"/>
                  <a:gd name="T81" fmla="*/ 381 h 648"/>
                  <a:gd name="T82" fmla="*/ 1093 w 1602"/>
                  <a:gd name="T83" fmla="*/ 281 h 648"/>
                  <a:gd name="T84" fmla="*/ 1143 w 1602"/>
                  <a:gd name="T85" fmla="*/ 173 h 648"/>
                  <a:gd name="T86" fmla="*/ 1229 w 1602"/>
                  <a:gd name="T87" fmla="*/ 126 h 648"/>
                  <a:gd name="T88" fmla="*/ 1333 w 1602"/>
                  <a:gd name="T89" fmla="*/ 120 h 648"/>
                  <a:gd name="T90" fmla="*/ 1417 w 1602"/>
                  <a:gd name="T91" fmla="*/ 150 h 648"/>
                  <a:gd name="T92" fmla="*/ 1463 w 1602"/>
                  <a:gd name="T93" fmla="*/ 201 h 648"/>
                  <a:gd name="T94" fmla="*/ 1365 w 1602"/>
                  <a:gd name="T95" fmla="*/ 254 h 648"/>
                  <a:gd name="T96" fmla="*/ 1341 w 1602"/>
                  <a:gd name="T97" fmla="*/ 225 h 648"/>
                  <a:gd name="T98" fmla="*/ 1299 w 1602"/>
                  <a:gd name="T99" fmla="*/ 213 h 648"/>
                  <a:gd name="T100" fmla="*/ 1253 w 1602"/>
                  <a:gd name="T101" fmla="*/ 226 h 648"/>
                  <a:gd name="T102" fmla="*/ 1226 w 1602"/>
                  <a:gd name="T103" fmla="*/ 262 h 648"/>
                  <a:gd name="T104" fmla="*/ 1216 w 1602"/>
                  <a:gd name="T105" fmla="*/ 328 h 648"/>
                  <a:gd name="T106" fmla="*/ 1228 w 1602"/>
                  <a:gd name="T107" fmla="*/ 405 h 648"/>
                  <a:gd name="T108" fmla="*/ 1254 w 1602"/>
                  <a:gd name="T109" fmla="*/ 436 h 648"/>
                  <a:gd name="T110" fmla="*/ 1295 w 1602"/>
                  <a:gd name="T111" fmla="*/ 446 h 648"/>
                  <a:gd name="T112" fmla="*/ 1339 w 1602"/>
                  <a:gd name="T113" fmla="*/ 435 h 648"/>
                  <a:gd name="T114" fmla="*/ 1372 w 1602"/>
                  <a:gd name="T115" fmla="*/ 384 h 648"/>
                  <a:gd name="T116" fmla="*/ 1463 w 1602"/>
                  <a:gd name="T117" fmla="*/ 460 h 648"/>
                  <a:gd name="T118" fmla="*/ 1392 w 1602"/>
                  <a:gd name="T119" fmla="*/ 52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2" h="648">
                    <a:moveTo>
                      <a:pt x="1602" y="527"/>
                    </a:moveTo>
                    <a:lnTo>
                      <a:pt x="1602" y="120"/>
                    </a:lnTo>
                    <a:lnTo>
                      <a:pt x="1602" y="120"/>
                    </a:lnTo>
                    <a:lnTo>
                      <a:pt x="1602" y="109"/>
                    </a:lnTo>
                    <a:lnTo>
                      <a:pt x="1600" y="96"/>
                    </a:lnTo>
                    <a:lnTo>
                      <a:pt x="1597" y="85"/>
                    </a:lnTo>
                    <a:lnTo>
                      <a:pt x="1593" y="74"/>
                    </a:lnTo>
                    <a:lnTo>
                      <a:pt x="1588" y="64"/>
                    </a:lnTo>
                    <a:lnTo>
                      <a:pt x="1581" y="53"/>
                    </a:lnTo>
                    <a:lnTo>
                      <a:pt x="1575" y="44"/>
                    </a:lnTo>
                    <a:lnTo>
                      <a:pt x="1567" y="36"/>
                    </a:lnTo>
                    <a:lnTo>
                      <a:pt x="1559" y="28"/>
                    </a:lnTo>
                    <a:lnTo>
                      <a:pt x="1550" y="20"/>
                    </a:lnTo>
                    <a:lnTo>
                      <a:pt x="1539" y="14"/>
                    </a:lnTo>
                    <a:lnTo>
                      <a:pt x="1529" y="10"/>
                    </a:lnTo>
                    <a:lnTo>
                      <a:pt x="1518" y="6"/>
                    </a:lnTo>
                    <a:lnTo>
                      <a:pt x="1506" y="3"/>
                    </a:lnTo>
                    <a:lnTo>
                      <a:pt x="1494" y="1"/>
                    </a:lnTo>
                    <a:lnTo>
                      <a:pt x="1482" y="0"/>
                    </a:lnTo>
                    <a:lnTo>
                      <a:pt x="120" y="0"/>
                    </a:lnTo>
                    <a:lnTo>
                      <a:pt x="120" y="0"/>
                    </a:lnTo>
                    <a:lnTo>
                      <a:pt x="108" y="1"/>
                    </a:lnTo>
                    <a:lnTo>
                      <a:pt x="95" y="3"/>
                    </a:lnTo>
                    <a:lnTo>
                      <a:pt x="84" y="6"/>
                    </a:lnTo>
                    <a:lnTo>
                      <a:pt x="73" y="10"/>
                    </a:lnTo>
                    <a:lnTo>
                      <a:pt x="63" y="14"/>
                    </a:lnTo>
                    <a:lnTo>
                      <a:pt x="52" y="20"/>
                    </a:lnTo>
                    <a:lnTo>
                      <a:pt x="43" y="28"/>
                    </a:lnTo>
                    <a:lnTo>
                      <a:pt x="35" y="36"/>
                    </a:lnTo>
                    <a:lnTo>
                      <a:pt x="27" y="44"/>
                    </a:lnTo>
                    <a:lnTo>
                      <a:pt x="20" y="53"/>
                    </a:lnTo>
                    <a:lnTo>
                      <a:pt x="14" y="64"/>
                    </a:lnTo>
                    <a:lnTo>
                      <a:pt x="9" y="74"/>
                    </a:lnTo>
                    <a:lnTo>
                      <a:pt x="5" y="85"/>
                    </a:lnTo>
                    <a:lnTo>
                      <a:pt x="2" y="96"/>
                    </a:lnTo>
                    <a:lnTo>
                      <a:pt x="0" y="109"/>
                    </a:lnTo>
                    <a:lnTo>
                      <a:pt x="0" y="120"/>
                    </a:lnTo>
                    <a:lnTo>
                      <a:pt x="0" y="527"/>
                    </a:lnTo>
                    <a:lnTo>
                      <a:pt x="0" y="527"/>
                    </a:lnTo>
                    <a:lnTo>
                      <a:pt x="0" y="540"/>
                    </a:lnTo>
                    <a:lnTo>
                      <a:pt x="2" y="551"/>
                    </a:lnTo>
                    <a:lnTo>
                      <a:pt x="5" y="562"/>
                    </a:lnTo>
                    <a:lnTo>
                      <a:pt x="9" y="574"/>
                    </a:lnTo>
                    <a:lnTo>
                      <a:pt x="14" y="584"/>
                    </a:lnTo>
                    <a:lnTo>
                      <a:pt x="20" y="594"/>
                    </a:lnTo>
                    <a:lnTo>
                      <a:pt x="27" y="603"/>
                    </a:lnTo>
                    <a:lnTo>
                      <a:pt x="35" y="612"/>
                    </a:lnTo>
                    <a:lnTo>
                      <a:pt x="43" y="620"/>
                    </a:lnTo>
                    <a:lnTo>
                      <a:pt x="52" y="627"/>
                    </a:lnTo>
                    <a:lnTo>
                      <a:pt x="63" y="633"/>
                    </a:lnTo>
                    <a:lnTo>
                      <a:pt x="73" y="638"/>
                    </a:lnTo>
                    <a:lnTo>
                      <a:pt x="84" y="642"/>
                    </a:lnTo>
                    <a:lnTo>
                      <a:pt x="95" y="644"/>
                    </a:lnTo>
                    <a:lnTo>
                      <a:pt x="108" y="647"/>
                    </a:lnTo>
                    <a:lnTo>
                      <a:pt x="120" y="648"/>
                    </a:lnTo>
                    <a:lnTo>
                      <a:pt x="1482" y="648"/>
                    </a:lnTo>
                    <a:lnTo>
                      <a:pt x="1482" y="648"/>
                    </a:lnTo>
                    <a:lnTo>
                      <a:pt x="1494" y="647"/>
                    </a:lnTo>
                    <a:lnTo>
                      <a:pt x="1506" y="644"/>
                    </a:lnTo>
                    <a:lnTo>
                      <a:pt x="1518" y="642"/>
                    </a:lnTo>
                    <a:lnTo>
                      <a:pt x="1529" y="638"/>
                    </a:lnTo>
                    <a:lnTo>
                      <a:pt x="1539" y="633"/>
                    </a:lnTo>
                    <a:lnTo>
                      <a:pt x="1550" y="627"/>
                    </a:lnTo>
                    <a:lnTo>
                      <a:pt x="1559" y="620"/>
                    </a:lnTo>
                    <a:lnTo>
                      <a:pt x="1567" y="612"/>
                    </a:lnTo>
                    <a:lnTo>
                      <a:pt x="1575" y="603"/>
                    </a:lnTo>
                    <a:lnTo>
                      <a:pt x="1581" y="594"/>
                    </a:lnTo>
                    <a:lnTo>
                      <a:pt x="1588" y="584"/>
                    </a:lnTo>
                    <a:lnTo>
                      <a:pt x="1593" y="574"/>
                    </a:lnTo>
                    <a:lnTo>
                      <a:pt x="1597" y="562"/>
                    </a:lnTo>
                    <a:lnTo>
                      <a:pt x="1600" y="551"/>
                    </a:lnTo>
                    <a:lnTo>
                      <a:pt x="1602" y="540"/>
                    </a:lnTo>
                    <a:lnTo>
                      <a:pt x="1602" y="527"/>
                    </a:lnTo>
                    <a:lnTo>
                      <a:pt x="1602" y="527"/>
                    </a:lnTo>
                    <a:close/>
                    <a:moveTo>
                      <a:pt x="549" y="430"/>
                    </a:moveTo>
                    <a:lnTo>
                      <a:pt x="549" y="430"/>
                    </a:lnTo>
                    <a:lnTo>
                      <a:pt x="541" y="447"/>
                    </a:lnTo>
                    <a:lnTo>
                      <a:pt x="530" y="463"/>
                    </a:lnTo>
                    <a:lnTo>
                      <a:pt x="520" y="477"/>
                    </a:lnTo>
                    <a:lnTo>
                      <a:pt x="508" y="489"/>
                    </a:lnTo>
                    <a:lnTo>
                      <a:pt x="508" y="489"/>
                    </a:lnTo>
                    <a:lnTo>
                      <a:pt x="493" y="501"/>
                    </a:lnTo>
                    <a:lnTo>
                      <a:pt x="480" y="510"/>
                    </a:lnTo>
                    <a:lnTo>
                      <a:pt x="466" y="517"/>
                    </a:lnTo>
                    <a:lnTo>
                      <a:pt x="450" y="522"/>
                    </a:lnTo>
                    <a:lnTo>
                      <a:pt x="450" y="522"/>
                    </a:lnTo>
                    <a:lnTo>
                      <a:pt x="431" y="527"/>
                    </a:lnTo>
                    <a:lnTo>
                      <a:pt x="411" y="530"/>
                    </a:lnTo>
                    <a:lnTo>
                      <a:pt x="393" y="532"/>
                    </a:lnTo>
                    <a:lnTo>
                      <a:pt x="375" y="533"/>
                    </a:lnTo>
                    <a:lnTo>
                      <a:pt x="188" y="533"/>
                    </a:lnTo>
                    <a:lnTo>
                      <a:pt x="188" y="125"/>
                    </a:lnTo>
                    <a:lnTo>
                      <a:pt x="375" y="125"/>
                    </a:lnTo>
                    <a:lnTo>
                      <a:pt x="375" y="125"/>
                    </a:lnTo>
                    <a:lnTo>
                      <a:pt x="402" y="126"/>
                    </a:lnTo>
                    <a:lnTo>
                      <a:pt x="426" y="129"/>
                    </a:lnTo>
                    <a:lnTo>
                      <a:pt x="446" y="133"/>
                    </a:lnTo>
                    <a:lnTo>
                      <a:pt x="456" y="137"/>
                    </a:lnTo>
                    <a:lnTo>
                      <a:pt x="465" y="141"/>
                    </a:lnTo>
                    <a:lnTo>
                      <a:pt x="465" y="141"/>
                    </a:lnTo>
                    <a:lnTo>
                      <a:pt x="481" y="149"/>
                    </a:lnTo>
                    <a:lnTo>
                      <a:pt x="497" y="159"/>
                    </a:lnTo>
                    <a:lnTo>
                      <a:pt x="509" y="170"/>
                    </a:lnTo>
                    <a:lnTo>
                      <a:pt x="521" y="184"/>
                    </a:lnTo>
                    <a:lnTo>
                      <a:pt x="521" y="184"/>
                    </a:lnTo>
                    <a:lnTo>
                      <a:pt x="531" y="198"/>
                    </a:lnTo>
                    <a:lnTo>
                      <a:pt x="541" y="214"/>
                    </a:lnTo>
                    <a:lnTo>
                      <a:pt x="548" y="231"/>
                    </a:lnTo>
                    <a:lnTo>
                      <a:pt x="553" y="249"/>
                    </a:lnTo>
                    <a:lnTo>
                      <a:pt x="553" y="249"/>
                    </a:lnTo>
                    <a:lnTo>
                      <a:pt x="558" y="268"/>
                    </a:lnTo>
                    <a:lnTo>
                      <a:pt x="561" y="288"/>
                    </a:lnTo>
                    <a:lnTo>
                      <a:pt x="563" y="307"/>
                    </a:lnTo>
                    <a:lnTo>
                      <a:pt x="563" y="328"/>
                    </a:lnTo>
                    <a:lnTo>
                      <a:pt x="563" y="328"/>
                    </a:lnTo>
                    <a:lnTo>
                      <a:pt x="562" y="359"/>
                    </a:lnTo>
                    <a:lnTo>
                      <a:pt x="560" y="386"/>
                    </a:lnTo>
                    <a:lnTo>
                      <a:pt x="558" y="398"/>
                    </a:lnTo>
                    <a:lnTo>
                      <a:pt x="555" y="409"/>
                    </a:lnTo>
                    <a:lnTo>
                      <a:pt x="552" y="420"/>
                    </a:lnTo>
                    <a:lnTo>
                      <a:pt x="549" y="430"/>
                    </a:lnTo>
                    <a:lnTo>
                      <a:pt x="549" y="430"/>
                    </a:lnTo>
                    <a:close/>
                    <a:moveTo>
                      <a:pt x="1013" y="444"/>
                    </a:moveTo>
                    <a:lnTo>
                      <a:pt x="1013" y="444"/>
                    </a:lnTo>
                    <a:lnTo>
                      <a:pt x="1007" y="454"/>
                    </a:lnTo>
                    <a:lnTo>
                      <a:pt x="999" y="466"/>
                    </a:lnTo>
                    <a:lnTo>
                      <a:pt x="991" y="475"/>
                    </a:lnTo>
                    <a:lnTo>
                      <a:pt x="983" y="484"/>
                    </a:lnTo>
                    <a:lnTo>
                      <a:pt x="974" y="492"/>
                    </a:lnTo>
                    <a:lnTo>
                      <a:pt x="964" y="501"/>
                    </a:lnTo>
                    <a:lnTo>
                      <a:pt x="954" y="508"/>
                    </a:lnTo>
                    <a:lnTo>
                      <a:pt x="943" y="515"/>
                    </a:lnTo>
                    <a:lnTo>
                      <a:pt x="943" y="515"/>
                    </a:lnTo>
                    <a:lnTo>
                      <a:pt x="932" y="521"/>
                    </a:lnTo>
                    <a:lnTo>
                      <a:pt x="919" y="526"/>
                    </a:lnTo>
                    <a:lnTo>
                      <a:pt x="906" y="530"/>
                    </a:lnTo>
                    <a:lnTo>
                      <a:pt x="892" y="533"/>
                    </a:lnTo>
                    <a:lnTo>
                      <a:pt x="877" y="537"/>
                    </a:lnTo>
                    <a:lnTo>
                      <a:pt x="863" y="539"/>
                    </a:lnTo>
                    <a:lnTo>
                      <a:pt x="846" y="540"/>
                    </a:lnTo>
                    <a:lnTo>
                      <a:pt x="830" y="541"/>
                    </a:lnTo>
                    <a:lnTo>
                      <a:pt x="830" y="541"/>
                    </a:lnTo>
                    <a:lnTo>
                      <a:pt x="813" y="540"/>
                    </a:lnTo>
                    <a:lnTo>
                      <a:pt x="797" y="539"/>
                    </a:lnTo>
                    <a:lnTo>
                      <a:pt x="781" y="538"/>
                    </a:lnTo>
                    <a:lnTo>
                      <a:pt x="767" y="534"/>
                    </a:lnTo>
                    <a:lnTo>
                      <a:pt x="753" y="531"/>
                    </a:lnTo>
                    <a:lnTo>
                      <a:pt x="739" y="528"/>
                    </a:lnTo>
                    <a:lnTo>
                      <a:pt x="727" y="523"/>
                    </a:lnTo>
                    <a:lnTo>
                      <a:pt x="716" y="518"/>
                    </a:lnTo>
                    <a:lnTo>
                      <a:pt x="716" y="518"/>
                    </a:lnTo>
                    <a:lnTo>
                      <a:pt x="704" y="512"/>
                    </a:lnTo>
                    <a:lnTo>
                      <a:pt x="694" y="506"/>
                    </a:lnTo>
                    <a:lnTo>
                      <a:pt x="684" y="498"/>
                    </a:lnTo>
                    <a:lnTo>
                      <a:pt x="674" y="490"/>
                    </a:lnTo>
                    <a:lnTo>
                      <a:pt x="665" y="481"/>
                    </a:lnTo>
                    <a:lnTo>
                      <a:pt x="657" y="471"/>
                    </a:lnTo>
                    <a:lnTo>
                      <a:pt x="650" y="460"/>
                    </a:lnTo>
                    <a:lnTo>
                      <a:pt x="643" y="449"/>
                    </a:lnTo>
                    <a:lnTo>
                      <a:pt x="643" y="449"/>
                    </a:lnTo>
                    <a:lnTo>
                      <a:pt x="635" y="437"/>
                    </a:lnTo>
                    <a:lnTo>
                      <a:pt x="630" y="423"/>
                    </a:lnTo>
                    <a:lnTo>
                      <a:pt x="625" y="410"/>
                    </a:lnTo>
                    <a:lnTo>
                      <a:pt x="621" y="395"/>
                    </a:lnTo>
                    <a:lnTo>
                      <a:pt x="618" y="380"/>
                    </a:lnTo>
                    <a:lnTo>
                      <a:pt x="616" y="364"/>
                    </a:lnTo>
                    <a:lnTo>
                      <a:pt x="615" y="347"/>
                    </a:lnTo>
                    <a:lnTo>
                      <a:pt x="614" y="330"/>
                    </a:lnTo>
                    <a:lnTo>
                      <a:pt x="614" y="330"/>
                    </a:lnTo>
                    <a:lnTo>
                      <a:pt x="615" y="305"/>
                    </a:lnTo>
                    <a:lnTo>
                      <a:pt x="618" y="283"/>
                    </a:lnTo>
                    <a:lnTo>
                      <a:pt x="622" y="261"/>
                    </a:lnTo>
                    <a:lnTo>
                      <a:pt x="628" y="240"/>
                    </a:lnTo>
                    <a:lnTo>
                      <a:pt x="635" y="222"/>
                    </a:lnTo>
                    <a:lnTo>
                      <a:pt x="646" y="204"/>
                    </a:lnTo>
                    <a:lnTo>
                      <a:pt x="657" y="189"/>
                    </a:lnTo>
                    <a:lnTo>
                      <a:pt x="669" y="174"/>
                    </a:lnTo>
                    <a:lnTo>
                      <a:pt x="669" y="174"/>
                    </a:lnTo>
                    <a:lnTo>
                      <a:pt x="685" y="161"/>
                    </a:lnTo>
                    <a:lnTo>
                      <a:pt x="700" y="150"/>
                    </a:lnTo>
                    <a:lnTo>
                      <a:pt x="718" y="140"/>
                    </a:lnTo>
                    <a:lnTo>
                      <a:pt x="736" y="132"/>
                    </a:lnTo>
                    <a:lnTo>
                      <a:pt x="757" y="126"/>
                    </a:lnTo>
                    <a:lnTo>
                      <a:pt x="777" y="122"/>
                    </a:lnTo>
                    <a:lnTo>
                      <a:pt x="800" y="119"/>
                    </a:lnTo>
                    <a:lnTo>
                      <a:pt x="825" y="118"/>
                    </a:lnTo>
                    <a:lnTo>
                      <a:pt x="825" y="118"/>
                    </a:lnTo>
                    <a:lnTo>
                      <a:pt x="849" y="119"/>
                    </a:lnTo>
                    <a:lnTo>
                      <a:pt x="873" y="122"/>
                    </a:lnTo>
                    <a:lnTo>
                      <a:pt x="894" y="126"/>
                    </a:lnTo>
                    <a:lnTo>
                      <a:pt x="915" y="132"/>
                    </a:lnTo>
                    <a:lnTo>
                      <a:pt x="934" y="140"/>
                    </a:lnTo>
                    <a:lnTo>
                      <a:pt x="951" y="149"/>
                    </a:lnTo>
                    <a:lnTo>
                      <a:pt x="968" y="160"/>
                    </a:lnTo>
                    <a:lnTo>
                      <a:pt x="982" y="173"/>
                    </a:lnTo>
                    <a:lnTo>
                      <a:pt x="982" y="173"/>
                    </a:lnTo>
                    <a:lnTo>
                      <a:pt x="994" y="187"/>
                    </a:lnTo>
                    <a:lnTo>
                      <a:pt x="1006" y="203"/>
                    </a:lnTo>
                    <a:lnTo>
                      <a:pt x="1015" y="220"/>
                    </a:lnTo>
                    <a:lnTo>
                      <a:pt x="1023" y="238"/>
                    </a:lnTo>
                    <a:lnTo>
                      <a:pt x="1029" y="259"/>
                    </a:lnTo>
                    <a:lnTo>
                      <a:pt x="1033" y="279"/>
                    </a:lnTo>
                    <a:lnTo>
                      <a:pt x="1035" y="302"/>
                    </a:lnTo>
                    <a:lnTo>
                      <a:pt x="1036" y="327"/>
                    </a:lnTo>
                    <a:lnTo>
                      <a:pt x="1036" y="327"/>
                    </a:lnTo>
                    <a:lnTo>
                      <a:pt x="1036" y="343"/>
                    </a:lnTo>
                    <a:lnTo>
                      <a:pt x="1035" y="361"/>
                    </a:lnTo>
                    <a:lnTo>
                      <a:pt x="1033" y="376"/>
                    </a:lnTo>
                    <a:lnTo>
                      <a:pt x="1030" y="392"/>
                    </a:lnTo>
                    <a:lnTo>
                      <a:pt x="1027" y="406"/>
                    </a:lnTo>
                    <a:lnTo>
                      <a:pt x="1023" y="419"/>
                    </a:lnTo>
                    <a:lnTo>
                      <a:pt x="1018" y="432"/>
                    </a:lnTo>
                    <a:lnTo>
                      <a:pt x="1013" y="444"/>
                    </a:lnTo>
                    <a:lnTo>
                      <a:pt x="1013" y="444"/>
                    </a:lnTo>
                    <a:close/>
                    <a:moveTo>
                      <a:pt x="1392" y="524"/>
                    </a:moveTo>
                    <a:lnTo>
                      <a:pt x="1392" y="524"/>
                    </a:lnTo>
                    <a:lnTo>
                      <a:pt x="1383" y="528"/>
                    </a:lnTo>
                    <a:lnTo>
                      <a:pt x="1374" y="531"/>
                    </a:lnTo>
                    <a:lnTo>
                      <a:pt x="1363" y="534"/>
                    </a:lnTo>
                    <a:lnTo>
                      <a:pt x="1352" y="537"/>
                    </a:lnTo>
                    <a:lnTo>
                      <a:pt x="1328" y="540"/>
                    </a:lnTo>
                    <a:lnTo>
                      <a:pt x="1302" y="541"/>
                    </a:lnTo>
                    <a:lnTo>
                      <a:pt x="1302" y="541"/>
                    </a:lnTo>
                    <a:lnTo>
                      <a:pt x="1285" y="540"/>
                    </a:lnTo>
                    <a:lnTo>
                      <a:pt x="1270" y="539"/>
                    </a:lnTo>
                    <a:lnTo>
                      <a:pt x="1255" y="538"/>
                    </a:lnTo>
                    <a:lnTo>
                      <a:pt x="1241" y="536"/>
                    </a:lnTo>
                    <a:lnTo>
                      <a:pt x="1229" y="532"/>
                    </a:lnTo>
                    <a:lnTo>
                      <a:pt x="1216" y="529"/>
                    </a:lnTo>
                    <a:lnTo>
                      <a:pt x="1204" y="525"/>
                    </a:lnTo>
                    <a:lnTo>
                      <a:pt x="1193" y="521"/>
                    </a:lnTo>
                    <a:lnTo>
                      <a:pt x="1193" y="521"/>
                    </a:lnTo>
                    <a:lnTo>
                      <a:pt x="1182" y="516"/>
                    </a:lnTo>
                    <a:lnTo>
                      <a:pt x="1173" y="510"/>
                    </a:lnTo>
                    <a:lnTo>
                      <a:pt x="1163" y="503"/>
                    </a:lnTo>
                    <a:lnTo>
                      <a:pt x="1154" y="494"/>
                    </a:lnTo>
                    <a:lnTo>
                      <a:pt x="1145" y="485"/>
                    </a:lnTo>
                    <a:lnTo>
                      <a:pt x="1136" y="476"/>
                    </a:lnTo>
                    <a:lnTo>
                      <a:pt x="1128" y="465"/>
                    </a:lnTo>
                    <a:lnTo>
                      <a:pt x="1121" y="453"/>
                    </a:lnTo>
                    <a:lnTo>
                      <a:pt x="1121" y="453"/>
                    </a:lnTo>
                    <a:lnTo>
                      <a:pt x="1114" y="440"/>
                    </a:lnTo>
                    <a:lnTo>
                      <a:pt x="1107" y="427"/>
                    </a:lnTo>
                    <a:lnTo>
                      <a:pt x="1102" y="412"/>
                    </a:lnTo>
                    <a:lnTo>
                      <a:pt x="1097" y="398"/>
                    </a:lnTo>
                    <a:lnTo>
                      <a:pt x="1094" y="381"/>
                    </a:lnTo>
                    <a:lnTo>
                      <a:pt x="1092" y="365"/>
                    </a:lnTo>
                    <a:lnTo>
                      <a:pt x="1090" y="347"/>
                    </a:lnTo>
                    <a:lnTo>
                      <a:pt x="1090" y="329"/>
                    </a:lnTo>
                    <a:lnTo>
                      <a:pt x="1090" y="329"/>
                    </a:lnTo>
                    <a:lnTo>
                      <a:pt x="1091" y="304"/>
                    </a:lnTo>
                    <a:lnTo>
                      <a:pt x="1093" y="281"/>
                    </a:lnTo>
                    <a:lnTo>
                      <a:pt x="1097" y="259"/>
                    </a:lnTo>
                    <a:lnTo>
                      <a:pt x="1103" y="239"/>
                    </a:lnTo>
                    <a:lnTo>
                      <a:pt x="1110" y="220"/>
                    </a:lnTo>
                    <a:lnTo>
                      <a:pt x="1120" y="203"/>
                    </a:lnTo>
                    <a:lnTo>
                      <a:pt x="1131" y="187"/>
                    </a:lnTo>
                    <a:lnTo>
                      <a:pt x="1143" y="173"/>
                    </a:lnTo>
                    <a:lnTo>
                      <a:pt x="1143" y="173"/>
                    </a:lnTo>
                    <a:lnTo>
                      <a:pt x="1158" y="160"/>
                    </a:lnTo>
                    <a:lnTo>
                      <a:pt x="1173" y="149"/>
                    </a:lnTo>
                    <a:lnTo>
                      <a:pt x="1191" y="140"/>
                    </a:lnTo>
                    <a:lnTo>
                      <a:pt x="1209" y="132"/>
                    </a:lnTo>
                    <a:lnTo>
                      <a:pt x="1229" y="126"/>
                    </a:lnTo>
                    <a:lnTo>
                      <a:pt x="1249" y="122"/>
                    </a:lnTo>
                    <a:lnTo>
                      <a:pt x="1272" y="119"/>
                    </a:lnTo>
                    <a:lnTo>
                      <a:pt x="1297" y="118"/>
                    </a:lnTo>
                    <a:lnTo>
                      <a:pt x="1297" y="118"/>
                    </a:lnTo>
                    <a:lnTo>
                      <a:pt x="1315" y="119"/>
                    </a:lnTo>
                    <a:lnTo>
                      <a:pt x="1333" y="120"/>
                    </a:lnTo>
                    <a:lnTo>
                      <a:pt x="1349" y="123"/>
                    </a:lnTo>
                    <a:lnTo>
                      <a:pt x="1364" y="126"/>
                    </a:lnTo>
                    <a:lnTo>
                      <a:pt x="1380" y="130"/>
                    </a:lnTo>
                    <a:lnTo>
                      <a:pt x="1393" y="136"/>
                    </a:lnTo>
                    <a:lnTo>
                      <a:pt x="1406" y="143"/>
                    </a:lnTo>
                    <a:lnTo>
                      <a:pt x="1417" y="150"/>
                    </a:lnTo>
                    <a:lnTo>
                      <a:pt x="1417" y="150"/>
                    </a:lnTo>
                    <a:lnTo>
                      <a:pt x="1428" y="158"/>
                    </a:lnTo>
                    <a:lnTo>
                      <a:pt x="1437" y="167"/>
                    </a:lnTo>
                    <a:lnTo>
                      <a:pt x="1447" y="178"/>
                    </a:lnTo>
                    <a:lnTo>
                      <a:pt x="1456" y="189"/>
                    </a:lnTo>
                    <a:lnTo>
                      <a:pt x="1463" y="201"/>
                    </a:lnTo>
                    <a:lnTo>
                      <a:pt x="1470" y="215"/>
                    </a:lnTo>
                    <a:lnTo>
                      <a:pt x="1478" y="230"/>
                    </a:lnTo>
                    <a:lnTo>
                      <a:pt x="1483" y="246"/>
                    </a:lnTo>
                    <a:lnTo>
                      <a:pt x="1372" y="270"/>
                    </a:lnTo>
                    <a:lnTo>
                      <a:pt x="1372" y="270"/>
                    </a:lnTo>
                    <a:lnTo>
                      <a:pt x="1365" y="254"/>
                    </a:lnTo>
                    <a:lnTo>
                      <a:pt x="1362" y="248"/>
                    </a:lnTo>
                    <a:lnTo>
                      <a:pt x="1359" y="242"/>
                    </a:lnTo>
                    <a:lnTo>
                      <a:pt x="1359" y="242"/>
                    </a:lnTo>
                    <a:lnTo>
                      <a:pt x="1354" y="236"/>
                    </a:lnTo>
                    <a:lnTo>
                      <a:pt x="1348" y="230"/>
                    </a:lnTo>
                    <a:lnTo>
                      <a:pt x="1341" y="225"/>
                    </a:lnTo>
                    <a:lnTo>
                      <a:pt x="1334" y="221"/>
                    </a:lnTo>
                    <a:lnTo>
                      <a:pt x="1334" y="221"/>
                    </a:lnTo>
                    <a:lnTo>
                      <a:pt x="1325" y="217"/>
                    </a:lnTo>
                    <a:lnTo>
                      <a:pt x="1317" y="215"/>
                    </a:lnTo>
                    <a:lnTo>
                      <a:pt x="1308" y="214"/>
                    </a:lnTo>
                    <a:lnTo>
                      <a:pt x="1299" y="213"/>
                    </a:lnTo>
                    <a:lnTo>
                      <a:pt x="1299" y="213"/>
                    </a:lnTo>
                    <a:lnTo>
                      <a:pt x="1288" y="214"/>
                    </a:lnTo>
                    <a:lnTo>
                      <a:pt x="1279" y="215"/>
                    </a:lnTo>
                    <a:lnTo>
                      <a:pt x="1270" y="218"/>
                    </a:lnTo>
                    <a:lnTo>
                      <a:pt x="1262" y="221"/>
                    </a:lnTo>
                    <a:lnTo>
                      <a:pt x="1253" y="226"/>
                    </a:lnTo>
                    <a:lnTo>
                      <a:pt x="1246" y="232"/>
                    </a:lnTo>
                    <a:lnTo>
                      <a:pt x="1239" y="239"/>
                    </a:lnTo>
                    <a:lnTo>
                      <a:pt x="1234" y="248"/>
                    </a:lnTo>
                    <a:lnTo>
                      <a:pt x="1234" y="248"/>
                    </a:lnTo>
                    <a:lnTo>
                      <a:pt x="1230" y="254"/>
                    </a:lnTo>
                    <a:lnTo>
                      <a:pt x="1226" y="262"/>
                    </a:lnTo>
                    <a:lnTo>
                      <a:pt x="1223" y="270"/>
                    </a:lnTo>
                    <a:lnTo>
                      <a:pt x="1220" y="281"/>
                    </a:lnTo>
                    <a:lnTo>
                      <a:pt x="1218" y="291"/>
                    </a:lnTo>
                    <a:lnTo>
                      <a:pt x="1217" y="302"/>
                    </a:lnTo>
                    <a:lnTo>
                      <a:pt x="1216" y="328"/>
                    </a:lnTo>
                    <a:lnTo>
                      <a:pt x="1216" y="328"/>
                    </a:lnTo>
                    <a:lnTo>
                      <a:pt x="1216" y="344"/>
                    </a:lnTo>
                    <a:lnTo>
                      <a:pt x="1217" y="359"/>
                    </a:lnTo>
                    <a:lnTo>
                      <a:pt x="1219" y="372"/>
                    </a:lnTo>
                    <a:lnTo>
                      <a:pt x="1222" y="384"/>
                    </a:lnTo>
                    <a:lnTo>
                      <a:pt x="1225" y="396"/>
                    </a:lnTo>
                    <a:lnTo>
                      <a:pt x="1228" y="405"/>
                    </a:lnTo>
                    <a:lnTo>
                      <a:pt x="1232" y="413"/>
                    </a:lnTo>
                    <a:lnTo>
                      <a:pt x="1237" y="420"/>
                    </a:lnTo>
                    <a:lnTo>
                      <a:pt x="1237" y="420"/>
                    </a:lnTo>
                    <a:lnTo>
                      <a:pt x="1242" y="427"/>
                    </a:lnTo>
                    <a:lnTo>
                      <a:pt x="1248" y="432"/>
                    </a:lnTo>
                    <a:lnTo>
                      <a:pt x="1254" y="436"/>
                    </a:lnTo>
                    <a:lnTo>
                      <a:pt x="1262" y="439"/>
                    </a:lnTo>
                    <a:lnTo>
                      <a:pt x="1269" y="442"/>
                    </a:lnTo>
                    <a:lnTo>
                      <a:pt x="1277" y="444"/>
                    </a:lnTo>
                    <a:lnTo>
                      <a:pt x="1285" y="445"/>
                    </a:lnTo>
                    <a:lnTo>
                      <a:pt x="1295" y="446"/>
                    </a:lnTo>
                    <a:lnTo>
                      <a:pt x="1295" y="446"/>
                    </a:lnTo>
                    <a:lnTo>
                      <a:pt x="1304" y="445"/>
                    </a:lnTo>
                    <a:lnTo>
                      <a:pt x="1312" y="444"/>
                    </a:lnTo>
                    <a:lnTo>
                      <a:pt x="1319" y="443"/>
                    </a:lnTo>
                    <a:lnTo>
                      <a:pt x="1326" y="441"/>
                    </a:lnTo>
                    <a:lnTo>
                      <a:pt x="1333" y="438"/>
                    </a:lnTo>
                    <a:lnTo>
                      <a:pt x="1339" y="435"/>
                    </a:lnTo>
                    <a:lnTo>
                      <a:pt x="1345" y="431"/>
                    </a:lnTo>
                    <a:lnTo>
                      <a:pt x="1349" y="425"/>
                    </a:lnTo>
                    <a:lnTo>
                      <a:pt x="1349" y="425"/>
                    </a:lnTo>
                    <a:lnTo>
                      <a:pt x="1358" y="414"/>
                    </a:lnTo>
                    <a:lnTo>
                      <a:pt x="1365" y="401"/>
                    </a:lnTo>
                    <a:lnTo>
                      <a:pt x="1372" y="384"/>
                    </a:lnTo>
                    <a:lnTo>
                      <a:pt x="1376" y="366"/>
                    </a:lnTo>
                    <a:lnTo>
                      <a:pt x="1487" y="400"/>
                    </a:lnTo>
                    <a:lnTo>
                      <a:pt x="1487" y="400"/>
                    </a:lnTo>
                    <a:lnTo>
                      <a:pt x="1481" y="422"/>
                    </a:lnTo>
                    <a:lnTo>
                      <a:pt x="1472" y="442"/>
                    </a:lnTo>
                    <a:lnTo>
                      <a:pt x="1463" y="460"/>
                    </a:lnTo>
                    <a:lnTo>
                      <a:pt x="1452" y="478"/>
                    </a:lnTo>
                    <a:lnTo>
                      <a:pt x="1452" y="478"/>
                    </a:lnTo>
                    <a:lnTo>
                      <a:pt x="1438" y="492"/>
                    </a:lnTo>
                    <a:lnTo>
                      <a:pt x="1425" y="505"/>
                    </a:lnTo>
                    <a:lnTo>
                      <a:pt x="1410" y="516"/>
                    </a:lnTo>
                    <a:lnTo>
                      <a:pt x="1392" y="524"/>
                    </a:lnTo>
                    <a:lnTo>
                      <a:pt x="1392" y="5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4"/>
              <p:cNvSpPr>
                <a:spLocks noEditPoints="1"/>
              </p:cNvSpPr>
              <p:nvPr/>
            </p:nvSpPr>
            <p:spPr bwMode="auto">
              <a:xfrm>
                <a:off x="6296020" y="2092025"/>
                <a:ext cx="778707" cy="891618"/>
              </a:xfrm>
              <a:custGeom>
                <a:avLst/>
                <a:gdLst>
                  <a:gd name="T0" fmla="*/ 1589 w 1599"/>
                  <a:gd name="T1" fmla="*/ 550 h 1831"/>
                  <a:gd name="T2" fmla="*/ 1055 w 1599"/>
                  <a:gd name="T3" fmla="*/ 18 h 1831"/>
                  <a:gd name="T4" fmla="*/ 1025 w 1599"/>
                  <a:gd name="T5" fmla="*/ 1 h 1831"/>
                  <a:gd name="T6" fmla="*/ 237 w 1599"/>
                  <a:gd name="T7" fmla="*/ 0 h 1831"/>
                  <a:gd name="T8" fmla="*/ 189 w 1599"/>
                  <a:gd name="T9" fmla="*/ 5 h 1831"/>
                  <a:gd name="T10" fmla="*/ 124 w 1599"/>
                  <a:gd name="T11" fmla="*/ 29 h 1831"/>
                  <a:gd name="T12" fmla="*/ 70 w 1599"/>
                  <a:gd name="T13" fmla="*/ 70 h 1831"/>
                  <a:gd name="T14" fmla="*/ 29 w 1599"/>
                  <a:gd name="T15" fmla="*/ 125 h 1831"/>
                  <a:gd name="T16" fmla="*/ 5 w 1599"/>
                  <a:gd name="T17" fmla="*/ 189 h 1831"/>
                  <a:gd name="T18" fmla="*/ 0 w 1599"/>
                  <a:gd name="T19" fmla="*/ 238 h 1831"/>
                  <a:gd name="T20" fmla="*/ 2 w 1599"/>
                  <a:gd name="T21" fmla="*/ 759 h 1831"/>
                  <a:gd name="T22" fmla="*/ 17 w 1599"/>
                  <a:gd name="T23" fmla="*/ 789 h 1831"/>
                  <a:gd name="T24" fmla="*/ 47 w 1599"/>
                  <a:gd name="T25" fmla="*/ 804 h 1831"/>
                  <a:gd name="T26" fmla="*/ 71 w 1599"/>
                  <a:gd name="T27" fmla="*/ 804 h 1831"/>
                  <a:gd name="T28" fmla="*/ 101 w 1599"/>
                  <a:gd name="T29" fmla="*/ 789 h 1831"/>
                  <a:gd name="T30" fmla="*/ 116 w 1599"/>
                  <a:gd name="T31" fmla="*/ 759 h 1831"/>
                  <a:gd name="T32" fmla="*/ 117 w 1599"/>
                  <a:gd name="T33" fmla="*/ 238 h 1831"/>
                  <a:gd name="T34" fmla="*/ 122 w 1599"/>
                  <a:gd name="T35" fmla="*/ 202 h 1831"/>
                  <a:gd name="T36" fmla="*/ 138 w 1599"/>
                  <a:gd name="T37" fmla="*/ 170 h 1831"/>
                  <a:gd name="T38" fmla="*/ 161 w 1599"/>
                  <a:gd name="T39" fmla="*/ 145 h 1831"/>
                  <a:gd name="T40" fmla="*/ 190 w 1599"/>
                  <a:gd name="T41" fmla="*/ 127 h 1831"/>
                  <a:gd name="T42" fmla="*/ 225 w 1599"/>
                  <a:gd name="T43" fmla="*/ 117 h 1831"/>
                  <a:gd name="T44" fmla="*/ 951 w 1599"/>
                  <a:gd name="T45" fmla="*/ 404 h 1831"/>
                  <a:gd name="T46" fmla="*/ 952 w 1599"/>
                  <a:gd name="T47" fmla="*/ 429 h 1831"/>
                  <a:gd name="T48" fmla="*/ 970 w 1599"/>
                  <a:gd name="T49" fmla="*/ 497 h 1831"/>
                  <a:gd name="T50" fmla="*/ 1005 w 1599"/>
                  <a:gd name="T51" fmla="*/ 555 h 1831"/>
                  <a:gd name="T52" fmla="*/ 1055 w 1599"/>
                  <a:gd name="T53" fmla="*/ 602 h 1831"/>
                  <a:gd name="T54" fmla="*/ 1118 w 1599"/>
                  <a:gd name="T55" fmla="*/ 631 h 1831"/>
                  <a:gd name="T56" fmla="*/ 1175 w 1599"/>
                  <a:gd name="T57" fmla="*/ 642 h 1831"/>
                  <a:gd name="T58" fmla="*/ 1482 w 1599"/>
                  <a:gd name="T59" fmla="*/ 1594 h 1831"/>
                  <a:gd name="T60" fmla="*/ 1480 w 1599"/>
                  <a:gd name="T61" fmla="*/ 1618 h 1831"/>
                  <a:gd name="T62" fmla="*/ 1467 w 1599"/>
                  <a:gd name="T63" fmla="*/ 1651 h 1831"/>
                  <a:gd name="T64" fmla="*/ 1447 w 1599"/>
                  <a:gd name="T65" fmla="*/ 1679 h 1831"/>
                  <a:gd name="T66" fmla="*/ 1419 w 1599"/>
                  <a:gd name="T67" fmla="*/ 1700 h 1831"/>
                  <a:gd name="T68" fmla="*/ 1386 w 1599"/>
                  <a:gd name="T69" fmla="*/ 1711 h 1831"/>
                  <a:gd name="T70" fmla="*/ 59 w 1599"/>
                  <a:gd name="T71" fmla="*/ 1714 h 1831"/>
                  <a:gd name="T72" fmla="*/ 36 w 1599"/>
                  <a:gd name="T73" fmla="*/ 1718 h 1831"/>
                  <a:gd name="T74" fmla="*/ 10 w 1599"/>
                  <a:gd name="T75" fmla="*/ 1740 h 1831"/>
                  <a:gd name="T76" fmla="*/ 0 w 1599"/>
                  <a:gd name="T77" fmla="*/ 1773 h 1831"/>
                  <a:gd name="T78" fmla="*/ 5 w 1599"/>
                  <a:gd name="T79" fmla="*/ 1795 h 1831"/>
                  <a:gd name="T80" fmla="*/ 26 w 1599"/>
                  <a:gd name="T81" fmla="*/ 1821 h 1831"/>
                  <a:gd name="T82" fmla="*/ 59 w 1599"/>
                  <a:gd name="T83" fmla="*/ 1831 h 1831"/>
                  <a:gd name="T84" fmla="*/ 1386 w 1599"/>
                  <a:gd name="T85" fmla="*/ 1829 h 1831"/>
                  <a:gd name="T86" fmla="*/ 1454 w 1599"/>
                  <a:gd name="T87" fmla="*/ 1812 h 1831"/>
                  <a:gd name="T88" fmla="*/ 1513 w 1599"/>
                  <a:gd name="T89" fmla="*/ 1777 h 1831"/>
                  <a:gd name="T90" fmla="*/ 1558 w 1599"/>
                  <a:gd name="T91" fmla="*/ 1726 h 1831"/>
                  <a:gd name="T92" fmla="*/ 1588 w 1599"/>
                  <a:gd name="T93" fmla="*/ 1665 h 1831"/>
                  <a:gd name="T94" fmla="*/ 1598 w 1599"/>
                  <a:gd name="T95" fmla="*/ 1606 h 1831"/>
                  <a:gd name="T96" fmla="*/ 1599 w 1599"/>
                  <a:gd name="T97" fmla="*/ 583 h 1831"/>
                  <a:gd name="T98" fmla="*/ 1594 w 1599"/>
                  <a:gd name="T99" fmla="*/ 560 h 1831"/>
                  <a:gd name="T100" fmla="*/ 1067 w 1599"/>
                  <a:gd name="T101" fmla="*/ 404 h 1831"/>
                  <a:gd name="T102" fmla="*/ 1188 w 1599"/>
                  <a:gd name="T103" fmla="*/ 524 h 1831"/>
                  <a:gd name="T104" fmla="*/ 1164 w 1599"/>
                  <a:gd name="T105" fmla="*/ 522 h 1831"/>
                  <a:gd name="T106" fmla="*/ 1131 w 1599"/>
                  <a:gd name="T107" fmla="*/ 510 h 1831"/>
                  <a:gd name="T108" fmla="*/ 1103 w 1599"/>
                  <a:gd name="T109" fmla="*/ 490 h 1831"/>
                  <a:gd name="T110" fmla="*/ 1083 w 1599"/>
                  <a:gd name="T111" fmla="*/ 462 h 1831"/>
                  <a:gd name="T112" fmla="*/ 1070 w 1599"/>
                  <a:gd name="T113" fmla="*/ 429 h 1831"/>
                  <a:gd name="T114" fmla="*/ 1067 w 1599"/>
                  <a:gd name="T115" fmla="*/ 40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9" h="1831">
                    <a:moveTo>
                      <a:pt x="1594" y="560"/>
                    </a:moveTo>
                    <a:lnTo>
                      <a:pt x="1594" y="560"/>
                    </a:lnTo>
                    <a:lnTo>
                      <a:pt x="1589" y="550"/>
                    </a:lnTo>
                    <a:lnTo>
                      <a:pt x="1582" y="542"/>
                    </a:lnTo>
                    <a:lnTo>
                      <a:pt x="1055" y="18"/>
                    </a:lnTo>
                    <a:lnTo>
                      <a:pt x="1055" y="18"/>
                    </a:lnTo>
                    <a:lnTo>
                      <a:pt x="1046" y="10"/>
                    </a:lnTo>
                    <a:lnTo>
                      <a:pt x="1035" y="5"/>
                    </a:lnTo>
                    <a:lnTo>
                      <a:pt x="1025" y="1"/>
                    </a:lnTo>
                    <a:lnTo>
                      <a:pt x="1014" y="0"/>
                    </a:lnTo>
                    <a:lnTo>
                      <a:pt x="237" y="0"/>
                    </a:lnTo>
                    <a:lnTo>
                      <a:pt x="237" y="0"/>
                    </a:lnTo>
                    <a:lnTo>
                      <a:pt x="225" y="1"/>
                    </a:lnTo>
                    <a:lnTo>
                      <a:pt x="213" y="1"/>
                    </a:lnTo>
                    <a:lnTo>
                      <a:pt x="189" y="5"/>
                    </a:lnTo>
                    <a:lnTo>
                      <a:pt x="167" y="11"/>
                    </a:lnTo>
                    <a:lnTo>
                      <a:pt x="145" y="19"/>
                    </a:lnTo>
                    <a:lnTo>
                      <a:pt x="124" y="29"/>
                    </a:lnTo>
                    <a:lnTo>
                      <a:pt x="105" y="41"/>
                    </a:lnTo>
                    <a:lnTo>
                      <a:pt x="86" y="55"/>
                    </a:lnTo>
                    <a:lnTo>
                      <a:pt x="70" y="70"/>
                    </a:lnTo>
                    <a:lnTo>
                      <a:pt x="54" y="86"/>
                    </a:lnTo>
                    <a:lnTo>
                      <a:pt x="41" y="105"/>
                    </a:lnTo>
                    <a:lnTo>
                      <a:pt x="29" y="125"/>
                    </a:lnTo>
                    <a:lnTo>
                      <a:pt x="19" y="145"/>
                    </a:lnTo>
                    <a:lnTo>
                      <a:pt x="11" y="167"/>
                    </a:lnTo>
                    <a:lnTo>
                      <a:pt x="5" y="189"/>
                    </a:lnTo>
                    <a:lnTo>
                      <a:pt x="2" y="213"/>
                    </a:lnTo>
                    <a:lnTo>
                      <a:pt x="1" y="225"/>
                    </a:lnTo>
                    <a:lnTo>
                      <a:pt x="0" y="238"/>
                    </a:lnTo>
                    <a:lnTo>
                      <a:pt x="0" y="747"/>
                    </a:lnTo>
                    <a:lnTo>
                      <a:pt x="0" y="747"/>
                    </a:lnTo>
                    <a:lnTo>
                      <a:pt x="2" y="759"/>
                    </a:lnTo>
                    <a:lnTo>
                      <a:pt x="5" y="770"/>
                    </a:lnTo>
                    <a:lnTo>
                      <a:pt x="10" y="779"/>
                    </a:lnTo>
                    <a:lnTo>
                      <a:pt x="17" y="789"/>
                    </a:lnTo>
                    <a:lnTo>
                      <a:pt x="26" y="796"/>
                    </a:lnTo>
                    <a:lnTo>
                      <a:pt x="36" y="801"/>
                    </a:lnTo>
                    <a:lnTo>
                      <a:pt x="47" y="804"/>
                    </a:lnTo>
                    <a:lnTo>
                      <a:pt x="59" y="805"/>
                    </a:lnTo>
                    <a:lnTo>
                      <a:pt x="59" y="805"/>
                    </a:lnTo>
                    <a:lnTo>
                      <a:pt x="71" y="804"/>
                    </a:lnTo>
                    <a:lnTo>
                      <a:pt x="81" y="801"/>
                    </a:lnTo>
                    <a:lnTo>
                      <a:pt x="91" y="796"/>
                    </a:lnTo>
                    <a:lnTo>
                      <a:pt x="101" y="789"/>
                    </a:lnTo>
                    <a:lnTo>
                      <a:pt x="107" y="779"/>
                    </a:lnTo>
                    <a:lnTo>
                      <a:pt x="113" y="770"/>
                    </a:lnTo>
                    <a:lnTo>
                      <a:pt x="116" y="759"/>
                    </a:lnTo>
                    <a:lnTo>
                      <a:pt x="117" y="747"/>
                    </a:lnTo>
                    <a:lnTo>
                      <a:pt x="117" y="238"/>
                    </a:lnTo>
                    <a:lnTo>
                      <a:pt x="117" y="238"/>
                    </a:lnTo>
                    <a:lnTo>
                      <a:pt x="118" y="225"/>
                    </a:lnTo>
                    <a:lnTo>
                      <a:pt x="120" y="213"/>
                    </a:lnTo>
                    <a:lnTo>
                      <a:pt x="122" y="202"/>
                    </a:lnTo>
                    <a:lnTo>
                      <a:pt x="126" y="190"/>
                    </a:lnTo>
                    <a:lnTo>
                      <a:pt x="132" y="180"/>
                    </a:lnTo>
                    <a:lnTo>
                      <a:pt x="138" y="170"/>
                    </a:lnTo>
                    <a:lnTo>
                      <a:pt x="145" y="161"/>
                    </a:lnTo>
                    <a:lnTo>
                      <a:pt x="152" y="152"/>
                    </a:lnTo>
                    <a:lnTo>
                      <a:pt x="161" y="145"/>
                    </a:lnTo>
                    <a:lnTo>
                      <a:pt x="171" y="138"/>
                    </a:lnTo>
                    <a:lnTo>
                      <a:pt x="180" y="132"/>
                    </a:lnTo>
                    <a:lnTo>
                      <a:pt x="190" y="127"/>
                    </a:lnTo>
                    <a:lnTo>
                      <a:pt x="202" y="122"/>
                    </a:lnTo>
                    <a:lnTo>
                      <a:pt x="213" y="119"/>
                    </a:lnTo>
                    <a:lnTo>
                      <a:pt x="225" y="117"/>
                    </a:lnTo>
                    <a:lnTo>
                      <a:pt x="237" y="117"/>
                    </a:lnTo>
                    <a:lnTo>
                      <a:pt x="951" y="117"/>
                    </a:lnTo>
                    <a:lnTo>
                      <a:pt x="951" y="404"/>
                    </a:lnTo>
                    <a:lnTo>
                      <a:pt x="951" y="404"/>
                    </a:lnTo>
                    <a:lnTo>
                      <a:pt x="951" y="417"/>
                    </a:lnTo>
                    <a:lnTo>
                      <a:pt x="952" y="429"/>
                    </a:lnTo>
                    <a:lnTo>
                      <a:pt x="955" y="453"/>
                    </a:lnTo>
                    <a:lnTo>
                      <a:pt x="961" y="475"/>
                    </a:lnTo>
                    <a:lnTo>
                      <a:pt x="970" y="497"/>
                    </a:lnTo>
                    <a:lnTo>
                      <a:pt x="979" y="517"/>
                    </a:lnTo>
                    <a:lnTo>
                      <a:pt x="991" y="537"/>
                    </a:lnTo>
                    <a:lnTo>
                      <a:pt x="1005" y="555"/>
                    </a:lnTo>
                    <a:lnTo>
                      <a:pt x="1020" y="572"/>
                    </a:lnTo>
                    <a:lnTo>
                      <a:pt x="1037" y="587"/>
                    </a:lnTo>
                    <a:lnTo>
                      <a:pt x="1055" y="602"/>
                    </a:lnTo>
                    <a:lnTo>
                      <a:pt x="1075" y="613"/>
                    </a:lnTo>
                    <a:lnTo>
                      <a:pt x="1095" y="623"/>
                    </a:lnTo>
                    <a:lnTo>
                      <a:pt x="1118" y="631"/>
                    </a:lnTo>
                    <a:lnTo>
                      <a:pt x="1140" y="637"/>
                    </a:lnTo>
                    <a:lnTo>
                      <a:pt x="1164" y="641"/>
                    </a:lnTo>
                    <a:lnTo>
                      <a:pt x="1175" y="642"/>
                    </a:lnTo>
                    <a:lnTo>
                      <a:pt x="1188" y="642"/>
                    </a:lnTo>
                    <a:lnTo>
                      <a:pt x="1482" y="642"/>
                    </a:lnTo>
                    <a:lnTo>
                      <a:pt x="1482" y="1594"/>
                    </a:lnTo>
                    <a:lnTo>
                      <a:pt x="1482" y="1594"/>
                    </a:lnTo>
                    <a:lnTo>
                      <a:pt x="1481" y="1606"/>
                    </a:lnTo>
                    <a:lnTo>
                      <a:pt x="1480" y="1618"/>
                    </a:lnTo>
                    <a:lnTo>
                      <a:pt x="1477" y="1630"/>
                    </a:lnTo>
                    <a:lnTo>
                      <a:pt x="1473" y="1641"/>
                    </a:lnTo>
                    <a:lnTo>
                      <a:pt x="1467" y="1651"/>
                    </a:lnTo>
                    <a:lnTo>
                      <a:pt x="1461" y="1661"/>
                    </a:lnTo>
                    <a:lnTo>
                      <a:pt x="1454" y="1670"/>
                    </a:lnTo>
                    <a:lnTo>
                      <a:pt x="1447" y="1679"/>
                    </a:lnTo>
                    <a:lnTo>
                      <a:pt x="1438" y="1686"/>
                    </a:lnTo>
                    <a:lnTo>
                      <a:pt x="1428" y="1694"/>
                    </a:lnTo>
                    <a:lnTo>
                      <a:pt x="1419" y="1700"/>
                    </a:lnTo>
                    <a:lnTo>
                      <a:pt x="1409" y="1705"/>
                    </a:lnTo>
                    <a:lnTo>
                      <a:pt x="1397" y="1709"/>
                    </a:lnTo>
                    <a:lnTo>
                      <a:pt x="1386" y="1711"/>
                    </a:lnTo>
                    <a:lnTo>
                      <a:pt x="1374" y="1713"/>
                    </a:lnTo>
                    <a:lnTo>
                      <a:pt x="1361" y="1714"/>
                    </a:lnTo>
                    <a:lnTo>
                      <a:pt x="59" y="1714"/>
                    </a:lnTo>
                    <a:lnTo>
                      <a:pt x="59" y="1714"/>
                    </a:lnTo>
                    <a:lnTo>
                      <a:pt x="47" y="1715"/>
                    </a:lnTo>
                    <a:lnTo>
                      <a:pt x="36" y="1718"/>
                    </a:lnTo>
                    <a:lnTo>
                      <a:pt x="26" y="1724"/>
                    </a:lnTo>
                    <a:lnTo>
                      <a:pt x="17" y="1731"/>
                    </a:lnTo>
                    <a:lnTo>
                      <a:pt x="10" y="1740"/>
                    </a:lnTo>
                    <a:lnTo>
                      <a:pt x="5" y="1750"/>
                    </a:lnTo>
                    <a:lnTo>
                      <a:pt x="2" y="1760"/>
                    </a:lnTo>
                    <a:lnTo>
                      <a:pt x="0" y="1773"/>
                    </a:lnTo>
                    <a:lnTo>
                      <a:pt x="0" y="1773"/>
                    </a:lnTo>
                    <a:lnTo>
                      <a:pt x="2" y="1784"/>
                    </a:lnTo>
                    <a:lnTo>
                      <a:pt x="5" y="1795"/>
                    </a:lnTo>
                    <a:lnTo>
                      <a:pt x="10" y="1806"/>
                    </a:lnTo>
                    <a:lnTo>
                      <a:pt x="17" y="1814"/>
                    </a:lnTo>
                    <a:lnTo>
                      <a:pt x="26" y="1821"/>
                    </a:lnTo>
                    <a:lnTo>
                      <a:pt x="36" y="1826"/>
                    </a:lnTo>
                    <a:lnTo>
                      <a:pt x="47" y="1829"/>
                    </a:lnTo>
                    <a:lnTo>
                      <a:pt x="59" y="1831"/>
                    </a:lnTo>
                    <a:lnTo>
                      <a:pt x="1361" y="1830"/>
                    </a:lnTo>
                    <a:lnTo>
                      <a:pt x="1361" y="1830"/>
                    </a:lnTo>
                    <a:lnTo>
                      <a:pt x="1386" y="1829"/>
                    </a:lnTo>
                    <a:lnTo>
                      <a:pt x="1409" y="1826"/>
                    </a:lnTo>
                    <a:lnTo>
                      <a:pt x="1432" y="1820"/>
                    </a:lnTo>
                    <a:lnTo>
                      <a:pt x="1454" y="1812"/>
                    </a:lnTo>
                    <a:lnTo>
                      <a:pt x="1475" y="1803"/>
                    </a:lnTo>
                    <a:lnTo>
                      <a:pt x="1494" y="1790"/>
                    </a:lnTo>
                    <a:lnTo>
                      <a:pt x="1513" y="1777"/>
                    </a:lnTo>
                    <a:lnTo>
                      <a:pt x="1529" y="1761"/>
                    </a:lnTo>
                    <a:lnTo>
                      <a:pt x="1545" y="1745"/>
                    </a:lnTo>
                    <a:lnTo>
                      <a:pt x="1558" y="1726"/>
                    </a:lnTo>
                    <a:lnTo>
                      <a:pt x="1570" y="1707"/>
                    </a:lnTo>
                    <a:lnTo>
                      <a:pt x="1581" y="1686"/>
                    </a:lnTo>
                    <a:lnTo>
                      <a:pt x="1588" y="1665"/>
                    </a:lnTo>
                    <a:lnTo>
                      <a:pt x="1594" y="1642"/>
                    </a:lnTo>
                    <a:lnTo>
                      <a:pt x="1597" y="1618"/>
                    </a:lnTo>
                    <a:lnTo>
                      <a:pt x="1598" y="1606"/>
                    </a:lnTo>
                    <a:lnTo>
                      <a:pt x="1599" y="1594"/>
                    </a:lnTo>
                    <a:lnTo>
                      <a:pt x="1599" y="583"/>
                    </a:lnTo>
                    <a:lnTo>
                      <a:pt x="1599" y="583"/>
                    </a:lnTo>
                    <a:lnTo>
                      <a:pt x="1598" y="572"/>
                    </a:lnTo>
                    <a:lnTo>
                      <a:pt x="1594" y="560"/>
                    </a:lnTo>
                    <a:lnTo>
                      <a:pt x="1594" y="560"/>
                    </a:lnTo>
                    <a:lnTo>
                      <a:pt x="1594" y="560"/>
                    </a:lnTo>
                    <a:lnTo>
                      <a:pt x="1594" y="560"/>
                    </a:lnTo>
                    <a:close/>
                    <a:moveTo>
                      <a:pt x="1067" y="404"/>
                    </a:moveTo>
                    <a:lnTo>
                      <a:pt x="1067" y="195"/>
                    </a:lnTo>
                    <a:lnTo>
                      <a:pt x="1398" y="524"/>
                    </a:lnTo>
                    <a:lnTo>
                      <a:pt x="1188" y="524"/>
                    </a:lnTo>
                    <a:lnTo>
                      <a:pt x="1188" y="524"/>
                    </a:lnTo>
                    <a:lnTo>
                      <a:pt x="1175" y="524"/>
                    </a:lnTo>
                    <a:lnTo>
                      <a:pt x="1164" y="522"/>
                    </a:lnTo>
                    <a:lnTo>
                      <a:pt x="1152" y="519"/>
                    </a:lnTo>
                    <a:lnTo>
                      <a:pt x="1141" y="515"/>
                    </a:lnTo>
                    <a:lnTo>
                      <a:pt x="1131" y="510"/>
                    </a:lnTo>
                    <a:lnTo>
                      <a:pt x="1121" y="504"/>
                    </a:lnTo>
                    <a:lnTo>
                      <a:pt x="1112" y="497"/>
                    </a:lnTo>
                    <a:lnTo>
                      <a:pt x="1103" y="490"/>
                    </a:lnTo>
                    <a:lnTo>
                      <a:pt x="1095" y="481"/>
                    </a:lnTo>
                    <a:lnTo>
                      <a:pt x="1088" y="472"/>
                    </a:lnTo>
                    <a:lnTo>
                      <a:pt x="1083" y="462"/>
                    </a:lnTo>
                    <a:lnTo>
                      <a:pt x="1078" y="451"/>
                    </a:lnTo>
                    <a:lnTo>
                      <a:pt x="1074" y="440"/>
                    </a:lnTo>
                    <a:lnTo>
                      <a:pt x="1070" y="429"/>
                    </a:lnTo>
                    <a:lnTo>
                      <a:pt x="1068" y="417"/>
                    </a:lnTo>
                    <a:lnTo>
                      <a:pt x="1067" y="404"/>
                    </a:lnTo>
                    <a:lnTo>
                      <a:pt x="106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p:cNvSpPr/>
            <p:nvPr/>
          </p:nvSpPr>
          <p:spPr>
            <a:xfrm>
              <a:off x="4036034" y="3447817"/>
              <a:ext cx="1194845" cy="2523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PCI related</a:t>
              </a:r>
              <a:br>
                <a:rPr lang="en-US" sz="1200" dirty="0">
                  <a:solidFill>
                    <a:schemeClr val="tx1"/>
                  </a:solidFill>
                </a:rPr>
              </a:br>
              <a:r>
                <a:rPr lang="en-US" sz="1200" dirty="0">
                  <a:solidFill>
                    <a:schemeClr val="tx1"/>
                  </a:solidFill>
                </a:rPr>
                <a:t>content</a:t>
              </a:r>
            </a:p>
          </p:txBody>
        </p:sp>
      </p:grpSp>
      <p:grpSp>
        <p:nvGrpSpPr>
          <p:cNvPr id="28" name="Group 27"/>
          <p:cNvGrpSpPr/>
          <p:nvPr/>
        </p:nvGrpSpPr>
        <p:grpSpPr>
          <a:xfrm>
            <a:off x="6620768" y="3893241"/>
            <a:ext cx="1846575" cy="455470"/>
            <a:chOff x="6765163" y="3983505"/>
            <a:chExt cx="1846575" cy="455470"/>
          </a:xfrm>
        </p:grpSpPr>
        <p:grpSp>
          <p:nvGrpSpPr>
            <p:cNvPr id="53" name="Group 52"/>
            <p:cNvGrpSpPr/>
            <p:nvPr/>
          </p:nvGrpSpPr>
          <p:grpSpPr>
            <a:xfrm>
              <a:off x="6765163" y="3983505"/>
              <a:ext cx="365069" cy="455470"/>
              <a:chOff x="8740594" y="7265076"/>
              <a:chExt cx="781011" cy="805302"/>
            </a:xfrm>
            <a:solidFill>
              <a:schemeClr val="tx1"/>
            </a:solidFill>
          </p:grpSpPr>
          <p:grpSp>
            <p:nvGrpSpPr>
              <p:cNvPr id="54" name="Group 53"/>
              <p:cNvGrpSpPr>
                <a:grpSpLocks noChangeAspect="1"/>
              </p:cNvGrpSpPr>
              <p:nvPr/>
            </p:nvGrpSpPr>
            <p:grpSpPr>
              <a:xfrm>
                <a:off x="8740594" y="7598069"/>
                <a:ext cx="489307" cy="364665"/>
                <a:chOff x="10664120" y="6458837"/>
                <a:chExt cx="538238" cy="401132"/>
              </a:xfrm>
              <a:grpFill/>
            </p:grpSpPr>
            <p:sp>
              <p:nvSpPr>
                <p:cNvPr id="56" name="Freeform 124"/>
                <p:cNvSpPr>
                  <a:spLocks/>
                </p:cNvSpPr>
                <p:nvPr/>
              </p:nvSpPr>
              <p:spPr bwMode="auto">
                <a:xfrm>
                  <a:off x="10664120" y="6594897"/>
                  <a:ext cx="538238" cy="265072"/>
                </a:xfrm>
                <a:custGeom>
                  <a:avLst/>
                  <a:gdLst>
                    <a:gd name="T0" fmla="*/ 1659 w 1863"/>
                    <a:gd name="T1" fmla="*/ 774 h 917"/>
                    <a:gd name="T2" fmla="*/ 1649 w 1863"/>
                    <a:gd name="T3" fmla="*/ 768 h 917"/>
                    <a:gd name="T4" fmla="*/ 1643 w 1863"/>
                    <a:gd name="T5" fmla="*/ 757 h 917"/>
                    <a:gd name="T6" fmla="*/ 1643 w 1863"/>
                    <a:gd name="T7" fmla="*/ 11 h 917"/>
                    <a:gd name="T8" fmla="*/ 1640 w 1863"/>
                    <a:gd name="T9" fmla="*/ 1 h 917"/>
                    <a:gd name="T10" fmla="*/ 1633 w 1863"/>
                    <a:gd name="T11" fmla="*/ 0 h 917"/>
                    <a:gd name="T12" fmla="*/ 1285 w 1863"/>
                    <a:gd name="T13" fmla="*/ 346 h 917"/>
                    <a:gd name="T14" fmla="*/ 1275 w 1863"/>
                    <a:gd name="T15" fmla="*/ 363 h 917"/>
                    <a:gd name="T16" fmla="*/ 1269 w 1863"/>
                    <a:gd name="T17" fmla="*/ 753 h 917"/>
                    <a:gd name="T18" fmla="*/ 1268 w 1863"/>
                    <a:gd name="T19" fmla="*/ 761 h 917"/>
                    <a:gd name="T20" fmla="*/ 1260 w 1863"/>
                    <a:gd name="T21" fmla="*/ 771 h 917"/>
                    <a:gd name="T22" fmla="*/ 1248 w 1863"/>
                    <a:gd name="T23" fmla="*/ 774 h 917"/>
                    <a:gd name="T24" fmla="*/ 1194 w 1863"/>
                    <a:gd name="T25" fmla="*/ 774 h 917"/>
                    <a:gd name="T26" fmla="*/ 1183 w 1863"/>
                    <a:gd name="T27" fmla="*/ 768 h 917"/>
                    <a:gd name="T28" fmla="*/ 1177 w 1863"/>
                    <a:gd name="T29" fmla="*/ 757 h 917"/>
                    <a:gd name="T30" fmla="*/ 1177 w 1863"/>
                    <a:gd name="T31" fmla="*/ 473 h 917"/>
                    <a:gd name="T32" fmla="*/ 1167 w 1863"/>
                    <a:gd name="T33" fmla="*/ 443 h 917"/>
                    <a:gd name="T34" fmla="*/ 966 w 1863"/>
                    <a:gd name="T35" fmla="*/ 240 h 917"/>
                    <a:gd name="T36" fmla="*/ 954 w 1863"/>
                    <a:gd name="T37" fmla="*/ 235 h 917"/>
                    <a:gd name="T38" fmla="*/ 942 w 1863"/>
                    <a:gd name="T39" fmla="*/ 236 h 917"/>
                    <a:gd name="T40" fmla="*/ 819 w 1863"/>
                    <a:gd name="T41" fmla="*/ 356 h 917"/>
                    <a:gd name="T42" fmla="*/ 809 w 1863"/>
                    <a:gd name="T43" fmla="*/ 373 h 917"/>
                    <a:gd name="T44" fmla="*/ 804 w 1863"/>
                    <a:gd name="T45" fmla="*/ 753 h 917"/>
                    <a:gd name="T46" fmla="*/ 803 w 1863"/>
                    <a:gd name="T47" fmla="*/ 761 h 917"/>
                    <a:gd name="T48" fmla="*/ 794 w 1863"/>
                    <a:gd name="T49" fmla="*/ 771 h 917"/>
                    <a:gd name="T50" fmla="*/ 782 w 1863"/>
                    <a:gd name="T51" fmla="*/ 774 h 917"/>
                    <a:gd name="T52" fmla="*/ 729 w 1863"/>
                    <a:gd name="T53" fmla="*/ 774 h 917"/>
                    <a:gd name="T54" fmla="*/ 717 w 1863"/>
                    <a:gd name="T55" fmla="*/ 768 h 917"/>
                    <a:gd name="T56" fmla="*/ 711 w 1863"/>
                    <a:gd name="T57" fmla="*/ 757 h 917"/>
                    <a:gd name="T58" fmla="*/ 711 w 1863"/>
                    <a:gd name="T59" fmla="*/ 486 h 917"/>
                    <a:gd name="T60" fmla="*/ 708 w 1863"/>
                    <a:gd name="T61" fmla="*/ 477 h 917"/>
                    <a:gd name="T62" fmla="*/ 702 w 1863"/>
                    <a:gd name="T63" fmla="*/ 476 h 917"/>
                    <a:gd name="T64" fmla="*/ 416 w 1863"/>
                    <a:gd name="T65" fmla="*/ 759 h 917"/>
                    <a:gd name="T66" fmla="*/ 398 w 1863"/>
                    <a:gd name="T67" fmla="*/ 770 h 917"/>
                    <a:gd name="T68" fmla="*/ 22 w 1863"/>
                    <a:gd name="T69" fmla="*/ 774 h 917"/>
                    <a:gd name="T70" fmla="*/ 13 w 1863"/>
                    <a:gd name="T71" fmla="*/ 776 h 917"/>
                    <a:gd name="T72" fmla="*/ 3 w 1863"/>
                    <a:gd name="T73" fmla="*/ 784 h 917"/>
                    <a:gd name="T74" fmla="*/ 0 w 1863"/>
                    <a:gd name="T75" fmla="*/ 797 h 917"/>
                    <a:gd name="T76" fmla="*/ 0 w 1863"/>
                    <a:gd name="T77" fmla="*/ 899 h 917"/>
                    <a:gd name="T78" fmla="*/ 6 w 1863"/>
                    <a:gd name="T79" fmla="*/ 910 h 917"/>
                    <a:gd name="T80" fmla="*/ 18 w 1863"/>
                    <a:gd name="T81" fmla="*/ 916 h 917"/>
                    <a:gd name="T82" fmla="*/ 1842 w 1863"/>
                    <a:gd name="T83" fmla="*/ 917 h 917"/>
                    <a:gd name="T84" fmla="*/ 1853 w 1863"/>
                    <a:gd name="T85" fmla="*/ 913 h 917"/>
                    <a:gd name="T86" fmla="*/ 1861 w 1863"/>
                    <a:gd name="T87" fmla="*/ 903 h 917"/>
                    <a:gd name="T88" fmla="*/ 1863 w 1863"/>
                    <a:gd name="T89" fmla="*/ 797 h 917"/>
                    <a:gd name="T90" fmla="*/ 1861 w 1863"/>
                    <a:gd name="T91" fmla="*/ 788 h 917"/>
                    <a:gd name="T92" fmla="*/ 1853 w 1863"/>
                    <a:gd name="T93" fmla="*/ 778 h 917"/>
                    <a:gd name="T94" fmla="*/ 1842 w 1863"/>
                    <a:gd name="T95" fmla="*/ 774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3" h="917">
                      <a:moveTo>
                        <a:pt x="1664" y="774"/>
                      </a:moveTo>
                      <a:lnTo>
                        <a:pt x="1664" y="774"/>
                      </a:lnTo>
                      <a:lnTo>
                        <a:pt x="1659" y="774"/>
                      </a:lnTo>
                      <a:lnTo>
                        <a:pt x="1655" y="773"/>
                      </a:lnTo>
                      <a:lnTo>
                        <a:pt x="1652" y="771"/>
                      </a:lnTo>
                      <a:lnTo>
                        <a:pt x="1649" y="768"/>
                      </a:lnTo>
                      <a:lnTo>
                        <a:pt x="1646" y="765"/>
                      </a:lnTo>
                      <a:lnTo>
                        <a:pt x="1644" y="761"/>
                      </a:lnTo>
                      <a:lnTo>
                        <a:pt x="1643" y="757"/>
                      </a:lnTo>
                      <a:lnTo>
                        <a:pt x="1643" y="753"/>
                      </a:lnTo>
                      <a:lnTo>
                        <a:pt x="1643" y="11"/>
                      </a:lnTo>
                      <a:lnTo>
                        <a:pt x="1643" y="11"/>
                      </a:lnTo>
                      <a:lnTo>
                        <a:pt x="1642" y="7"/>
                      </a:lnTo>
                      <a:lnTo>
                        <a:pt x="1641" y="4"/>
                      </a:lnTo>
                      <a:lnTo>
                        <a:pt x="1640" y="1"/>
                      </a:lnTo>
                      <a:lnTo>
                        <a:pt x="1638" y="0"/>
                      </a:lnTo>
                      <a:lnTo>
                        <a:pt x="1636" y="0"/>
                      </a:lnTo>
                      <a:lnTo>
                        <a:pt x="1633" y="0"/>
                      </a:lnTo>
                      <a:lnTo>
                        <a:pt x="1631" y="2"/>
                      </a:lnTo>
                      <a:lnTo>
                        <a:pt x="1627" y="4"/>
                      </a:lnTo>
                      <a:lnTo>
                        <a:pt x="1285" y="346"/>
                      </a:lnTo>
                      <a:lnTo>
                        <a:pt x="1285" y="346"/>
                      </a:lnTo>
                      <a:lnTo>
                        <a:pt x="1280" y="354"/>
                      </a:lnTo>
                      <a:lnTo>
                        <a:pt x="1275" y="363"/>
                      </a:lnTo>
                      <a:lnTo>
                        <a:pt x="1271" y="373"/>
                      </a:lnTo>
                      <a:lnTo>
                        <a:pt x="1269" y="383"/>
                      </a:lnTo>
                      <a:lnTo>
                        <a:pt x="1269" y="753"/>
                      </a:lnTo>
                      <a:lnTo>
                        <a:pt x="1269" y="753"/>
                      </a:lnTo>
                      <a:lnTo>
                        <a:pt x="1269" y="757"/>
                      </a:lnTo>
                      <a:lnTo>
                        <a:pt x="1268" y="761"/>
                      </a:lnTo>
                      <a:lnTo>
                        <a:pt x="1266" y="765"/>
                      </a:lnTo>
                      <a:lnTo>
                        <a:pt x="1263" y="768"/>
                      </a:lnTo>
                      <a:lnTo>
                        <a:pt x="1260" y="771"/>
                      </a:lnTo>
                      <a:lnTo>
                        <a:pt x="1256" y="773"/>
                      </a:lnTo>
                      <a:lnTo>
                        <a:pt x="1252" y="774"/>
                      </a:lnTo>
                      <a:lnTo>
                        <a:pt x="1248" y="774"/>
                      </a:lnTo>
                      <a:lnTo>
                        <a:pt x="1199" y="774"/>
                      </a:lnTo>
                      <a:lnTo>
                        <a:pt x="1199" y="774"/>
                      </a:lnTo>
                      <a:lnTo>
                        <a:pt x="1194" y="774"/>
                      </a:lnTo>
                      <a:lnTo>
                        <a:pt x="1190" y="773"/>
                      </a:lnTo>
                      <a:lnTo>
                        <a:pt x="1186" y="771"/>
                      </a:lnTo>
                      <a:lnTo>
                        <a:pt x="1183" y="768"/>
                      </a:lnTo>
                      <a:lnTo>
                        <a:pt x="1180" y="765"/>
                      </a:lnTo>
                      <a:lnTo>
                        <a:pt x="1178" y="761"/>
                      </a:lnTo>
                      <a:lnTo>
                        <a:pt x="1177" y="757"/>
                      </a:lnTo>
                      <a:lnTo>
                        <a:pt x="1177" y="753"/>
                      </a:lnTo>
                      <a:lnTo>
                        <a:pt x="1177" y="473"/>
                      </a:lnTo>
                      <a:lnTo>
                        <a:pt x="1177" y="473"/>
                      </a:lnTo>
                      <a:lnTo>
                        <a:pt x="1175" y="462"/>
                      </a:lnTo>
                      <a:lnTo>
                        <a:pt x="1172" y="452"/>
                      </a:lnTo>
                      <a:lnTo>
                        <a:pt x="1167" y="443"/>
                      </a:lnTo>
                      <a:lnTo>
                        <a:pt x="1162" y="436"/>
                      </a:lnTo>
                      <a:lnTo>
                        <a:pt x="966" y="240"/>
                      </a:lnTo>
                      <a:lnTo>
                        <a:pt x="966" y="240"/>
                      </a:lnTo>
                      <a:lnTo>
                        <a:pt x="963" y="238"/>
                      </a:lnTo>
                      <a:lnTo>
                        <a:pt x="958" y="236"/>
                      </a:lnTo>
                      <a:lnTo>
                        <a:pt x="954" y="235"/>
                      </a:lnTo>
                      <a:lnTo>
                        <a:pt x="950" y="234"/>
                      </a:lnTo>
                      <a:lnTo>
                        <a:pt x="946" y="235"/>
                      </a:lnTo>
                      <a:lnTo>
                        <a:pt x="942" y="236"/>
                      </a:lnTo>
                      <a:lnTo>
                        <a:pt x="939" y="238"/>
                      </a:lnTo>
                      <a:lnTo>
                        <a:pt x="935" y="240"/>
                      </a:lnTo>
                      <a:lnTo>
                        <a:pt x="819" y="356"/>
                      </a:lnTo>
                      <a:lnTo>
                        <a:pt x="819" y="356"/>
                      </a:lnTo>
                      <a:lnTo>
                        <a:pt x="814" y="364"/>
                      </a:lnTo>
                      <a:lnTo>
                        <a:pt x="809" y="373"/>
                      </a:lnTo>
                      <a:lnTo>
                        <a:pt x="806" y="383"/>
                      </a:lnTo>
                      <a:lnTo>
                        <a:pt x="804" y="393"/>
                      </a:lnTo>
                      <a:lnTo>
                        <a:pt x="804" y="753"/>
                      </a:lnTo>
                      <a:lnTo>
                        <a:pt x="804" y="753"/>
                      </a:lnTo>
                      <a:lnTo>
                        <a:pt x="804" y="757"/>
                      </a:lnTo>
                      <a:lnTo>
                        <a:pt x="803" y="761"/>
                      </a:lnTo>
                      <a:lnTo>
                        <a:pt x="800" y="765"/>
                      </a:lnTo>
                      <a:lnTo>
                        <a:pt x="797" y="768"/>
                      </a:lnTo>
                      <a:lnTo>
                        <a:pt x="794" y="771"/>
                      </a:lnTo>
                      <a:lnTo>
                        <a:pt x="790" y="773"/>
                      </a:lnTo>
                      <a:lnTo>
                        <a:pt x="786" y="774"/>
                      </a:lnTo>
                      <a:lnTo>
                        <a:pt x="782" y="774"/>
                      </a:lnTo>
                      <a:lnTo>
                        <a:pt x="733" y="774"/>
                      </a:lnTo>
                      <a:lnTo>
                        <a:pt x="733" y="774"/>
                      </a:lnTo>
                      <a:lnTo>
                        <a:pt x="729" y="774"/>
                      </a:lnTo>
                      <a:lnTo>
                        <a:pt x="725" y="773"/>
                      </a:lnTo>
                      <a:lnTo>
                        <a:pt x="720" y="771"/>
                      </a:lnTo>
                      <a:lnTo>
                        <a:pt x="717" y="768"/>
                      </a:lnTo>
                      <a:lnTo>
                        <a:pt x="714" y="765"/>
                      </a:lnTo>
                      <a:lnTo>
                        <a:pt x="712" y="761"/>
                      </a:lnTo>
                      <a:lnTo>
                        <a:pt x="711" y="757"/>
                      </a:lnTo>
                      <a:lnTo>
                        <a:pt x="711" y="753"/>
                      </a:lnTo>
                      <a:lnTo>
                        <a:pt x="711" y="486"/>
                      </a:lnTo>
                      <a:lnTo>
                        <a:pt x="711" y="486"/>
                      </a:lnTo>
                      <a:lnTo>
                        <a:pt x="710" y="482"/>
                      </a:lnTo>
                      <a:lnTo>
                        <a:pt x="710" y="479"/>
                      </a:lnTo>
                      <a:lnTo>
                        <a:pt x="708" y="477"/>
                      </a:lnTo>
                      <a:lnTo>
                        <a:pt x="706" y="476"/>
                      </a:lnTo>
                      <a:lnTo>
                        <a:pt x="704" y="475"/>
                      </a:lnTo>
                      <a:lnTo>
                        <a:pt x="702" y="476"/>
                      </a:lnTo>
                      <a:lnTo>
                        <a:pt x="699" y="477"/>
                      </a:lnTo>
                      <a:lnTo>
                        <a:pt x="696" y="480"/>
                      </a:lnTo>
                      <a:lnTo>
                        <a:pt x="416" y="759"/>
                      </a:lnTo>
                      <a:lnTo>
                        <a:pt x="416" y="759"/>
                      </a:lnTo>
                      <a:lnTo>
                        <a:pt x="409" y="765"/>
                      </a:lnTo>
                      <a:lnTo>
                        <a:pt x="398" y="770"/>
                      </a:lnTo>
                      <a:lnTo>
                        <a:pt x="388" y="773"/>
                      </a:lnTo>
                      <a:lnTo>
                        <a:pt x="379" y="774"/>
                      </a:lnTo>
                      <a:lnTo>
                        <a:pt x="22" y="774"/>
                      </a:lnTo>
                      <a:lnTo>
                        <a:pt x="22" y="774"/>
                      </a:lnTo>
                      <a:lnTo>
                        <a:pt x="18" y="775"/>
                      </a:lnTo>
                      <a:lnTo>
                        <a:pt x="13" y="776"/>
                      </a:lnTo>
                      <a:lnTo>
                        <a:pt x="9" y="778"/>
                      </a:lnTo>
                      <a:lnTo>
                        <a:pt x="6" y="781"/>
                      </a:lnTo>
                      <a:lnTo>
                        <a:pt x="3" y="784"/>
                      </a:lnTo>
                      <a:lnTo>
                        <a:pt x="1" y="788"/>
                      </a:lnTo>
                      <a:lnTo>
                        <a:pt x="0" y="792"/>
                      </a:lnTo>
                      <a:lnTo>
                        <a:pt x="0" y="797"/>
                      </a:lnTo>
                      <a:lnTo>
                        <a:pt x="0" y="894"/>
                      </a:lnTo>
                      <a:lnTo>
                        <a:pt x="0" y="894"/>
                      </a:lnTo>
                      <a:lnTo>
                        <a:pt x="0" y="899"/>
                      </a:lnTo>
                      <a:lnTo>
                        <a:pt x="1" y="903"/>
                      </a:lnTo>
                      <a:lnTo>
                        <a:pt x="3" y="907"/>
                      </a:lnTo>
                      <a:lnTo>
                        <a:pt x="6" y="910"/>
                      </a:lnTo>
                      <a:lnTo>
                        <a:pt x="9" y="913"/>
                      </a:lnTo>
                      <a:lnTo>
                        <a:pt x="13" y="915"/>
                      </a:lnTo>
                      <a:lnTo>
                        <a:pt x="18" y="916"/>
                      </a:lnTo>
                      <a:lnTo>
                        <a:pt x="22" y="917"/>
                      </a:lnTo>
                      <a:lnTo>
                        <a:pt x="1842" y="917"/>
                      </a:lnTo>
                      <a:lnTo>
                        <a:pt x="1842" y="917"/>
                      </a:lnTo>
                      <a:lnTo>
                        <a:pt x="1846" y="916"/>
                      </a:lnTo>
                      <a:lnTo>
                        <a:pt x="1850" y="915"/>
                      </a:lnTo>
                      <a:lnTo>
                        <a:pt x="1853" y="913"/>
                      </a:lnTo>
                      <a:lnTo>
                        <a:pt x="1857" y="910"/>
                      </a:lnTo>
                      <a:lnTo>
                        <a:pt x="1859" y="907"/>
                      </a:lnTo>
                      <a:lnTo>
                        <a:pt x="1861" y="903"/>
                      </a:lnTo>
                      <a:lnTo>
                        <a:pt x="1862" y="899"/>
                      </a:lnTo>
                      <a:lnTo>
                        <a:pt x="1863" y="894"/>
                      </a:lnTo>
                      <a:lnTo>
                        <a:pt x="1863" y="797"/>
                      </a:lnTo>
                      <a:lnTo>
                        <a:pt x="1863" y="797"/>
                      </a:lnTo>
                      <a:lnTo>
                        <a:pt x="1862" y="792"/>
                      </a:lnTo>
                      <a:lnTo>
                        <a:pt x="1861" y="788"/>
                      </a:lnTo>
                      <a:lnTo>
                        <a:pt x="1859" y="784"/>
                      </a:lnTo>
                      <a:lnTo>
                        <a:pt x="1857" y="781"/>
                      </a:lnTo>
                      <a:lnTo>
                        <a:pt x="1853" y="778"/>
                      </a:lnTo>
                      <a:lnTo>
                        <a:pt x="1850" y="776"/>
                      </a:lnTo>
                      <a:lnTo>
                        <a:pt x="1846" y="775"/>
                      </a:lnTo>
                      <a:lnTo>
                        <a:pt x="1842" y="774"/>
                      </a:lnTo>
                      <a:lnTo>
                        <a:pt x="1664" y="7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25"/>
                <p:cNvSpPr>
                  <a:spLocks/>
                </p:cNvSpPr>
                <p:nvPr/>
              </p:nvSpPr>
              <p:spPr bwMode="auto">
                <a:xfrm>
                  <a:off x="10683134" y="6458837"/>
                  <a:ext cx="509907" cy="343987"/>
                </a:xfrm>
                <a:custGeom>
                  <a:avLst/>
                  <a:gdLst>
                    <a:gd name="T0" fmla="*/ 330 w 1766"/>
                    <a:gd name="T1" fmla="*/ 1129 h 1190"/>
                    <a:gd name="T2" fmla="*/ 848 w 1766"/>
                    <a:gd name="T3" fmla="*/ 611 h 1190"/>
                    <a:gd name="T4" fmla="*/ 852 w 1766"/>
                    <a:gd name="T5" fmla="*/ 608 h 1190"/>
                    <a:gd name="T6" fmla="*/ 859 w 1766"/>
                    <a:gd name="T7" fmla="*/ 605 h 1190"/>
                    <a:gd name="T8" fmla="*/ 867 w 1766"/>
                    <a:gd name="T9" fmla="*/ 605 h 1190"/>
                    <a:gd name="T10" fmla="*/ 876 w 1766"/>
                    <a:gd name="T11" fmla="*/ 608 h 1190"/>
                    <a:gd name="T12" fmla="*/ 1077 w 1766"/>
                    <a:gd name="T13" fmla="*/ 808 h 1190"/>
                    <a:gd name="T14" fmla="*/ 1080 w 1766"/>
                    <a:gd name="T15" fmla="*/ 811 h 1190"/>
                    <a:gd name="T16" fmla="*/ 1088 w 1766"/>
                    <a:gd name="T17" fmla="*/ 814 h 1190"/>
                    <a:gd name="T18" fmla="*/ 1096 w 1766"/>
                    <a:gd name="T19" fmla="*/ 814 h 1190"/>
                    <a:gd name="T20" fmla="*/ 1103 w 1766"/>
                    <a:gd name="T21" fmla="*/ 811 h 1190"/>
                    <a:gd name="T22" fmla="*/ 1606 w 1766"/>
                    <a:gd name="T23" fmla="*/ 308 h 1190"/>
                    <a:gd name="T24" fmla="*/ 1610 w 1766"/>
                    <a:gd name="T25" fmla="*/ 306 h 1190"/>
                    <a:gd name="T26" fmla="*/ 1617 w 1766"/>
                    <a:gd name="T27" fmla="*/ 303 h 1190"/>
                    <a:gd name="T28" fmla="*/ 1626 w 1766"/>
                    <a:gd name="T29" fmla="*/ 303 h 1190"/>
                    <a:gd name="T30" fmla="*/ 1634 w 1766"/>
                    <a:gd name="T31" fmla="*/ 306 h 1190"/>
                    <a:gd name="T32" fmla="*/ 1751 w 1766"/>
                    <a:gd name="T33" fmla="*/ 422 h 1190"/>
                    <a:gd name="T34" fmla="*/ 1754 w 1766"/>
                    <a:gd name="T35" fmla="*/ 425 h 1190"/>
                    <a:gd name="T36" fmla="*/ 1760 w 1766"/>
                    <a:gd name="T37" fmla="*/ 427 h 1190"/>
                    <a:gd name="T38" fmla="*/ 1764 w 1766"/>
                    <a:gd name="T39" fmla="*/ 425 h 1190"/>
                    <a:gd name="T40" fmla="*/ 1766 w 1766"/>
                    <a:gd name="T41" fmla="*/ 420 h 1190"/>
                    <a:gd name="T42" fmla="*/ 1766 w 1766"/>
                    <a:gd name="T43" fmla="*/ 22 h 1190"/>
                    <a:gd name="T44" fmla="*/ 1766 w 1766"/>
                    <a:gd name="T45" fmla="*/ 18 h 1190"/>
                    <a:gd name="T46" fmla="*/ 1763 w 1766"/>
                    <a:gd name="T47" fmla="*/ 10 h 1190"/>
                    <a:gd name="T48" fmla="*/ 1757 w 1766"/>
                    <a:gd name="T49" fmla="*/ 4 h 1190"/>
                    <a:gd name="T50" fmla="*/ 1749 w 1766"/>
                    <a:gd name="T51" fmla="*/ 0 h 1190"/>
                    <a:gd name="T52" fmla="*/ 1351 w 1766"/>
                    <a:gd name="T53" fmla="*/ 0 h 1190"/>
                    <a:gd name="T54" fmla="*/ 1347 w 1766"/>
                    <a:gd name="T55" fmla="*/ 0 h 1190"/>
                    <a:gd name="T56" fmla="*/ 1341 w 1766"/>
                    <a:gd name="T57" fmla="*/ 2 h 1190"/>
                    <a:gd name="T58" fmla="*/ 1339 w 1766"/>
                    <a:gd name="T59" fmla="*/ 7 h 1190"/>
                    <a:gd name="T60" fmla="*/ 1341 w 1766"/>
                    <a:gd name="T61" fmla="*/ 13 h 1190"/>
                    <a:gd name="T62" fmla="*/ 1468 w 1766"/>
                    <a:gd name="T63" fmla="*/ 138 h 1190"/>
                    <a:gd name="T64" fmla="*/ 1470 w 1766"/>
                    <a:gd name="T65" fmla="*/ 142 h 1190"/>
                    <a:gd name="T66" fmla="*/ 1473 w 1766"/>
                    <a:gd name="T67" fmla="*/ 149 h 1190"/>
                    <a:gd name="T68" fmla="*/ 1473 w 1766"/>
                    <a:gd name="T69" fmla="*/ 158 h 1190"/>
                    <a:gd name="T70" fmla="*/ 1470 w 1766"/>
                    <a:gd name="T71" fmla="*/ 166 h 1190"/>
                    <a:gd name="T72" fmla="*/ 1107 w 1766"/>
                    <a:gd name="T73" fmla="*/ 530 h 1190"/>
                    <a:gd name="T74" fmla="*/ 1103 w 1766"/>
                    <a:gd name="T75" fmla="*/ 532 h 1190"/>
                    <a:gd name="T76" fmla="*/ 1096 w 1766"/>
                    <a:gd name="T77" fmla="*/ 535 h 1190"/>
                    <a:gd name="T78" fmla="*/ 1088 w 1766"/>
                    <a:gd name="T79" fmla="*/ 535 h 1190"/>
                    <a:gd name="T80" fmla="*/ 1080 w 1766"/>
                    <a:gd name="T81" fmla="*/ 532 h 1190"/>
                    <a:gd name="T82" fmla="*/ 879 w 1766"/>
                    <a:gd name="T83" fmla="*/ 332 h 1190"/>
                    <a:gd name="T84" fmla="*/ 876 w 1766"/>
                    <a:gd name="T85" fmla="*/ 330 h 1190"/>
                    <a:gd name="T86" fmla="*/ 867 w 1766"/>
                    <a:gd name="T87" fmla="*/ 327 h 1190"/>
                    <a:gd name="T88" fmla="*/ 859 w 1766"/>
                    <a:gd name="T89" fmla="*/ 327 h 1190"/>
                    <a:gd name="T90" fmla="*/ 852 w 1766"/>
                    <a:gd name="T91" fmla="*/ 330 h 1190"/>
                    <a:gd name="T92" fmla="*/ 5 w 1766"/>
                    <a:gd name="T93" fmla="*/ 1175 h 1190"/>
                    <a:gd name="T94" fmla="*/ 2 w 1766"/>
                    <a:gd name="T95" fmla="*/ 1178 h 1190"/>
                    <a:gd name="T96" fmla="*/ 0 w 1766"/>
                    <a:gd name="T97" fmla="*/ 1183 h 1190"/>
                    <a:gd name="T98" fmla="*/ 2 w 1766"/>
                    <a:gd name="T99" fmla="*/ 1187 h 1190"/>
                    <a:gd name="T100" fmla="*/ 8 w 1766"/>
                    <a:gd name="T101" fmla="*/ 1189 h 1190"/>
                    <a:gd name="T102" fmla="*/ 247 w 1766"/>
                    <a:gd name="T103" fmla="*/ 1190 h 1190"/>
                    <a:gd name="T104" fmla="*/ 256 w 1766"/>
                    <a:gd name="T105" fmla="*/ 1189 h 1190"/>
                    <a:gd name="T106" fmla="*/ 276 w 1766"/>
                    <a:gd name="T107" fmla="*/ 1181 h 1190"/>
                    <a:gd name="T108" fmla="*/ 330 w 1766"/>
                    <a:gd name="T109" fmla="*/ 1129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6" h="1190">
                      <a:moveTo>
                        <a:pt x="330" y="1129"/>
                      </a:moveTo>
                      <a:lnTo>
                        <a:pt x="330" y="1129"/>
                      </a:lnTo>
                      <a:lnTo>
                        <a:pt x="361" y="1098"/>
                      </a:lnTo>
                      <a:lnTo>
                        <a:pt x="848" y="611"/>
                      </a:lnTo>
                      <a:lnTo>
                        <a:pt x="848" y="611"/>
                      </a:lnTo>
                      <a:lnTo>
                        <a:pt x="852" y="608"/>
                      </a:lnTo>
                      <a:lnTo>
                        <a:pt x="855" y="607"/>
                      </a:lnTo>
                      <a:lnTo>
                        <a:pt x="859" y="605"/>
                      </a:lnTo>
                      <a:lnTo>
                        <a:pt x="863" y="605"/>
                      </a:lnTo>
                      <a:lnTo>
                        <a:pt x="867" y="605"/>
                      </a:lnTo>
                      <a:lnTo>
                        <a:pt x="871" y="607"/>
                      </a:lnTo>
                      <a:lnTo>
                        <a:pt x="876" y="608"/>
                      </a:lnTo>
                      <a:lnTo>
                        <a:pt x="879" y="611"/>
                      </a:lnTo>
                      <a:lnTo>
                        <a:pt x="1077" y="808"/>
                      </a:lnTo>
                      <a:lnTo>
                        <a:pt x="1077" y="808"/>
                      </a:lnTo>
                      <a:lnTo>
                        <a:pt x="1080" y="811"/>
                      </a:lnTo>
                      <a:lnTo>
                        <a:pt x="1084" y="813"/>
                      </a:lnTo>
                      <a:lnTo>
                        <a:pt x="1088" y="814"/>
                      </a:lnTo>
                      <a:lnTo>
                        <a:pt x="1092" y="815"/>
                      </a:lnTo>
                      <a:lnTo>
                        <a:pt x="1096" y="814"/>
                      </a:lnTo>
                      <a:lnTo>
                        <a:pt x="1100" y="813"/>
                      </a:lnTo>
                      <a:lnTo>
                        <a:pt x="1103" y="811"/>
                      </a:lnTo>
                      <a:lnTo>
                        <a:pt x="1107" y="808"/>
                      </a:lnTo>
                      <a:lnTo>
                        <a:pt x="1606" y="308"/>
                      </a:lnTo>
                      <a:lnTo>
                        <a:pt x="1606" y="308"/>
                      </a:lnTo>
                      <a:lnTo>
                        <a:pt x="1610" y="306"/>
                      </a:lnTo>
                      <a:lnTo>
                        <a:pt x="1613" y="304"/>
                      </a:lnTo>
                      <a:lnTo>
                        <a:pt x="1617" y="303"/>
                      </a:lnTo>
                      <a:lnTo>
                        <a:pt x="1622" y="302"/>
                      </a:lnTo>
                      <a:lnTo>
                        <a:pt x="1626" y="303"/>
                      </a:lnTo>
                      <a:lnTo>
                        <a:pt x="1630" y="304"/>
                      </a:lnTo>
                      <a:lnTo>
                        <a:pt x="1634" y="306"/>
                      </a:lnTo>
                      <a:lnTo>
                        <a:pt x="1637" y="308"/>
                      </a:lnTo>
                      <a:lnTo>
                        <a:pt x="1751" y="422"/>
                      </a:lnTo>
                      <a:lnTo>
                        <a:pt x="1751" y="422"/>
                      </a:lnTo>
                      <a:lnTo>
                        <a:pt x="1754" y="425"/>
                      </a:lnTo>
                      <a:lnTo>
                        <a:pt x="1757" y="427"/>
                      </a:lnTo>
                      <a:lnTo>
                        <a:pt x="1760" y="427"/>
                      </a:lnTo>
                      <a:lnTo>
                        <a:pt x="1762" y="427"/>
                      </a:lnTo>
                      <a:lnTo>
                        <a:pt x="1764" y="425"/>
                      </a:lnTo>
                      <a:lnTo>
                        <a:pt x="1765" y="423"/>
                      </a:lnTo>
                      <a:lnTo>
                        <a:pt x="1766" y="420"/>
                      </a:lnTo>
                      <a:lnTo>
                        <a:pt x="1766" y="416"/>
                      </a:lnTo>
                      <a:lnTo>
                        <a:pt x="1766" y="22"/>
                      </a:lnTo>
                      <a:lnTo>
                        <a:pt x="1766" y="22"/>
                      </a:lnTo>
                      <a:lnTo>
                        <a:pt x="1766" y="18"/>
                      </a:lnTo>
                      <a:lnTo>
                        <a:pt x="1765" y="14"/>
                      </a:lnTo>
                      <a:lnTo>
                        <a:pt x="1763" y="10"/>
                      </a:lnTo>
                      <a:lnTo>
                        <a:pt x="1760" y="7"/>
                      </a:lnTo>
                      <a:lnTo>
                        <a:pt x="1757" y="4"/>
                      </a:lnTo>
                      <a:lnTo>
                        <a:pt x="1753" y="1"/>
                      </a:lnTo>
                      <a:lnTo>
                        <a:pt x="1749" y="0"/>
                      </a:lnTo>
                      <a:lnTo>
                        <a:pt x="1745" y="0"/>
                      </a:lnTo>
                      <a:lnTo>
                        <a:pt x="1351" y="0"/>
                      </a:lnTo>
                      <a:lnTo>
                        <a:pt x="1351" y="0"/>
                      </a:lnTo>
                      <a:lnTo>
                        <a:pt x="1347" y="0"/>
                      </a:lnTo>
                      <a:lnTo>
                        <a:pt x="1343" y="1"/>
                      </a:lnTo>
                      <a:lnTo>
                        <a:pt x="1341" y="2"/>
                      </a:lnTo>
                      <a:lnTo>
                        <a:pt x="1339" y="5"/>
                      </a:lnTo>
                      <a:lnTo>
                        <a:pt x="1339" y="7"/>
                      </a:lnTo>
                      <a:lnTo>
                        <a:pt x="1339" y="10"/>
                      </a:lnTo>
                      <a:lnTo>
                        <a:pt x="1341" y="13"/>
                      </a:lnTo>
                      <a:lnTo>
                        <a:pt x="1345" y="16"/>
                      </a:lnTo>
                      <a:lnTo>
                        <a:pt x="1468" y="138"/>
                      </a:lnTo>
                      <a:lnTo>
                        <a:pt x="1468" y="138"/>
                      </a:lnTo>
                      <a:lnTo>
                        <a:pt x="1470" y="142"/>
                      </a:lnTo>
                      <a:lnTo>
                        <a:pt x="1472" y="146"/>
                      </a:lnTo>
                      <a:lnTo>
                        <a:pt x="1473" y="149"/>
                      </a:lnTo>
                      <a:lnTo>
                        <a:pt x="1474" y="154"/>
                      </a:lnTo>
                      <a:lnTo>
                        <a:pt x="1473" y="158"/>
                      </a:lnTo>
                      <a:lnTo>
                        <a:pt x="1472" y="163"/>
                      </a:lnTo>
                      <a:lnTo>
                        <a:pt x="1470" y="166"/>
                      </a:lnTo>
                      <a:lnTo>
                        <a:pt x="1468" y="170"/>
                      </a:lnTo>
                      <a:lnTo>
                        <a:pt x="1107" y="530"/>
                      </a:lnTo>
                      <a:lnTo>
                        <a:pt x="1107" y="530"/>
                      </a:lnTo>
                      <a:lnTo>
                        <a:pt x="1103" y="532"/>
                      </a:lnTo>
                      <a:lnTo>
                        <a:pt x="1100" y="534"/>
                      </a:lnTo>
                      <a:lnTo>
                        <a:pt x="1096" y="535"/>
                      </a:lnTo>
                      <a:lnTo>
                        <a:pt x="1092" y="536"/>
                      </a:lnTo>
                      <a:lnTo>
                        <a:pt x="1088" y="535"/>
                      </a:lnTo>
                      <a:lnTo>
                        <a:pt x="1084" y="534"/>
                      </a:lnTo>
                      <a:lnTo>
                        <a:pt x="1080" y="532"/>
                      </a:lnTo>
                      <a:lnTo>
                        <a:pt x="1077" y="530"/>
                      </a:lnTo>
                      <a:lnTo>
                        <a:pt x="879" y="332"/>
                      </a:lnTo>
                      <a:lnTo>
                        <a:pt x="879" y="332"/>
                      </a:lnTo>
                      <a:lnTo>
                        <a:pt x="876" y="330"/>
                      </a:lnTo>
                      <a:lnTo>
                        <a:pt x="871" y="328"/>
                      </a:lnTo>
                      <a:lnTo>
                        <a:pt x="867" y="327"/>
                      </a:lnTo>
                      <a:lnTo>
                        <a:pt x="863" y="326"/>
                      </a:lnTo>
                      <a:lnTo>
                        <a:pt x="859" y="327"/>
                      </a:lnTo>
                      <a:lnTo>
                        <a:pt x="855" y="328"/>
                      </a:lnTo>
                      <a:lnTo>
                        <a:pt x="852" y="330"/>
                      </a:lnTo>
                      <a:lnTo>
                        <a:pt x="848" y="332"/>
                      </a:lnTo>
                      <a:lnTo>
                        <a:pt x="5" y="1175"/>
                      </a:lnTo>
                      <a:lnTo>
                        <a:pt x="5" y="1175"/>
                      </a:lnTo>
                      <a:lnTo>
                        <a:pt x="2" y="1178"/>
                      </a:lnTo>
                      <a:lnTo>
                        <a:pt x="1" y="1181"/>
                      </a:lnTo>
                      <a:lnTo>
                        <a:pt x="0" y="1183"/>
                      </a:lnTo>
                      <a:lnTo>
                        <a:pt x="0" y="1185"/>
                      </a:lnTo>
                      <a:lnTo>
                        <a:pt x="2" y="1187"/>
                      </a:lnTo>
                      <a:lnTo>
                        <a:pt x="4" y="1189"/>
                      </a:lnTo>
                      <a:lnTo>
                        <a:pt x="8" y="1189"/>
                      </a:lnTo>
                      <a:lnTo>
                        <a:pt x="12" y="1190"/>
                      </a:lnTo>
                      <a:lnTo>
                        <a:pt x="247" y="1190"/>
                      </a:lnTo>
                      <a:lnTo>
                        <a:pt x="247" y="1190"/>
                      </a:lnTo>
                      <a:lnTo>
                        <a:pt x="256" y="1189"/>
                      </a:lnTo>
                      <a:lnTo>
                        <a:pt x="266" y="1186"/>
                      </a:lnTo>
                      <a:lnTo>
                        <a:pt x="276" y="1181"/>
                      </a:lnTo>
                      <a:lnTo>
                        <a:pt x="284" y="1175"/>
                      </a:lnTo>
                      <a:lnTo>
                        <a:pt x="330" y="1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154"/>
              <p:cNvSpPr>
                <a:spLocks noEditPoints="1"/>
              </p:cNvSpPr>
              <p:nvPr/>
            </p:nvSpPr>
            <p:spPr bwMode="auto">
              <a:xfrm>
                <a:off x="8818280" y="7265076"/>
                <a:ext cx="703325" cy="805302"/>
              </a:xfrm>
              <a:custGeom>
                <a:avLst/>
                <a:gdLst>
                  <a:gd name="T0" fmla="*/ 1589 w 1599"/>
                  <a:gd name="T1" fmla="*/ 550 h 1831"/>
                  <a:gd name="T2" fmla="*/ 1055 w 1599"/>
                  <a:gd name="T3" fmla="*/ 18 h 1831"/>
                  <a:gd name="T4" fmla="*/ 1025 w 1599"/>
                  <a:gd name="T5" fmla="*/ 1 h 1831"/>
                  <a:gd name="T6" fmla="*/ 237 w 1599"/>
                  <a:gd name="T7" fmla="*/ 0 h 1831"/>
                  <a:gd name="T8" fmla="*/ 189 w 1599"/>
                  <a:gd name="T9" fmla="*/ 5 h 1831"/>
                  <a:gd name="T10" fmla="*/ 124 w 1599"/>
                  <a:gd name="T11" fmla="*/ 29 h 1831"/>
                  <a:gd name="T12" fmla="*/ 70 w 1599"/>
                  <a:gd name="T13" fmla="*/ 70 h 1831"/>
                  <a:gd name="T14" fmla="*/ 29 w 1599"/>
                  <a:gd name="T15" fmla="*/ 125 h 1831"/>
                  <a:gd name="T16" fmla="*/ 5 w 1599"/>
                  <a:gd name="T17" fmla="*/ 189 h 1831"/>
                  <a:gd name="T18" fmla="*/ 0 w 1599"/>
                  <a:gd name="T19" fmla="*/ 238 h 1831"/>
                  <a:gd name="T20" fmla="*/ 2 w 1599"/>
                  <a:gd name="T21" fmla="*/ 759 h 1831"/>
                  <a:gd name="T22" fmla="*/ 17 w 1599"/>
                  <a:gd name="T23" fmla="*/ 789 h 1831"/>
                  <a:gd name="T24" fmla="*/ 47 w 1599"/>
                  <a:gd name="T25" fmla="*/ 804 h 1831"/>
                  <a:gd name="T26" fmla="*/ 71 w 1599"/>
                  <a:gd name="T27" fmla="*/ 804 h 1831"/>
                  <a:gd name="T28" fmla="*/ 101 w 1599"/>
                  <a:gd name="T29" fmla="*/ 789 h 1831"/>
                  <a:gd name="T30" fmla="*/ 116 w 1599"/>
                  <a:gd name="T31" fmla="*/ 759 h 1831"/>
                  <a:gd name="T32" fmla="*/ 117 w 1599"/>
                  <a:gd name="T33" fmla="*/ 238 h 1831"/>
                  <a:gd name="T34" fmla="*/ 122 w 1599"/>
                  <a:gd name="T35" fmla="*/ 202 h 1831"/>
                  <a:gd name="T36" fmla="*/ 138 w 1599"/>
                  <a:gd name="T37" fmla="*/ 170 h 1831"/>
                  <a:gd name="T38" fmla="*/ 161 w 1599"/>
                  <a:gd name="T39" fmla="*/ 145 h 1831"/>
                  <a:gd name="T40" fmla="*/ 190 w 1599"/>
                  <a:gd name="T41" fmla="*/ 127 h 1831"/>
                  <a:gd name="T42" fmla="*/ 225 w 1599"/>
                  <a:gd name="T43" fmla="*/ 117 h 1831"/>
                  <a:gd name="T44" fmla="*/ 951 w 1599"/>
                  <a:gd name="T45" fmla="*/ 404 h 1831"/>
                  <a:gd name="T46" fmla="*/ 952 w 1599"/>
                  <a:gd name="T47" fmla="*/ 429 h 1831"/>
                  <a:gd name="T48" fmla="*/ 970 w 1599"/>
                  <a:gd name="T49" fmla="*/ 497 h 1831"/>
                  <a:gd name="T50" fmla="*/ 1005 w 1599"/>
                  <a:gd name="T51" fmla="*/ 555 h 1831"/>
                  <a:gd name="T52" fmla="*/ 1055 w 1599"/>
                  <a:gd name="T53" fmla="*/ 602 h 1831"/>
                  <a:gd name="T54" fmla="*/ 1118 w 1599"/>
                  <a:gd name="T55" fmla="*/ 631 h 1831"/>
                  <a:gd name="T56" fmla="*/ 1175 w 1599"/>
                  <a:gd name="T57" fmla="*/ 642 h 1831"/>
                  <a:gd name="T58" fmla="*/ 1482 w 1599"/>
                  <a:gd name="T59" fmla="*/ 1594 h 1831"/>
                  <a:gd name="T60" fmla="*/ 1480 w 1599"/>
                  <a:gd name="T61" fmla="*/ 1618 h 1831"/>
                  <a:gd name="T62" fmla="*/ 1467 w 1599"/>
                  <a:gd name="T63" fmla="*/ 1651 h 1831"/>
                  <a:gd name="T64" fmla="*/ 1447 w 1599"/>
                  <a:gd name="T65" fmla="*/ 1679 h 1831"/>
                  <a:gd name="T66" fmla="*/ 1419 w 1599"/>
                  <a:gd name="T67" fmla="*/ 1700 h 1831"/>
                  <a:gd name="T68" fmla="*/ 1386 w 1599"/>
                  <a:gd name="T69" fmla="*/ 1711 h 1831"/>
                  <a:gd name="T70" fmla="*/ 59 w 1599"/>
                  <a:gd name="T71" fmla="*/ 1714 h 1831"/>
                  <a:gd name="T72" fmla="*/ 36 w 1599"/>
                  <a:gd name="T73" fmla="*/ 1718 h 1831"/>
                  <a:gd name="T74" fmla="*/ 10 w 1599"/>
                  <a:gd name="T75" fmla="*/ 1740 h 1831"/>
                  <a:gd name="T76" fmla="*/ 0 w 1599"/>
                  <a:gd name="T77" fmla="*/ 1773 h 1831"/>
                  <a:gd name="T78" fmla="*/ 5 w 1599"/>
                  <a:gd name="T79" fmla="*/ 1795 h 1831"/>
                  <a:gd name="T80" fmla="*/ 26 w 1599"/>
                  <a:gd name="T81" fmla="*/ 1821 h 1831"/>
                  <a:gd name="T82" fmla="*/ 59 w 1599"/>
                  <a:gd name="T83" fmla="*/ 1831 h 1831"/>
                  <a:gd name="T84" fmla="*/ 1386 w 1599"/>
                  <a:gd name="T85" fmla="*/ 1829 h 1831"/>
                  <a:gd name="T86" fmla="*/ 1454 w 1599"/>
                  <a:gd name="T87" fmla="*/ 1812 h 1831"/>
                  <a:gd name="T88" fmla="*/ 1513 w 1599"/>
                  <a:gd name="T89" fmla="*/ 1777 h 1831"/>
                  <a:gd name="T90" fmla="*/ 1558 w 1599"/>
                  <a:gd name="T91" fmla="*/ 1726 h 1831"/>
                  <a:gd name="T92" fmla="*/ 1588 w 1599"/>
                  <a:gd name="T93" fmla="*/ 1665 h 1831"/>
                  <a:gd name="T94" fmla="*/ 1598 w 1599"/>
                  <a:gd name="T95" fmla="*/ 1606 h 1831"/>
                  <a:gd name="T96" fmla="*/ 1599 w 1599"/>
                  <a:gd name="T97" fmla="*/ 583 h 1831"/>
                  <a:gd name="T98" fmla="*/ 1594 w 1599"/>
                  <a:gd name="T99" fmla="*/ 560 h 1831"/>
                  <a:gd name="T100" fmla="*/ 1067 w 1599"/>
                  <a:gd name="T101" fmla="*/ 404 h 1831"/>
                  <a:gd name="T102" fmla="*/ 1188 w 1599"/>
                  <a:gd name="T103" fmla="*/ 524 h 1831"/>
                  <a:gd name="T104" fmla="*/ 1164 w 1599"/>
                  <a:gd name="T105" fmla="*/ 522 h 1831"/>
                  <a:gd name="T106" fmla="*/ 1131 w 1599"/>
                  <a:gd name="T107" fmla="*/ 510 h 1831"/>
                  <a:gd name="T108" fmla="*/ 1103 w 1599"/>
                  <a:gd name="T109" fmla="*/ 490 h 1831"/>
                  <a:gd name="T110" fmla="*/ 1083 w 1599"/>
                  <a:gd name="T111" fmla="*/ 462 h 1831"/>
                  <a:gd name="T112" fmla="*/ 1070 w 1599"/>
                  <a:gd name="T113" fmla="*/ 429 h 1831"/>
                  <a:gd name="T114" fmla="*/ 1067 w 1599"/>
                  <a:gd name="T115" fmla="*/ 40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9" h="1831">
                    <a:moveTo>
                      <a:pt x="1594" y="560"/>
                    </a:moveTo>
                    <a:lnTo>
                      <a:pt x="1594" y="560"/>
                    </a:lnTo>
                    <a:lnTo>
                      <a:pt x="1589" y="550"/>
                    </a:lnTo>
                    <a:lnTo>
                      <a:pt x="1582" y="542"/>
                    </a:lnTo>
                    <a:lnTo>
                      <a:pt x="1055" y="18"/>
                    </a:lnTo>
                    <a:lnTo>
                      <a:pt x="1055" y="18"/>
                    </a:lnTo>
                    <a:lnTo>
                      <a:pt x="1046" y="10"/>
                    </a:lnTo>
                    <a:lnTo>
                      <a:pt x="1035" y="5"/>
                    </a:lnTo>
                    <a:lnTo>
                      <a:pt x="1025" y="1"/>
                    </a:lnTo>
                    <a:lnTo>
                      <a:pt x="1014" y="0"/>
                    </a:lnTo>
                    <a:lnTo>
                      <a:pt x="237" y="0"/>
                    </a:lnTo>
                    <a:lnTo>
                      <a:pt x="237" y="0"/>
                    </a:lnTo>
                    <a:lnTo>
                      <a:pt x="225" y="1"/>
                    </a:lnTo>
                    <a:lnTo>
                      <a:pt x="213" y="1"/>
                    </a:lnTo>
                    <a:lnTo>
                      <a:pt x="189" y="5"/>
                    </a:lnTo>
                    <a:lnTo>
                      <a:pt x="167" y="11"/>
                    </a:lnTo>
                    <a:lnTo>
                      <a:pt x="145" y="19"/>
                    </a:lnTo>
                    <a:lnTo>
                      <a:pt x="124" y="29"/>
                    </a:lnTo>
                    <a:lnTo>
                      <a:pt x="105" y="41"/>
                    </a:lnTo>
                    <a:lnTo>
                      <a:pt x="86" y="55"/>
                    </a:lnTo>
                    <a:lnTo>
                      <a:pt x="70" y="70"/>
                    </a:lnTo>
                    <a:lnTo>
                      <a:pt x="54" y="86"/>
                    </a:lnTo>
                    <a:lnTo>
                      <a:pt x="41" y="105"/>
                    </a:lnTo>
                    <a:lnTo>
                      <a:pt x="29" y="125"/>
                    </a:lnTo>
                    <a:lnTo>
                      <a:pt x="19" y="145"/>
                    </a:lnTo>
                    <a:lnTo>
                      <a:pt x="11" y="167"/>
                    </a:lnTo>
                    <a:lnTo>
                      <a:pt x="5" y="189"/>
                    </a:lnTo>
                    <a:lnTo>
                      <a:pt x="2" y="213"/>
                    </a:lnTo>
                    <a:lnTo>
                      <a:pt x="1" y="225"/>
                    </a:lnTo>
                    <a:lnTo>
                      <a:pt x="0" y="238"/>
                    </a:lnTo>
                    <a:lnTo>
                      <a:pt x="0" y="747"/>
                    </a:lnTo>
                    <a:lnTo>
                      <a:pt x="0" y="747"/>
                    </a:lnTo>
                    <a:lnTo>
                      <a:pt x="2" y="759"/>
                    </a:lnTo>
                    <a:lnTo>
                      <a:pt x="5" y="770"/>
                    </a:lnTo>
                    <a:lnTo>
                      <a:pt x="10" y="779"/>
                    </a:lnTo>
                    <a:lnTo>
                      <a:pt x="17" y="789"/>
                    </a:lnTo>
                    <a:lnTo>
                      <a:pt x="26" y="796"/>
                    </a:lnTo>
                    <a:lnTo>
                      <a:pt x="36" y="801"/>
                    </a:lnTo>
                    <a:lnTo>
                      <a:pt x="47" y="804"/>
                    </a:lnTo>
                    <a:lnTo>
                      <a:pt x="59" y="805"/>
                    </a:lnTo>
                    <a:lnTo>
                      <a:pt x="59" y="805"/>
                    </a:lnTo>
                    <a:lnTo>
                      <a:pt x="71" y="804"/>
                    </a:lnTo>
                    <a:lnTo>
                      <a:pt x="81" y="801"/>
                    </a:lnTo>
                    <a:lnTo>
                      <a:pt x="91" y="796"/>
                    </a:lnTo>
                    <a:lnTo>
                      <a:pt x="101" y="789"/>
                    </a:lnTo>
                    <a:lnTo>
                      <a:pt x="107" y="779"/>
                    </a:lnTo>
                    <a:lnTo>
                      <a:pt x="113" y="770"/>
                    </a:lnTo>
                    <a:lnTo>
                      <a:pt x="116" y="759"/>
                    </a:lnTo>
                    <a:lnTo>
                      <a:pt x="117" y="747"/>
                    </a:lnTo>
                    <a:lnTo>
                      <a:pt x="117" y="238"/>
                    </a:lnTo>
                    <a:lnTo>
                      <a:pt x="117" y="238"/>
                    </a:lnTo>
                    <a:lnTo>
                      <a:pt x="118" y="225"/>
                    </a:lnTo>
                    <a:lnTo>
                      <a:pt x="120" y="213"/>
                    </a:lnTo>
                    <a:lnTo>
                      <a:pt x="122" y="202"/>
                    </a:lnTo>
                    <a:lnTo>
                      <a:pt x="126" y="190"/>
                    </a:lnTo>
                    <a:lnTo>
                      <a:pt x="132" y="180"/>
                    </a:lnTo>
                    <a:lnTo>
                      <a:pt x="138" y="170"/>
                    </a:lnTo>
                    <a:lnTo>
                      <a:pt x="145" y="161"/>
                    </a:lnTo>
                    <a:lnTo>
                      <a:pt x="152" y="152"/>
                    </a:lnTo>
                    <a:lnTo>
                      <a:pt x="161" y="145"/>
                    </a:lnTo>
                    <a:lnTo>
                      <a:pt x="171" y="138"/>
                    </a:lnTo>
                    <a:lnTo>
                      <a:pt x="180" y="132"/>
                    </a:lnTo>
                    <a:lnTo>
                      <a:pt x="190" y="127"/>
                    </a:lnTo>
                    <a:lnTo>
                      <a:pt x="202" y="122"/>
                    </a:lnTo>
                    <a:lnTo>
                      <a:pt x="213" y="119"/>
                    </a:lnTo>
                    <a:lnTo>
                      <a:pt x="225" y="117"/>
                    </a:lnTo>
                    <a:lnTo>
                      <a:pt x="237" y="117"/>
                    </a:lnTo>
                    <a:lnTo>
                      <a:pt x="951" y="117"/>
                    </a:lnTo>
                    <a:lnTo>
                      <a:pt x="951" y="404"/>
                    </a:lnTo>
                    <a:lnTo>
                      <a:pt x="951" y="404"/>
                    </a:lnTo>
                    <a:lnTo>
                      <a:pt x="951" y="417"/>
                    </a:lnTo>
                    <a:lnTo>
                      <a:pt x="952" y="429"/>
                    </a:lnTo>
                    <a:lnTo>
                      <a:pt x="955" y="453"/>
                    </a:lnTo>
                    <a:lnTo>
                      <a:pt x="961" y="475"/>
                    </a:lnTo>
                    <a:lnTo>
                      <a:pt x="970" y="497"/>
                    </a:lnTo>
                    <a:lnTo>
                      <a:pt x="979" y="517"/>
                    </a:lnTo>
                    <a:lnTo>
                      <a:pt x="991" y="537"/>
                    </a:lnTo>
                    <a:lnTo>
                      <a:pt x="1005" y="555"/>
                    </a:lnTo>
                    <a:lnTo>
                      <a:pt x="1020" y="572"/>
                    </a:lnTo>
                    <a:lnTo>
                      <a:pt x="1037" y="587"/>
                    </a:lnTo>
                    <a:lnTo>
                      <a:pt x="1055" y="602"/>
                    </a:lnTo>
                    <a:lnTo>
                      <a:pt x="1075" y="613"/>
                    </a:lnTo>
                    <a:lnTo>
                      <a:pt x="1095" y="623"/>
                    </a:lnTo>
                    <a:lnTo>
                      <a:pt x="1118" y="631"/>
                    </a:lnTo>
                    <a:lnTo>
                      <a:pt x="1140" y="637"/>
                    </a:lnTo>
                    <a:lnTo>
                      <a:pt x="1164" y="641"/>
                    </a:lnTo>
                    <a:lnTo>
                      <a:pt x="1175" y="642"/>
                    </a:lnTo>
                    <a:lnTo>
                      <a:pt x="1188" y="642"/>
                    </a:lnTo>
                    <a:lnTo>
                      <a:pt x="1482" y="642"/>
                    </a:lnTo>
                    <a:lnTo>
                      <a:pt x="1482" y="1594"/>
                    </a:lnTo>
                    <a:lnTo>
                      <a:pt x="1482" y="1594"/>
                    </a:lnTo>
                    <a:lnTo>
                      <a:pt x="1481" y="1606"/>
                    </a:lnTo>
                    <a:lnTo>
                      <a:pt x="1480" y="1618"/>
                    </a:lnTo>
                    <a:lnTo>
                      <a:pt x="1477" y="1630"/>
                    </a:lnTo>
                    <a:lnTo>
                      <a:pt x="1473" y="1641"/>
                    </a:lnTo>
                    <a:lnTo>
                      <a:pt x="1467" y="1651"/>
                    </a:lnTo>
                    <a:lnTo>
                      <a:pt x="1461" y="1661"/>
                    </a:lnTo>
                    <a:lnTo>
                      <a:pt x="1454" y="1670"/>
                    </a:lnTo>
                    <a:lnTo>
                      <a:pt x="1447" y="1679"/>
                    </a:lnTo>
                    <a:lnTo>
                      <a:pt x="1438" y="1686"/>
                    </a:lnTo>
                    <a:lnTo>
                      <a:pt x="1428" y="1694"/>
                    </a:lnTo>
                    <a:lnTo>
                      <a:pt x="1419" y="1700"/>
                    </a:lnTo>
                    <a:lnTo>
                      <a:pt x="1409" y="1705"/>
                    </a:lnTo>
                    <a:lnTo>
                      <a:pt x="1397" y="1709"/>
                    </a:lnTo>
                    <a:lnTo>
                      <a:pt x="1386" y="1711"/>
                    </a:lnTo>
                    <a:lnTo>
                      <a:pt x="1374" y="1713"/>
                    </a:lnTo>
                    <a:lnTo>
                      <a:pt x="1361" y="1714"/>
                    </a:lnTo>
                    <a:lnTo>
                      <a:pt x="59" y="1714"/>
                    </a:lnTo>
                    <a:lnTo>
                      <a:pt x="59" y="1714"/>
                    </a:lnTo>
                    <a:lnTo>
                      <a:pt x="47" y="1715"/>
                    </a:lnTo>
                    <a:lnTo>
                      <a:pt x="36" y="1718"/>
                    </a:lnTo>
                    <a:lnTo>
                      <a:pt x="26" y="1724"/>
                    </a:lnTo>
                    <a:lnTo>
                      <a:pt x="17" y="1731"/>
                    </a:lnTo>
                    <a:lnTo>
                      <a:pt x="10" y="1740"/>
                    </a:lnTo>
                    <a:lnTo>
                      <a:pt x="5" y="1750"/>
                    </a:lnTo>
                    <a:lnTo>
                      <a:pt x="2" y="1760"/>
                    </a:lnTo>
                    <a:lnTo>
                      <a:pt x="0" y="1773"/>
                    </a:lnTo>
                    <a:lnTo>
                      <a:pt x="0" y="1773"/>
                    </a:lnTo>
                    <a:lnTo>
                      <a:pt x="2" y="1784"/>
                    </a:lnTo>
                    <a:lnTo>
                      <a:pt x="5" y="1795"/>
                    </a:lnTo>
                    <a:lnTo>
                      <a:pt x="10" y="1806"/>
                    </a:lnTo>
                    <a:lnTo>
                      <a:pt x="17" y="1814"/>
                    </a:lnTo>
                    <a:lnTo>
                      <a:pt x="26" y="1821"/>
                    </a:lnTo>
                    <a:lnTo>
                      <a:pt x="36" y="1826"/>
                    </a:lnTo>
                    <a:lnTo>
                      <a:pt x="47" y="1829"/>
                    </a:lnTo>
                    <a:lnTo>
                      <a:pt x="59" y="1831"/>
                    </a:lnTo>
                    <a:lnTo>
                      <a:pt x="1361" y="1830"/>
                    </a:lnTo>
                    <a:lnTo>
                      <a:pt x="1361" y="1830"/>
                    </a:lnTo>
                    <a:lnTo>
                      <a:pt x="1386" y="1829"/>
                    </a:lnTo>
                    <a:lnTo>
                      <a:pt x="1409" y="1826"/>
                    </a:lnTo>
                    <a:lnTo>
                      <a:pt x="1432" y="1820"/>
                    </a:lnTo>
                    <a:lnTo>
                      <a:pt x="1454" y="1812"/>
                    </a:lnTo>
                    <a:lnTo>
                      <a:pt x="1475" y="1803"/>
                    </a:lnTo>
                    <a:lnTo>
                      <a:pt x="1494" y="1790"/>
                    </a:lnTo>
                    <a:lnTo>
                      <a:pt x="1513" y="1777"/>
                    </a:lnTo>
                    <a:lnTo>
                      <a:pt x="1529" y="1761"/>
                    </a:lnTo>
                    <a:lnTo>
                      <a:pt x="1545" y="1745"/>
                    </a:lnTo>
                    <a:lnTo>
                      <a:pt x="1558" y="1726"/>
                    </a:lnTo>
                    <a:lnTo>
                      <a:pt x="1570" y="1707"/>
                    </a:lnTo>
                    <a:lnTo>
                      <a:pt x="1581" y="1686"/>
                    </a:lnTo>
                    <a:lnTo>
                      <a:pt x="1588" y="1665"/>
                    </a:lnTo>
                    <a:lnTo>
                      <a:pt x="1594" y="1642"/>
                    </a:lnTo>
                    <a:lnTo>
                      <a:pt x="1597" y="1618"/>
                    </a:lnTo>
                    <a:lnTo>
                      <a:pt x="1598" y="1606"/>
                    </a:lnTo>
                    <a:lnTo>
                      <a:pt x="1599" y="1594"/>
                    </a:lnTo>
                    <a:lnTo>
                      <a:pt x="1599" y="583"/>
                    </a:lnTo>
                    <a:lnTo>
                      <a:pt x="1599" y="583"/>
                    </a:lnTo>
                    <a:lnTo>
                      <a:pt x="1598" y="572"/>
                    </a:lnTo>
                    <a:lnTo>
                      <a:pt x="1594" y="560"/>
                    </a:lnTo>
                    <a:lnTo>
                      <a:pt x="1594" y="560"/>
                    </a:lnTo>
                    <a:lnTo>
                      <a:pt x="1594" y="560"/>
                    </a:lnTo>
                    <a:lnTo>
                      <a:pt x="1594" y="560"/>
                    </a:lnTo>
                    <a:close/>
                    <a:moveTo>
                      <a:pt x="1067" y="404"/>
                    </a:moveTo>
                    <a:lnTo>
                      <a:pt x="1067" y="195"/>
                    </a:lnTo>
                    <a:lnTo>
                      <a:pt x="1398" y="524"/>
                    </a:lnTo>
                    <a:lnTo>
                      <a:pt x="1188" y="524"/>
                    </a:lnTo>
                    <a:lnTo>
                      <a:pt x="1188" y="524"/>
                    </a:lnTo>
                    <a:lnTo>
                      <a:pt x="1175" y="524"/>
                    </a:lnTo>
                    <a:lnTo>
                      <a:pt x="1164" y="522"/>
                    </a:lnTo>
                    <a:lnTo>
                      <a:pt x="1152" y="519"/>
                    </a:lnTo>
                    <a:lnTo>
                      <a:pt x="1141" y="515"/>
                    </a:lnTo>
                    <a:lnTo>
                      <a:pt x="1131" y="510"/>
                    </a:lnTo>
                    <a:lnTo>
                      <a:pt x="1121" y="504"/>
                    </a:lnTo>
                    <a:lnTo>
                      <a:pt x="1112" y="497"/>
                    </a:lnTo>
                    <a:lnTo>
                      <a:pt x="1103" y="490"/>
                    </a:lnTo>
                    <a:lnTo>
                      <a:pt x="1095" y="481"/>
                    </a:lnTo>
                    <a:lnTo>
                      <a:pt x="1088" y="472"/>
                    </a:lnTo>
                    <a:lnTo>
                      <a:pt x="1083" y="462"/>
                    </a:lnTo>
                    <a:lnTo>
                      <a:pt x="1078" y="451"/>
                    </a:lnTo>
                    <a:lnTo>
                      <a:pt x="1074" y="440"/>
                    </a:lnTo>
                    <a:lnTo>
                      <a:pt x="1070" y="429"/>
                    </a:lnTo>
                    <a:lnTo>
                      <a:pt x="1068" y="417"/>
                    </a:lnTo>
                    <a:lnTo>
                      <a:pt x="1067" y="404"/>
                    </a:lnTo>
                    <a:lnTo>
                      <a:pt x="106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Rectangle 65"/>
            <p:cNvSpPr/>
            <p:nvPr/>
          </p:nvSpPr>
          <p:spPr>
            <a:xfrm>
              <a:off x="7021399" y="4145983"/>
              <a:ext cx="1590339" cy="2523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Intellectual </a:t>
              </a:r>
              <a:br>
                <a:rPr lang="en-US" sz="1200" dirty="0">
                  <a:solidFill>
                    <a:schemeClr val="tx1"/>
                  </a:solidFill>
                </a:rPr>
              </a:br>
              <a:r>
                <a:rPr lang="en-US" sz="1200" dirty="0">
                  <a:solidFill>
                    <a:schemeClr val="tx1"/>
                  </a:solidFill>
                </a:rPr>
                <a:t>property</a:t>
              </a:r>
            </a:p>
          </p:txBody>
        </p:sp>
      </p:grpSp>
      <p:grpSp>
        <p:nvGrpSpPr>
          <p:cNvPr id="16" name="Group 15"/>
          <p:cNvGrpSpPr/>
          <p:nvPr/>
        </p:nvGrpSpPr>
        <p:grpSpPr>
          <a:xfrm>
            <a:off x="4767208" y="3985153"/>
            <a:ext cx="1596654" cy="516669"/>
            <a:chOff x="4939691" y="3948446"/>
            <a:chExt cx="1596654" cy="516669"/>
          </a:xfrm>
        </p:grpSpPr>
        <p:grpSp>
          <p:nvGrpSpPr>
            <p:cNvPr id="43" name="Group 42"/>
            <p:cNvGrpSpPr/>
            <p:nvPr/>
          </p:nvGrpSpPr>
          <p:grpSpPr>
            <a:xfrm>
              <a:off x="4939691" y="3948446"/>
              <a:ext cx="405921" cy="516669"/>
              <a:chOff x="854043" y="3974589"/>
              <a:chExt cx="590637" cy="751783"/>
            </a:xfrm>
            <a:solidFill>
              <a:schemeClr val="tx1"/>
            </a:solidFill>
          </p:grpSpPr>
          <p:sp>
            <p:nvSpPr>
              <p:cNvPr id="44" name="Freeform 5"/>
              <p:cNvSpPr>
                <a:spLocks/>
              </p:cNvSpPr>
              <p:nvPr/>
            </p:nvSpPr>
            <p:spPr bwMode="auto">
              <a:xfrm>
                <a:off x="854043" y="3974589"/>
                <a:ext cx="214571" cy="214920"/>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
              <p:cNvSpPr>
                <a:spLocks noEditPoints="1"/>
              </p:cNvSpPr>
              <p:nvPr/>
            </p:nvSpPr>
            <p:spPr bwMode="auto">
              <a:xfrm>
                <a:off x="854043" y="3974589"/>
                <a:ext cx="590637" cy="751783"/>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 name="Rectangle 66"/>
            <p:cNvSpPr/>
            <p:nvPr/>
          </p:nvSpPr>
          <p:spPr>
            <a:xfrm>
              <a:off x="5341500" y="4096152"/>
              <a:ext cx="1194845" cy="2523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HR documents with SSN</a:t>
              </a:r>
            </a:p>
          </p:txBody>
        </p:sp>
      </p:grpSp>
      <p:grpSp>
        <p:nvGrpSpPr>
          <p:cNvPr id="15" name="Group 14"/>
          <p:cNvGrpSpPr/>
          <p:nvPr/>
        </p:nvGrpSpPr>
        <p:grpSpPr>
          <a:xfrm>
            <a:off x="5425702" y="3166738"/>
            <a:ext cx="1568178" cy="502952"/>
            <a:chOff x="5885068" y="3390155"/>
            <a:chExt cx="1568178" cy="502952"/>
          </a:xfrm>
        </p:grpSpPr>
        <p:grpSp>
          <p:nvGrpSpPr>
            <p:cNvPr id="38" name="Group 37"/>
            <p:cNvGrpSpPr/>
            <p:nvPr/>
          </p:nvGrpSpPr>
          <p:grpSpPr>
            <a:xfrm>
              <a:off x="5885068" y="3390155"/>
              <a:ext cx="448058" cy="502952"/>
              <a:chOff x="3665538" y="5457825"/>
              <a:chExt cx="479425" cy="538163"/>
            </a:xfrm>
            <a:solidFill>
              <a:schemeClr val="tx1"/>
            </a:solidFill>
          </p:grpSpPr>
          <p:sp>
            <p:nvSpPr>
              <p:cNvPr id="39" name="Freeform 184"/>
              <p:cNvSpPr>
                <a:spLocks/>
              </p:cNvSpPr>
              <p:nvPr/>
            </p:nvSpPr>
            <p:spPr bwMode="auto">
              <a:xfrm>
                <a:off x="3665538" y="5534025"/>
                <a:ext cx="385763" cy="461963"/>
              </a:xfrm>
              <a:custGeom>
                <a:avLst/>
                <a:gdLst>
                  <a:gd name="T0" fmla="*/ 433 w 486"/>
                  <a:gd name="T1" fmla="*/ 341 h 583"/>
                  <a:gd name="T2" fmla="*/ 421 w 486"/>
                  <a:gd name="T3" fmla="*/ 352 h 583"/>
                  <a:gd name="T4" fmla="*/ 65 w 486"/>
                  <a:gd name="T5" fmla="*/ 518 h 583"/>
                  <a:gd name="T6" fmla="*/ 65 w 486"/>
                  <a:gd name="T7" fmla="*/ 232 h 583"/>
                  <a:gd name="T8" fmla="*/ 71 w 486"/>
                  <a:gd name="T9" fmla="*/ 212 h 583"/>
                  <a:gd name="T10" fmla="*/ 81 w 486"/>
                  <a:gd name="T11" fmla="*/ 201 h 583"/>
                  <a:gd name="T12" fmla="*/ 93 w 486"/>
                  <a:gd name="T13" fmla="*/ 197 h 583"/>
                  <a:gd name="T14" fmla="*/ 102 w 486"/>
                  <a:gd name="T15" fmla="*/ 196 h 583"/>
                  <a:gd name="T16" fmla="*/ 188 w 486"/>
                  <a:gd name="T17" fmla="*/ 196 h 583"/>
                  <a:gd name="T18" fmla="*/ 193 w 486"/>
                  <a:gd name="T19" fmla="*/ 194 h 583"/>
                  <a:gd name="T20" fmla="*/ 196 w 486"/>
                  <a:gd name="T21" fmla="*/ 189 h 583"/>
                  <a:gd name="T22" fmla="*/ 196 w 486"/>
                  <a:gd name="T23" fmla="*/ 103 h 583"/>
                  <a:gd name="T24" fmla="*/ 196 w 486"/>
                  <a:gd name="T25" fmla="*/ 95 h 583"/>
                  <a:gd name="T26" fmla="*/ 200 w 486"/>
                  <a:gd name="T27" fmla="*/ 81 h 583"/>
                  <a:gd name="T28" fmla="*/ 212 w 486"/>
                  <a:gd name="T29" fmla="*/ 70 h 583"/>
                  <a:gd name="T30" fmla="*/ 234 w 486"/>
                  <a:gd name="T31" fmla="*/ 65 h 583"/>
                  <a:gd name="T32" fmla="*/ 356 w 486"/>
                  <a:gd name="T33" fmla="*/ 0 h 583"/>
                  <a:gd name="T34" fmla="*/ 208 w 486"/>
                  <a:gd name="T35" fmla="*/ 0 h 583"/>
                  <a:gd name="T36" fmla="*/ 191 w 486"/>
                  <a:gd name="T37" fmla="*/ 3 h 583"/>
                  <a:gd name="T38" fmla="*/ 155 w 486"/>
                  <a:gd name="T39" fmla="*/ 17 h 583"/>
                  <a:gd name="T40" fmla="*/ 142 w 486"/>
                  <a:gd name="T41" fmla="*/ 27 h 583"/>
                  <a:gd name="T42" fmla="*/ 27 w 486"/>
                  <a:gd name="T43" fmla="*/ 143 h 583"/>
                  <a:gd name="T44" fmla="*/ 17 w 486"/>
                  <a:gd name="T45" fmla="*/ 157 h 583"/>
                  <a:gd name="T46" fmla="*/ 2 w 486"/>
                  <a:gd name="T47" fmla="*/ 190 h 583"/>
                  <a:gd name="T48" fmla="*/ 0 w 486"/>
                  <a:gd name="T49" fmla="*/ 208 h 583"/>
                  <a:gd name="T50" fmla="*/ 0 w 486"/>
                  <a:gd name="T51" fmla="*/ 561 h 583"/>
                  <a:gd name="T52" fmla="*/ 2 w 486"/>
                  <a:gd name="T53" fmla="*/ 569 h 583"/>
                  <a:gd name="T54" fmla="*/ 14 w 486"/>
                  <a:gd name="T55" fmla="*/ 581 h 583"/>
                  <a:gd name="T56" fmla="*/ 22 w 486"/>
                  <a:gd name="T57" fmla="*/ 583 h 583"/>
                  <a:gd name="T58" fmla="*/ 464 w 486"/>
                  <a:gd name="T59" fmla="*/ 583 h 583"/>
                  <a:gd name="T60" fmla="*/ 472 w 486"/>
                  <a:gd name="T61" fmla="*/ 581 h 583"/>
                  <a:gd name="T62" fmla="*/ 484 w 486"/>
                  <a:gd name="T63" fmla="*/ 569 h 583"/>
                  <a:gd name="T64" fmla="*/ 486 w 486"/>
                  <a:gd name="T65" fmla="*/ 561 h 583"/>
                  <a:gd name="T66" fmla="*/ 466 w 486"/>
                  <a:gd name="T67" fmla="*/ 304 h 583"/>
                  <a:gd name="T68" fmla="*/ 452 w 486"/>
                  <a:gd name="T69" fmla="*/ 321 h 583"/>
                  <a:gd name="T70" fmla="*/ 433 w 486"/>
                  <a:gd name="T71" fmla="*/ 341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6" h="583">
                    <a:moveTo>
                      <a:pt x="433" y="341"/>
                    </a:moveTo>
                    <a:lnTo>
                      <a:pt x="433" y="341"/>
                    </a:lnTo>
                    <a:lnTo>
                      <a:pt x="433" y="341"/>
                    </a:lnTo>
                    <a:lnTo>
                      <a:pt x="421" y="352"/>
                    </a:lnTo>
                    <a:lnTo>
                      <a:pt x="421" y="518"/>
                    </a:lnTo>
                    <a:lnTo>
                      <a:pt x="65" y="518"/>
                    </a:lnTo>
                    <a:lnTo>
                      <a:pt x="65" y="232"/>
                    </a:lnTo>
                    <a:lnTo>
                      <a:pt x="65" y="232"/>
                    </a:lnTo>
                    <a:lnTo>
                      <a:pt x="66" y="221"/>
                    </a:lnTo>
                    <a:lnTo>
                      <a:pt x="71" y="212"/>
                    </a:lnTo>
                    <a:lnTo>
                      <a:pt x="75" y="205"/>
                    </a:lnTo>
                    <a:lnTo>
                      <a:pt x="81" y="201"/>
                    </a:lnTo>
                    <a:lnTo>
                      <a:pt x="88" y="199"/>
                    </a:lnTo>
                    <a:lnTo>
                      <a:pt x="93" y="197"/>
                    </a:lnTo>
                    <a:lnTo>
                      <a:pt x="102" y="196"/>
                    </a:lnTo>
                    <a:lnTo>
                      <a:pt x="102" y="196"/>
                    </a:lnTo>
                    <a:lnTo>
                      <a:pt x="188" y="196"/>
                    </a:lnTo>
                    <a:lnTo>
                      <a:pt x="188" y="196"/>
                    </a:lnTo>
                    <a:lnTo>
                      <a:pt x="191" y="196"/>
                    </a:lnTo>
                    <a:lnTo>
                      <a:pt x="193" y="194"/>
                    </a:lnTo>
                    <a:lnTo>
                      <a:pt x="195" y="192"/>
                    </a:lnTo>
                    <a:lnTo>
                      <a:pt x="196" y="189"/>
                    </a:lnTo>
                    <a:lnTo>
                      <a:pt x="196" y="189"/>
                    </a:lnTo>
                    <a:lnTo>
                      <a:pt x="196" y="103"/>
                    </a:lnTo>
                    <a:lnTo>
                      <a:pt x="196" y="103"/>
                    </a:lnTo>
                    <a:lnTo>
                      <a:pt x="196" y="95"/>
                    </a:lnTo>
                    <a:lnTo>
                      <a:pt x="197" y="88"/>
                    </a:lnTo>
                    <a:lnTo>
                      <a:pt x="200" y="81"/>
                    </a:lnTo>
                    <a:lnTo>
                      <a:pt x="205" y="74"/>
                    </a:lnTo>
                    <a:lnTo>
                      <a:pt x="212" y="70"/>
                    </a:lnTo>
                    <a:lnTo>
                      <a:pt x="220" y="66"/>
                    </a:lnTo>
                    <a:lnTo>
                      <a:pt x="234" y="65"/>
                    </a:lnTo>
                    <a:lnTo>
                      <a:pt x="308" y="65"/>
                    </a:lnTo>
                    <a:lnTo>
                      <a:pt x="356" y="0"/>
                    </a:lnTo>
                    <a:lnTo>
                      <a:pt x="208" y="0"/>
                    </a:lnTo>
                    <a:lnTo>
                      <a:pt x="208" y="0"/>
                    </a:lnTo>
                    <a:lnTo>
                      <a:pt x="200" y="0"/>
                    </a:lnTo>
                    <a:lnTo>
                      <a:pt x="191" y="3"/>
                    </a:lnTo>
                    <a:lnTo>
                      <a:pt x="173" y="8"/>
                    </a:lnTo>
                    <a:lnTo>
                      <a:pt x="155" y="17"/>
                    </a:lnTo>
                    <a:lnTo>
                      <a:pt x="149" y="22"/>
                    </a:lnTo>
                    <a:lnTo>
                      <a:pt x="142" y="27"/>
                    </a:lnTo>
                    <a:lnTo>
                      <a:pt x="27" y="143"/>
                    </a:lnTo>
                    <a:lnTo>
                      <a:pt x="27" y="143"/>
                    </a:lnTo>
                    <a:lnTo>
                      <a:pt x="22" y="149"/>
                    </a:lnTo>
                    <a:lnTo>
                      <a:pt x="17" y="157"/>
                    </a:lnTo>
                    <a:lnTo>
                      <a:pt x="8" y="173"/>
                    </a:lnTo>
                    <a:lnTo>
                      <a:pt x="2" y="190"/>
                    </a:lnTo>
                    <a:lnTo>
                      <a:pt x="0" y="200"/>
                    </a:lnTo>
                    <a:lnTo>
                      <a:pt x="0" y="208"/>
                    </a:lnTo>
                    <a:lnTo>
                      <a:pt x="0" y="561"/>
                    </a:lnTo>
                    <a:lnTo>
                      <a:pt x="0" y="561"/>
                    </a:lnTo>
                    <a:lnTo>
                      <a:pt x="0" y="565"/>
                    </a:lnTo>
                    <a:lnTo>
                      <a:pt x="2" y="569"/>
                    </a:lnTo>
                    <a:lnTo>
                      <a:pt x="7" y="576"/>
                    </a:lnTo>
                    <a:lnTo>
                      <a:pt x="14" y="581"/>
                    </a:lnTo>
                    <a:lnTo>
                      <a:pt x="18" y="583"/>
                    </a:lnTo>
                    <a:lnTo>
                      <a:pt x="22" y="583"/>
                    </a:lnTo>
                    <a:lnTo>
                      <a:pt x="464" y="583"/>
                    </a:lnTo>
                    <a:lnTo>
                      <a:pt x="464" y="583"/>
                    </a:lnTo>
                    <a:lnTo>
                      <a:pt x="468" y="583"/>
                    </a:lnTo>
                    <a:lnTo>
                      <a:pt x="472" y="581"/>
                    </a:lnTo>
                    <a:lnTo>
                      <a:pt x="479" y="576"/>
                    </a:lnTo>
                    <a:lnTo>
                      <a:pt x="484" y="569"/>
                    </a:lnTo>
                    <a:lnTo>
                      <a:pt x="486" y="565"/>
                    </a:lnTo>
                    <a:lnTo>
                      <a:pt x="486" y="561"/>
                    </a:lnTo>
                    <a:lnTo>
                      <a:pt x="486" y="277"/>
                    </a:lnTo>
                    <a:lnTo>
                      <a:pt x="466" y="304"/>
                    </a:lnTo>
                    <a:lnTo>
                      <a:pt x="466" y="304"/>
                    </a:lnTo>
                    <a:lnTo>
                      <a:pt x="452" y="321"/>
                    </a:lnTo>
                    <a:lnTo>
                      <a:pt x="443" y="332"/>
                    </a:lnTo>
                    <a:lnTo>
                      <a:pt x="433" y="341"/>
                    </a:lnTo>
                    <a:lnTo>
                      <a:pt x="433"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85"/>
              <p:cNvSpPr>
                <a:spLocks/>
              </p:cNvSpPr>
              <p:nvPr/>
            </p:nvSpPr>
            <p:spPr bwMode="auto">
              <a:xfrm>
                <a:off x="3859213" y="5827713"/>
                <a:ext cx="34925" cy="38100"/>
              </a:xfrm>
              <a:custGeom>
                <a:avLst/>
                <a:gdLst>
                  <a:gd name="T0" fmla="*/ 15 w 45"/>
                  <a:gd name="T1" fmla="*/ 8 h 48"/>
                  <a:gd name="T2" fmla="*/ 15 w 45"/>
                  <a:gd name="T3" fmla="*/ 8 h 48"/>
                  <a:gd name="T4" fmla="*/ 4 w 45"/>
                  <a:gd name="T5" fmla="*/ 0 h 48"/>
                  <a:gd name="T6" fmla="*/ 0 w 45"/>
                  <a:gd name="T7" fmla="*/ 33 h 48"/>
                  <a:gd name="T8" fmla="*/ 0 w 45"/>
                  <a:gd name="T9" fmla="*/ 33 h 48"/>
                  <a:gd name="T10" fmla="*/ 0 w 45"/>
                  <a:gd name="T11" fmla="*/ 40 h 48"/>
                  <a:gd name="T12" fmla="*/ 2 w 45"/>
                  <a:gd name="T13" fmla="*/ 44 h 48"/>
                  <a:gd name="T14" fmla="*/ 3 w 45"/>
                  <a:gd name="T15" fmla="*/ 47 h 48"/>
                  <a:gd name="T16" fmla="*/ 7 w 45"/>
                  <a:gd name="T17" fmla="*/ 48 h 48"/>
                  <a:gd name="T18" fmla="*/ 7 w 45"/>
                  <a:gd name="T19" fmla="*/ 48 h 48"/>
                  <a:gd name="T20" fmla="*/ 13 w 45"/>
                  <a:gd name="T21" fmla="*/ 47 h 48"/>
                  <a:gd name="T22" fmla="*/ 18 w 45"/>
                  <a:gd name="T23" fmla="*/ 44 h 48"/>
                  <a:gd name="T24" fmla="*/ 45 w 45"/>
                  <a:gd name="T25" fmla="*/ 24 h 48"/>
                  <a:gd name="T26" fmla="*/ 45 w 45"/>
                  <a:gd name="T27" fmla="*/ 24 h 48"/>
                  <a:gd name="T28" fmla="*/ 30 w 45"/>
                  <a:gd name="T29" fmla="*/ 17 h 48"/>
                  <a:gd name="T30" fmla="*/ 15 w 45"/>
                  <a:gd name="T31"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8">
                    <a:moveTo>
                      <a:pt x="15" y="8"/>
                    </a:moveTo>
                    <a:lnTo>
                      <a:pt x="15" y="8"/>
                    </a:lnTo>
                    <a:lnTo>
                      <a:pt x="4" y="0"/>
                    </a:lnTo>
                    <a:lnTo>
                      <a:pt x="0" y="33"/>
                    </a:lnTo>
                    <a:lnTo>
                      <a:pt x="0" y="33"/>
                    </a:lnTo>
                    <a:lnTo>
                      <a:pt x="0" y="40"/>
                    </a:lnTo>
                    <a:lnTo>
                      <a:pt x="2" y="44"/>
                    </a:lnTo>
                    <a:lnTo>
                      <a:pt x="3" y="47"/>
                    </a:lnTo>
                    <a:lnTo>
                      <a:pt x="7" y="48"/>
                    </a:lnTo>
                    <a:lnTo>
                      <a:pt x="7" y="48"/>
                    </a:lnTo>
                    <a:lnTo>
                      <a:pt x="13" y="47"/>
                    </a:lnTo>
                    <a:lnTo>
                      <a:pt x="18" y="44"/>
                    </a:lnTo>
                    <a:lnTo>
                      <a:pt x="45" y="24"/>
                    </a:lnTo>
                    <a:lnTo>
                      <a:pt x="45" y="24"/>
                    </a:lnTo>
                    <a:lnTo>
                      <a:pt x="30" y="17"/>
                    </a:lnTo>
                    <a:lnTo>
                      <a:pt x="1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6"/>
              <p:cNvSpPr>
                <a:spLocks/>
              </p:cNvSpPr>
              <p:nvPr/>
            </p:nvSpPr>
            <p:spPr bwMode="auto">
              <a:xfrm>
                <a:off x="3859213" y="5683250"/>
                <a:ext cx="153988" cy="141288"/>
              </a:xfrm>
              <a:custGeom>
                <a:avLst/>
                <a:gdLst>
                  <a:gd name="T0" fmla="*/ 84 w 196"/>
                  <a:gd name="T1" fmla="*/ 178 h 178"/>
                  <a:gd name="T2" fmla="*/ 84 w 196"/>
                  <a:gd name="T3" fmla="*/ 178 h 178"/>
                  <a:gd name="T4" fmla="*/ 94 w 196"/>
                  <a:gd name="T5" fmla="*/ 176 h 178"/>
                  <a:gd name="T6" fmla="*/ 105 w 196"/>
                  <a:gd name="T7" fmla="*/ 175 h 178"/>
                  <a:gd name="T8" fmla="*/ 105 w 196"/>
                  <a:gd name="T9" fmla="*/ 175 h 178"/>
                  <a:gd name="T10" fmla="*/ 112 w 196"/>
                  <a:gd name="T11" fmla="*/ 172 h 178"/>
                  <a:gd name="T12" fmla="*/ 120 w 196"/>
                  <a:gd name="T13" fmla="*/ 168 h 178"/>
                  <a:gd name="T14" fmla="*/ 127 w 196"/>
                  <a:gd name="T15" fmla="*/ 164 h 178"/>
                  <a:gd name="T16" fmla="*/ 132 w 196"/>
                  <a:gd name="T17" fmla="*/ 159 h 178"/>
                  <a:gd name="T18" fmla="*/ 167 w 196"/>
                  <a:gd name="T19" fmla="*/ 128 h 178"/>
                  <a:gd name="T20" fmla="*/ 167 w 196"/>
                  <a:gd name="T21" fmla="*/ 128 h 178"/>
                  <a:gd name="T22" fmla="*/ 178 w 196"/>
                  <a:gd name="T23" fmla="*/ 116 h 178"/>
                  <a:gd name="T24" fmla="*/ 178 w 196"/>
                  <a:gd name="T25" fmla="*/ 116 h 178"/>
                  <a:gd name="T26" fmla="*/ 194 w 196"/>
                  <a:gd name="T27" fmla="*/ 95 h 178"/>
                  <a:gd name="T28" fmla="*/ 194 w 196"/>
                  <a:gd name="T29" fmla="*/ 95 h 178"/>
                  <a:gd name="T30" fmla="*/ 196 w 196"/>
                  <a:gd name="T31" fmla="*/ 94 h 178"/>
                  <a:gd name="T32" fmla="*/ 196 w 196"/>
                  <a:gd name="T33" fmla="*/ 94 h 178"/>
                  <a:gd name="T34" fmla="*/ 181 w 196"/>
                  <a:gd name="T35" fmla="*/ 94 h 178"/>
                  <a:gd name="T36" fmla="*/ 181 w 196"/>
                  <a:gd name="T37" fmla="*/ 94 h 178"/>
                  <a:gd name="T38" fmla="*/ 178 w 196"/>
                  <a:gd name="T39" fmla="*/ 94 h 178"/>
                  <a:gd name="T40" fmla="*/ 178 w 196"/>
                  <a:gd name="T41" fmla="*/ 94 h 178"/>
                  <a:gd name="T42" fmla="*/ 178 w 196"/>
                  <a:gd name="T43" fmla="*/ 94 h 178"/>
                  <a:gd name="T44" fmla="*/ 159 w 196"/>
                  <a:gd name="T45" fmla="*/ 90 h 178"/>
                  <a:gd name="T46" fmla="*/ 140 w 196"/>
                  <a:gd name="T47" fmla="*/ 83 h 178"/>
                  <a:gd name="T48" fmla="*/ 120 w 196"/>
                  <a:gd name="T49" fmla="*/ 75 h 178"/>
                  <a:gd name="T50" fmla="*/ 100 w 196"/>
                  <a:gd name="T51" fmla="*/ 64 h 178"/>
                  <a:gd name="T52" fmla="*/ 96 w 196"/>
                  <a:gd name="T53" fmla="*/ 62 h 178"/>
                  <a:gd name="T54" fmla="*/ 96 w 196"/>
                  <a:gd name="T55" fmla="*/ 62 h 178"/>
                  <a:gd name="T56" fmla="*/ 96 w 196"/>
                  <a:gd name="T57" fmla="*/ 62 h 178"/>
                  <a:gd name="T58" fmla="*/ 77 w 196"/>
                  <a:gd name="T59" fmla="*/ 50 h 178"/>
                  <a:gd name="T60" fmla="*/ 59 w 196"/>
                  <a:gd name="T61" fmla="*/ 36 h 178"/>
                  <a:gd name="T62" fmla="*/ 45 w 196"/>
                  <a:gd name="T63" fmla="*/ 21 h 178"/>
                  <a:gd name="T64" fmla="*/ 32 w 196"/>
                  <a:gd name="T65" fmla="*/ 6 h 178"/>
                  <a:gd name="T66" fmla="*/ 32 w 196"/>
                  <a:gd name="T67" fmla="*/ 6 h 178"/>
                  <a:gd name="T68" fmla="*/ 27 w 196"/>
                  <a:gd name="T69" fmla="*/ 0 h 178"/>
                  <a:gd name="T70" fmla="*/ 27 w 196"/>
                  <a:gd name="T71" fmla="*/ 0 h 178"/>
                  <a:gd name="T72" fmla="*/ 19 w 196"/>
                  <a:gd name="T73" fmla="*/ 19 h 178"/>
                  <a:gd name="T74" fmla="*/ 14 w 196"/>
                  <a:gd name="T75" fmla="*/ 38 h 178"/>
                  <a:gd name="T76" fmla="*/ 1 w 196"/>
                  <a:gd name="T77" fmla="*/ 82 h 178"/>
                  <a:gd name="T78" fmla="*/ 1 w 196"/>
                  <a:gd name="T79" fmla="*/ 82 h 178"/>
                  <a:gd name="T80" fmla="*/ 0 w 196"/>
                  <a:gd name="T81" fmla="*/ 90 h 178"/>
                  <a:gd name="T82" fmla="*/ 0 w 196"/>
                  <a:gd name="T83" fmla="*/ 98 h 178"/>
                  <a:gd name="T84" fmla="*/ 0 w 196"/>
                  <a:gd name="T85" fmla="*/ 108 h 178"/>
                  <a:gd name="T86" fmla="*/ 3 w 196"/>
                  <a:gd name="T87" fmla="*/ 116 h 178"/>
                  <a:gd name="T88" fmla="*/ 3 w 196"/>
                  <a:gd name="T89" fmla="*/ 116 h 178"/>
                  <a:gd name="T90" fmla="*/ 7 w 196"/>
                  <a:gd name="T91" fmla="*/ 129 h 178"/>
                  <a:gd name="T92" fmla="*/ 14 w 196"/>
                  <a:gd name="T93" fmla="*/ 141 h 178"/>
                  <a:gd name="T94" fmla="*/ 23 w 196"/>
                  <a:gd name="T95" fmla="*/ 151 h 178"/>
                  <a:gd name="T96" fmla="*/ 34 w 196"/>
                  <a:gd name="T97" fmla="*/ 159 h 178"/>
                  <a:gd name="T98" fmla="*/ 49 w 196"/>
                  <a:gd name="T99" fmla="*/ 168 h 178"/>
                  <a:gd name="T100" fmla="*/ 49 w 196"/>
                  <a:gd name="T101" fmla="*/ 168 h 178"/>
                  <a:gd name="T102" fmla="*/ 57 w 196"/>
                  <a:gd name="T103" fmla="*/ 172 h 178"/>
                  <a:gd name="T104" fmla="*/ 66 w 196"/>
                  <a:gd name="T105" fmla="*/ 175 h 178"/>
                  <a:gd name="T106" fmla="*/ 74 w 196"/>
                  <a:gd name="T107" fmla="*/ 176 h 178"/>
                  <a:gd name="T108" fmla="*/ 84 w 196"/>
                  <a:gd name="T109" fmla="*/ 178 h 178"/>
                  <a:gd name="T110" fmla="*/ 84 w 196"/>
                  <a:gd name="T111"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178">
                    <a:moveTo>
                      <a:pt x="84" y="178"/>
                    </a:moveTo>
                    <a:lnTo>
                      <a:pt x="84" y="178"/>
                    </a:lnTo>
                    <a:lnTo>
                      <a:pt x="94" y="176"/>
                    </a:lnTo>
                    <a:lnTo>
                      <a:pt x="105" y="175"/>
                    </a:lnTo>
                    <a:lnTo>
                      <a:pt x="105" y="175"/>
                    </a:lnTo>
                    <a:lnTo>
                      <a:pt x="112" y="172"/>
                    </a:lnTo>
                    <a:lnTo>
                      <a:pt x="120" y="168"/>
                    </a:lnTo>
                    <a:lnTo>
                      <a:pt x="127" y="164"/>
                    </a:lnTo>
                    <a:lnTo>
                      <a:pt x="132" y="159"/>
                    </a:lnTo>
                    <a:lnTo>
                      <a:pt x="167" y="128"/>
                    </a:lnTo>
                    <a:lnTo>
                      <a:pt x="167" y="128"/>
                    </a:lnTo>
                    <a:lnTo>
                      <a:pt x="178" y="116"/>
                    </a:lnTo>
                    <a:lnTo>
                      <a:pt x="178" y="116"/>
                    </a:lnTo>
                    <a:lnTo>
                      <a:pt x="194" y="95"/>
                    </a:lnTo>
                    <a:lnTo>
                      <a:pt x="194" y="95"/>
                    </a:lnTo>
                    <a:lnTo>
                      <a:pt x="196" y="94"/>
                    </a:lnTo>
                    <a:lnTo>
                      <a:pt x="196" y="94"/>
                    </a:lnTo>
                    <a:lnTo>
                      <a:pt x="181" y="94"/>
                    </a:lnTo>
                    <a:lnTo>
                      <a:pt x="181" y="94"/>
                    </a:lnTo>
                    <a:lnTo>
                      <a:pt x="178" y="94"/>
                    </a:lnTo>
                    <a:lnTo>
                      <a:pt x="178" y="94"/>
                    </a:lnTo>
                    <a:lnTo>
                      <a:pt x="178" y="94"/>
                    </a:lnTo>
                    <a:lnTo>
                      <a:pt x="159" y="90"/>
                    </a:lnTo>
                    <a:lnTo>
                      <a:pt x="140" y="83"/>
                    </a:lnTo>
                    <a:lnTo>
                      <a:pt x="120" y="75"/>
                    </a:lnTo>
                    <a:lnTo>
                      <a:pt x="100" y="64"/>
                    </a:lnTo>
                    <a:lnTo>
                      <a:pt x="96" y="62"/>
                    </a:lnTo>
                    <a:lnTo>
                      <a:pt x="96" y="62"/>
                    </a:lnTo>
                    <a:lnTo>
                      <a:pt x="96" y="62"/>
                    </a:lnTo>
                    <a:lnTo>
                      <a:pt x="77" y="50"/>
                    </a:lnTo>
                    <a:lnTo>
                      <a:pt x="59" y="36"/>
                    </a:lnTo>
                    <a:lnTo>
                      <a:pt x="45" y="21"/>
                    </a:lnTo>
                    <a:lnTo>
                      <a:pt x="32" y="6"/>
                    </a:lnTo>
                    <a:lnTo>
                      <a:pt x="32" y="6"/>
                    </a:lnTo>
                    <a:lnTo>
                      <a:pt x="27" y="0"/>
                    </a:lnTo>
                    <a:lnTo>
                      <a:pt x="27" y="0"/>
                    </a:lnTo>
                    <a:lnTo>
                      <a:pt x="19" y="19"/>
                    </a:lnTo>
                    <a:lnTo>
                      <a:pt x="14" y="38"/>
                    </a:lnTo>
                    <a:lnTo>
                      <a:pt x="1" y="82"/>
                    </a:lnTo>
                    <a:lnTo>
                      <a:pt x="1" y="82"/>
                    </a:lnTo>
                    <a:lnTo>
                      <a:pt x="0" y="90"/>
                    </a:lnTo>
                    <a:lnTo>
                      <a:pt x="0" y="98"/>
                    </a:lnTo>
                    <a:lnTo>
                      <a:pt x="0" y="108"/>
                    </a:lnTo>
                    <a:lnTo>
                      <a:pt x="3" y="116"/>
                    </a:lnTo>
                    <a:lnTo>
                      <a:pt x="3" y="116"/>
                    </a:lnTo>
                    <a:lnTo>
                      <a:pt x="7" y="129"/>
                    </a:lnTo>
                    <a:lnTo>
                      <a:pt x="14" y="141"/>
                    </a:lnTo>
                    <a:lnTo>
                      <a:pt x="23" y="151"/>
                    </a:lnTo>
                    <a:lnTo>
                      <a:pt x="34" y="159"/>
                    </a:lnTo>
                    <a:lnTo>
                      <a:pt x="49" y="168"/>
                    </a:lnTo>
                    <a:lnTo>
                      <a:pt x="49" y="168"/>
                    </a:lnTo>
                    <a:lnTo>
                      <a:pt x="57" y="172"/>
                    </a:lnTo>
                    <a:lnTo>
                      <a:pt x="66" y="175"/>
                    </a:lnTo>
                    <a:lnTo>
                      <a:pt x="74" y="176"/>
                    </a:lnTo>
                    <a:lnTo>
                      <a:pt x="84" y="178"/>
                    </a:lnTo>
                    <a:lnTo>
                      <a:pt x="84"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7"/>
              <p:cNvSpPr>
                <a:spLocks/>
              </p:cNvSpPr>
              <p:nvPr/>
            </p:nvSpPr>
            <p:spPr bwMode="auto">
              <a:xfrm>
                <a:off x="3897313" y="5457825"/>
                <a:ext cx="247650" cy="273050"/>
              </a:xfrm>
              <a:custGeom>
                <a:avLst/>
                <a:gdLst>
                  <a:gd name="T0" fmla="*/ 251 w 311"/>
                  <a:gd name="T1" fmla="*/ 57 h 345"/>
                  <a:gd name="T2" fmla="*/ 260 w 311"/>
                  <a:gd name="T3" fmla="*/ 42 h 345"/>
                  <a:gd name="T4" fmla="*/ 263 w 311"/>
                  <a:gd name="T5" fmla="*/ 31 h 345"/>
                  <a:gd name="T6" fmla="*/ 263 w 311"/>
                  <a:gd name="T7" fmla="*/ 20 h 345"/>
                  <a:gd name="T8" fmla="*/ 258 w 311"/>
                  <a:gd name="T9" fmla="*/ 11 h 345"/>
                  <a:gd name="T10" fmla="*/ 249 w 311"/>
                  <a:gd name="T11" fmla="*/ 4 h 345"/>
                  <a:gd name="T12" fmla="*/ 243 w 311"/>
                  <a:gd name="T13" fmla="*/ 2 h 345"/>
                  <a:gd name="T14" fmla="*/ 236 w 311"/>
                  <a:gd name="T15" fmla="*/ 0 h 345"/>
                  <a:gd name="T16" fmla="*/ 222 w 311"/>
                  <a:gd name="T17" fmla="*/ 4 h 345"/>
                  <a:gd name="T18" fmla="*/ 212 w 311"/>
                  <a:gd name="T19" fmla="*/ 14 h 345"/>
                  <a:gd name="T20" fmla="*/ 202 w 311"/>
                  <a:gd name="T21" fmla="*/ 30 h 345"/>
                  <a:gd name="T22" fmla="*/ 191 w 311"/>
                  <a:gd name="T23" fmla="*/ 30 h 345"/>
                  <a:gd name="T24" fmla="*/ 164 w 311"/>
                  <a:gd name="T25" fmla="*/ 35 h 345"/>
                  <a:gd name="T26" fmla="*/ 148 w 311"/>
                  <a:gd name="T27" fmla="*/ 47 h 345"/>
                  <a:gd name="T28" fmla="*/ 108 w 311"/>
                  <a:gd name="T29" fmla="*/ 97 h 345"/>
                  <a:gd name="T30" fmla="*/ 12 w 311"/>
                  <a:gd name="T31" fmla="*/ 223 h 345"/>
                  <a:gd name="T32" fmla="*/ 0 w 311"/>
                  <a:gd name="T33" fmla="*/ 240 h 345"/>
                  <a:gd name="T34" fmla="*/ 0 w 311"/>
                  <a:gd name="T35" fmla="*/ 246 h 345"/>
                  <a:gd name="T36" fmla="*/ 0 w 311"/>
                  <a:gd name="T37" fmla="*/ 251 h 345"/>
                  <a:gd name="T38" fmla="*/ 5 w 311"/>
                  <a:gd name="T39" fmla="*/ 263 h 345"/>
                  <a:gd name="T40" fmla="*/ 11 w 311"/>
                  <a:gd name="T41" fmla="*/ 271 h 345"/>
                  <a:gd name="T42" fmla="*/ 35 w 311"/>
                  <a:gd name="T43" fmla="*/ 297 h 345"/>
                  <a:gd name="T44" fmla="*/ 67 w 311"/>
                  <a:gd name="T45" fmla="*/ 320 h 345"/>
                  <a:gd name="T46" fmla="*/ 67 w 311"/>
                  <a:gd name="T47" fmla="*/ 320 h 345"/>
                  <a:gd name="T48" fmla="*/ 98 w 311"/>
                  <a:gd name="T49" fmla="*/ 335 h 345"/>
                  <a:gd name="T50" fmla="*/ 128 w 311"/>
                  <a:gd name="T51" fmla="*/ 343 h 345"/>
                  <a:gd name="T52" fmla="*/ 139 w 311"/>
                  <a:gd name="T53" fmla="*/ 344 h 345"/>
                  <a:gd name="T54" fmla="*/ 147 w 311"/>
                  <a:gd name="T55" fmla="*/ 345 h 345"/>
                  <a:gd name="T56" fmla="*/ 156 w 311"/>
                  <a:gd name="T57" fmla="*/ 344 h 345"/>
                  <a:gd name="T58" fmla="*/ 164 w 311"/>
                  <a:gd name="T59" fmla="*/ 343 h 345"/>
                  <a:gd name="T60" fmla="*/ 170 w 311"/>
                  <a:gd name="T61" fmla="*/ 339 h 345"/>
                  <a:gd name="T62" fmla="*/ 193 w 311"/>
                  <a:gd name="T63" fmla="*/ 286 h 345"/>
                  <a:gd name="T64" fmla="*/ 262 w 311"/>
                  <a:gd name="T65" fmla="*/ 120 h 345"/>
                  <a:gd name="T66" fmla="*/ 266 w 311"/>
                  <a:gd name="T67" fmla="*/ 97 h 345"/>
                  <a:gd name="T68" fmla="*/ 271 w 311"/>
                  <a:gd name="T69" fmla="*/ 100 h 345"/>
                  <a:gd name="T70" fmla="*/ 278 w 311"/>
                  <a:gd name="T71" fmla="*/ 107 h 345"/>
                  <a:gd name="T72" fmla="*/ 283 w 311"/>
                  <a:gd name="T73" fmla="*/ 116 h 345"/>
                  <a:gd name="T74" fmla="*/ 284 w 311"/>
                  <a:gd name="T75" fmla="*/ 127 h 345"/>
                  <a:gd name="T76" fmla="*/ 282 w 311"/>
                  <a:gd name="T77" fmla="*/ 138 h 345"/>
                  <a:gd name="T78" fmla="*/ 244 w 311"/>
                  <a:gd name="T79" fmla="*/ 231 h 345"/>
                  <a:gd name="T80" fmla="*/ 239 w 311"/>
                  <a:gd name="T81" fmla="*/ 231 h 345"/>
                  <a:gd name="T82" fmla="*/ 227 w 311"/>
                  <a:gd name="T83" fmla="*/ 234 h 345"/>
                  <a:gd name="T84" fmla="*/ 217 w 311"/>
                  <a:gd name="T85" fmla="*/ 244 h 345"/>
                  <a:gd name="T86" fmla="*/ 209 w 311"/>
                  <a:gd name="T87" fmla="*/ 265 h 345"/>
                  <a:gd name="T88" fmla="*/ 206 w 311"/>
                  <a:gd name="T89" fmla="*/ 274 h 345"/>
                  <a:gd name="T90" fmla="*/ 209 w 311"/>
                  <a:gd name="T91" fmla="*/ 283 h 345"/>
                  <a:gd name="T92" fmla="*/ 213 w 311"/>
                  <a:gd name="T93" fmla="*/ 290 h 345"/>
                  <a:gd name="T94" fmla="*/ 221 w 311"/>
                  <a:gd name="T95" fmla="*/ 296 h 345"/>
                  <a:gd name="T96" fmla="*/ 225 w 311"/>
                  <a:gd name="T97" fmla="*/ 297 h 345"/>
                  <a:gd name="T98" fmla="*/ 231 w 311"/>
                  <a:gd name="T99" fmla="*/ 298 h 345"/>
                  <a:gd name="T100" fmla="*/ 240 w 311"/>
                  <a:gd name="T101" fmla="*/ 296 h 345"/>
                  <a:gd name="T102" fmla="*/ 249 w 311"/>
                  <a:gd name="T103" fmla="*/ 287 h 345"/>
                  <a:gd name="T104" fmla="*/ 252 w 311"/>
                  <a:gd name="T105" fmla="*/ 283 h 345"/>
                  <a:gd name="T106" fmla="*/ 307 w 311"/>
                  <a:gd name="T107" fmla="*/ 147 h 345"/>
                  <a:gd name="T108" fmla="*/ 311 w 311"/>
                  <a:gd name="T109" fmla="*/ 127 h 345"/>
                  <a:gd name="T110" fmla="*/ 309 w 311"/>
                  <a:gd name="T111" fmla="*/ 107 h 345"/>
                  <a:gd name="T112" fmla="*/ 299 w 311"/>
                  <a:gd name="T113" fmla="*/ 89 h 345"/>
                  <a:gd name="T114" fmla="*/ 284 w 311"/>
                  <a:gd name="T115" fmla="*/ 7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1" h="345">
                    <a:moveTo>
                      <a:pt x="284" y="76"/>
                    </a:moveTo>
                    <a:lnTo>
                      <a:pt x="251" y="57"/>
                    </a:lnTo>
                    <a:lnTo>
                      <a:pt x="260" y="42"/>
                    </a:lnTo>
                    <a:lnTo>
                      <a:pt x="260" y="42"/>
                    </a:lnTo>
                    <a:lnTo>
                      <a:pt x="262" y="37"/>
                    </a:lnTo>
                    <a:lnTo>
                      <a:pt x="263" y="31"/>
                    </a:lnTo>
                    <a:lnTo>
                      <a:pt x="263" y="26"/>
                    </a:lnTo>
                    <a:lnTo>
                      <a:pt x="263" y="20"/>
                    </a:lnTo>
                    <a:lnTo>
                      <a:pt x="260" y="16"/>
                    </a:lnTo>
                    <a:lnTo>
                      <a:pt x="258" y="11"/>
                    </a:lnTo>
                    <a:lnTo>
                      <a:pt x="255" y="7"/>
                    </a:lnTo>
                    <a:lnTo>
                      <a:pt x="249" y="4"/>
                    </a:lnTo>
                    <a:lnTo>
                      <a:pt x="249" y="4"/>
                    </a:lnTo>
                    <a:lnTo>
                      <a:pt x="243" y="2"/>
                    </a:lnTo>
                    <a:lnTo>
                      <a:pt x="236" y="0"/>
                    </a:lnTo>
                    <a:lnTo>
                      <a:pt x="236" y="0"/>
                    </a:lnTo>
                    <a:lnTo>
                      <a:pt x="229" y="2"/>
                    </a:lnTo>
                    <a:lnTo>
                      <a:pt x="222" y="4"/>
                    </a:lnTo>
                    <a:lnTo>
                      <a:pt x="217" y="8"/>
                    </a:lnTo>
                    <a:lnTo>
                      <a:pt x="212" y="14"/>
                    </a:lnTo>
                    <a:lnTo>
                      <a:pt x="202" y="30"/>
                    </a:lnTo>
                    <a:lnTo>
                      <a:pt x="202" y="30"/>
                    </a:lnTo>
                    <a:lnTo>
                      <a:pt x="191" y="30"/>
                    </a:lnTo>
                    <a:lnTo>
                      <a:pt x="191" y="30"/>
                    </a:lnTo>
                    <a:lnTo>
                      <a:pt x="178" y="31"/>
                    </a:lnTo>
                    <a:lnTo>
                      <a:pt x="164" y="35"/>
                    </a:lnTo>
                    <a:lnTo>
                      <a:pt x="152" y="42"/>
                    </a:lnTo>
                    <a:lnTo>
                      <a:pt x="148" y="47"/>
                    </a:lnTo>
                    <a:lnTo>
                      <a:pt x="143" y="51"/>
                    </a:lnTo>
                    <a:lnTo>
                      <a:pt x="108" y="97"/>
                    </a:lnTo>
                    <a:lnTo>
                      <a:pt x="59" y="162"/>
                    </a:lnTo>
                    <a:lnTo>
                      <a:pt x="12" y="223"/>
                    </a:lnTo>
                    <a:lnTo>
                      <a:pt x="12" y="223"/>
                    </a:lnTo>
                    <a:lnTo>
                      <a:pt x="0" y="240"/>
                    </a:lnTo>
                    <a:lnTo>
                      <a:pt x="0" y="240"/>
                    </a:lnTo>
                    <a:lnTo>
                      <a:pt x="0" y="246"/>
                    </a:lnTo>
                    <a:lnTo>
                      <a:pt x="0" y="246"/>
                    </a:lnTo>
                    <a:lnTo>
                      <a:pt x="0" y="251"/>
                    </a:lnTo>
                    <a:lnTo>
                      <a:pt x="3" y="256"/>
                    </a:lnTo>
                    <a:lnTo>
                      <a:pt x="5" y="263"/>
                    </a:lnTo>
                    <a:lnTo>
                      <a:pt x="11" y="271"/>
                    </a:lnTo>
                    <a:lnTo>
                      <a:pt x="11" y="271"/>
                    </a:lnTo>
                    <a:lnTo>
                      <a:pt x="22" y="283"/>
                    </a:lnTo>
                    <a:lnTo>
                      <a:pt x="35" y="297"/>
                    </a:lnTo>
                    <a:lnTo>
                      <a:pt x="50" y="309"/>
                    </a:lnTo>
                    <a:lnTo>
                      <a:pt x="67" y="320"/>
                    </a:lnTo>
                    <a:lnTo>
                      <a:pt x="67" y="320"/>
                    </a:lnTo>
                    <a:lnTo>
                      <a:pt x="67" y="320"/>
                    </a:lnTo>
                    <a:lnTo>
                      <a:pt x="84" y="328"/>
                    </a:lnTo>
                    <a:lnTo>
                      <a:pt x="98" y="335"/>
                    </a:lnTo>
                    <a:lnTo>
                      <a:pt x="113" y="340"/>
                    </a:lnTo>
                    <a:lnTo>
                      <a:pt x="128" y="343"/>
                    </a:lnTo>
                    <a:lnTo>
                      <a:pt x="128" y="343"/>
                    </a:lnTo>
                    <a:lnTo>
                      <a:pt x="139" y="344"/>
                    </a:lnTo>
                    <a:lnTo>
                      <a:pt x="139" y="344"/>
                    </a:lnTo>
                    <a:lnTo>
                      <a:pt x="147" y="345"/>
                    </a:lnTo>
                    <a:lnTo>
                      <a:pt x="147" y="345"/>
                    </a:lnTo>
                    <a:lnTo>
                      <a:pt x="156" y="344"/>
                    </a:lnTo>
                    <a:lnTo>
                      <a:pt x="156" y="344"/>
                    </a:lnTo>
                    <a:lnTo>
                      <a:pt x="164" y="343"/>
                    </a:lnTo>
                    <a:lnTo>
                      <a:pt x="170" y="339"/>
                    </a:lnTo>
                    <a:lnTo>
                      <a:pt x="170" y="339"/>
                    </a:lnTo>
                    <a:lnTo>
                      <a:pt x="179" y="320"/>
                    </a:lnTo>
                    <a:lnTo>
                      <a:pt x="193" y="286"/>
                    </a:lnTo>
                    <a:lnTo>
                      <a:pt x="262" y="120"/>
                    </a:lnTo>
                    <a:lnTo>
                      <a:pt x="262" y="120"/>
                    </a:lnTo>
                    <a:lnTo>
                      <a:pt x="264" y="109"/>
                    </a:lnTo>
                    <a:lnTo>
                      <a:pt x="266" y="97"/>
                    </a:lnTo>
                    <a:lnTo>
                      <a:pt x="271" y="100"/>
                    </a:lnTo>
                    <a:lnTo>
                      <a:pt x="271" y="100"/>
                    </a:lnTo>
                    <a:lnTo>
                      <a:pt x="275" y="103"/>
                    </a:lnTo>
                    <a:lnTo>
                      <a:pt x="278" y="107"/>
                    </a:lnTo>
                    <a:lnTo>
                      <a:pt x="280" y="111"/>
                    </a:lnTo>
                    <a:lnTo>
                      <a:pt x="283" y="116"/>
                    </a:lnTo>
                    <a:lnTo>
                      <a:pt x="284" y="122"/>
                    </a:lnTo>
                    <a:lnTo>
                      <a:pt x="284" y="127"/>
                    </a:lnTo>
                    <a:lnTo>
                      <a:pt x="283" y="132"/>
                    </a:lnTo>
                    <a:lnTo>
                      <a:pt x="282" y="138"/>
                    </a:lnTo>
                    <a:lnTo>
                      <a:pt x="244" y="231"/>
                    </a:lnTo>
                    <a:lnTo>
                      <a:pt x="244" y="231"/>
                    </a:lnTo>
                    <a:lnTo>
                      <a:pt x="239" y="231"/>
                    </a:lnTo>
                    <a:lnTo>
                      <a:pt x="239" y="231"/>
                    </a:lnTo>
                    <a:lnTo>
                      <a:pt x="232" y="231"/>
                    </a:lnTo>
                    <a:lnTo>
                      <a:pt x="227" y="234"/>
                    </a:lnTo>
                    <a:lnTo>
                      <a:pt x="221" y="239"/>
                    </a:lnTo>
                    <a:lnTo>
                      <a:pt x="217" y="244"/>
                    </a:lnTo>
                    <a:lnTo>
                      <a:pt x="209" y="265"/>
                    </a:lnTo>
                    <a:lnTo>
                      <a:pt x="209" y="265"/>
                    </a:lnTo>
                    <a:lnTo>
                      <a:pt x="208" y="270"/>
                    </a:lnTo>
                    <a:lnTo>
                      <a:pt x="206" y="274"/>
                    </a:lnTo>
                    <a:lnTo>
                      <a:pt x="208" y="278"/>
                    </a:lnTo>
                    <a:lnTo>
                      <a:pt x="209" y="283"/>
                    </a:lnTo>
                    <a:lnTo>
                      <a:pt x="210" y="287"/>
                    </a:lnTo>
                    <a:lnTo>
                      <a:pt x="213" y="290"/>
                    </a:lnTo>
                    <a:lnTo>
                      <a:pt x="217" y="293"/>
                    </a:lnTo>
                    <a:lnTo>
                      <a:pt x="221" y="296"/>
                    </a:lnTo>
                    <a:lnTo>
                      <a:pt x="221" y="296"/>
                    </a:lnTo>
                    <a:lnTo>
                      <a:pt x="225" y="297"/>
                    </a:lnTo>
                    <a:lnTo>
                      <a:pt x="231" y="298"/>
                    </a:lnTo>
                    <a:lnTo>
                      <a:pt x="231" y="298"/>
                    </a:lnTo>
                    <a:lnTo>
                      <a:pt x="236" y="297"/>
                    </a:lnTo>
                    <a:lnTo>
                      <a:pt x="240" y="296"/>
                    </a:lnTo>
                    <a:lnTo>
                      <a:pt x="245" y="291"/>
                    </a:lnTo>
                    <a:lnTo>
                      <a:pt x="249" y="287"/>
                    </a:lnTo>
                    <a:lnTo>
                      <a:pt x="249" y="287"/>
                    </a:lnTo>
                    <a:lnTo>
                      <a:pt x="252" y="283"/>
                    </a:lnTo>
                    <a:lnTo>
                      <a:pt x="307" y="147"/>
                    </a:lnTo>
                    <a:lnTo>
                      <a:pt x="307" y="147"/>
                    </a:lnTo>
                    <a:lnTo>
                      <a:pt x="310" y="138"/>
                    </a:lnTo>
                    <a:lnTo>
                      <a:pt x="311" y="127"/>
                    </a:lnTo>
                    <a:lnTo>
                      <a:pt x="311" y="118"/>
                    </a:lnTo>
                    <a:lnTo>
                      <a:pt x="309" y="107"/>
                    </a:lnTo>
                    <a:lnTo>
                      <a:pt x="305" y="97"/>
                    </a:lnTo>
                    <a:lnTo>
                      <a:pt x="299" y="89"/>
                    </a:lnTo>
                    <a:lnTo>
                      <a:pt x="293" y="83"/>
                    </a:lnTo>
                    <a:lnTo>
                      <a:pt x="284" y="76"/>
                    </a:lnTo>
                    <a:lnTo>
                      <a:pt x="284"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Rectangle 67"/>
            <p:cNvSpPr/>
            <p:nvPr/>
          </p:nvSpPr>
          <p:spPr>
            <a:xfrm>
              <a:off x="6258401" y="3515460"/>
              <a:ext cx="1194845" cy="2523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PHI related </a:t>
              </a:r>
              <a:br>
                <a:rPr lang="en-US" sz="1200" dirty="0">
                  <a:solidFill>
                    <a:schemeClr val="tx1"/>
                  </a:solidFill>
                </a:rPr>
              </a:br>
              <a:r>
                <a:rPr lang="en-US" sz="1200" dirty="0">
                  <a:solidFill>
                    <a:schemeClr val="tx1"/>
                  </a:solidFill>
                </a:rPr>
                <a:t>documents</a:t>
              </a:r>
            </a:p>
          </p:txBody>
        </p:sp>
      </p:grpSp>
      <p:grpSp>
        <p:nvGrpSpPr>
          <p:cNvPr id="69" name="Group 68"/>
          <p:cNvGrpSpPr/>
          <p:nvPr/>
        </p:nvGrpSpPr>
        <p:grpSpPr>
          <a:xfrm>
            <a:off x="384500" y="3237952"/>
            <a:ext cx="1207411" cy="1206162"/>
            <a:chOff x="409574" y="1193799"/>
            <a:chExt cx="1399900" cy="1398451"/>
          </a:xfrm>
        </p:grpSpPr>
        <p:sp>
          <p:nvSpPr>
            <p:cNvPr id="70" name="Oval 69"/>
            <p:cNvSpPr/>
            <p:nvPr/>
          </p:nvSpPr>
          <p:spPr>
            <a:xfrm>
              <a:off x="409574" y="1193799"/>
              <a:ext cx="1363663" cy="1363663"/>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Oval 7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Freeform 7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73" name="Rectangle 72"/>
          <p:cNvSpPr/>
          <p:nvPr/>
        </p:nvSpPr>
        <p:spPr>
          <a:xfrm>
            <a:off x="9361584" y="0"/>
            <a:ext cx="325244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finish out the no-click animations to build this slide</a:t>
            </a:r>
          </a:p>
          <a:p>
            <a:pPr marL="285750" indent="-285750">
              <a:buFont typeface="Arial" panose="020B0604020202020204" pitchFamily="34" charset="0"/>
              <a:buChar char="•"/>
            </a:pPr>
            <a:r>
              <a:rPr lang="en-US" dirty="0"/>
              <a:t>Should show the user, using cloud apps, the apps appear, others aren’t, some of recognized </a:t>
            </a:r>
            <a:r>
              <a:rPr lang="en-US" dirty="0">
                <a:sym typeface="Wingdings" panose="05000000000000000000" pitchFamily="2" charset="2"/>
              </a:rPr>
              <a:t> this is shadow IT</a:t>
            </a:r>
            <a:r>
              <a:rPr lang="en-US" dirty="0"/>
              <a:t>. The shadow casts down and these different documents pop up and then Shadow Data appears</a:t>
            </a:r>
          </a:p>
          <a:p>
            <a:pPr marL="285750" indent="-285750">
              <a:buFont typeface="Arial" panose="020B0604020202020204" pitchFamily="34" charset="0"/>
              <a:buChar char="•"/>
            </a:pPr>
            <a:r>
              <a:rPr lang="en-US" dirty="0"/>
              <a:t>Anything you can do to dress up the slide, user or icon would be great</a:t>
            </a:r>
          </a:p>
        </p:txBody>
      </p:sp>
    </p:spTree>
    <p:extLst>
      <p:ext uri="{BB962C8B-B14F-4D97-AF65-F5344CB8AC3E}">
        <p14:creationId xmlns:p14="http://schemas.microsoft.com/office/powerpoint/2010/main" val="17620845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 presetClass="exit" presetSubtype="0" fill="hold" grpId="1" nodeType="afterEffect">
                                  <p:stCondLst>
                                    <p:cond delay="0"/>
                                  </p:stCondLst>
                                  <p:childTnLst>
                                    <p:set>
                                      <p:cBhvr>
                                        <p:cTn id="22" dur="1" fill="hold">
                                          <p:stCondLst>
                                            <p:cond delay="9"/>
                                          </p:stCondLst>
                                        </p:cTn>
                                        <p:tgtEl>
                                          <p:spTgt spid="24"/>
                                        </p:tgtEl>
                                        <p:attrNameLst>
                                          <p:attrName>style.visibility</p:attrName>
                                        </p:attrNameLst>
                                      </p:cBhvr>
                                      <p:to>
                                        <p:strVal val="hidden"/>
                                      </p:to>
                                    </p:set>
                                  </p:childTnLst>
                                </p:cTn>
                              </p:par>
                            </p:childTnLst>
                          </p:cTn>
                        </p:par>
                        <p:par>
                          <p:cTn id="23" fill="hold">
                            <p:stCondLst>
                              <p:cond delay="2010"/>
                            </p:stCondLst>
                            <p:childTnLst>
                              <p:par>
                                <p:cTn id="24" presetID="1" presetClass="exit" presetSubtype="0" fill="hold" grpId="1" nodeType="afterEffect">
                                  <p:stCondLst>
                                    <p:cond delay="0"/>
                                  </p:stCondLst>
                                  <p:childTnLst>
                                    <p:set>
                                      <p:cBhvr>
                                        <p:cTn id="25" dur="1" fill="hold">
                                          <p:stCondLst>
                                            <p:cond delay="0"/>
                                          </p:stCondLst>
                                        </p:cTn>
                                        <p:tgtEl>
                                          <p:spTgt spid="25"/>
                                        </p:tgtEl>
                                        <p:attrNameLst>
                                          <p:attrName>style.visibility</p:attrName>
                                        </p:attrNameLst>
                                      </p:cBhvr>
                                      <p:to>
                                        <p:strVal val="hidden"/>
                                      </p:to>
                                    </p:set>
                                  </p:childTnLst>
                                </p:cTn>
                              </p:par>
                            </p:childTnLst>
                          </p:cTn>
                        </p:par>
                        <p:par>
                          <p:cTn id="26" fill="hold">
                            <p:stCondLst>
                              <p:cond delay="2010"/>
                            </p:stCondLst>
                            <p:childTnLst>
                              <p:par>
                                <p:cTn id="27" presetID="1" presetClass="exit" presetSubtype="0" fill="hold" grpId="1" nodeType="after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par>
                          <p:cTn id="29" fill="hold">
                            <p:stCondLst>
                              <p:cond delay="2010"/>
                            </p:stCondLst>
                            <p:childTnLst>
                              <p:par>
                                <p:cTn id="30" presetID="1" presetClass="exit" presetSubtype="0" fill="hold" grpId="1" nodeType="afterEffect">
                                  <p:stCondLst>
                                    <p:cond delay="0"/>
                                  </p:stCondLst>
                                  <p:childTnLst>
                                    <p:set>
                                      <p:cBhvr>
                                        <p:cTn id="31" dur="1" fill="hold">
                                          <p:stCondLst>
                                            <p:cond delay="0"/>
                                          </p:stCondLst>
                                        </p:cTn>
                                        <p:tgtEl>
                                          <p:spTgt spid="27"/>
                                        </p:tgtEl>
                                        <p:attrNameLst>
                                          <p:attrName>style.visibility</p:attrName>
                                        </p:attrNameLst>
                                      </p:cBhvr>
                                      <p:to>
                                        <p:strVal val="hidden"/>
                                      </p:to>
                                    </p:set>
                                  </p:childTnLst>
                                </p:cTn>
                              </p:par>
                            </p:childTnLst>
                          </p:cTn>
                        </p:par>
                        <p:par>
                          <p:cTn id="32" fill="hold">
                            <p:stCondLst>
                              <p:cond delay="2010"/>
                            </p:stCondLst>
                            <p:childTnLst>
                              <p:par>
                                <p:cTn id="33" presetID="10" presetClass="entr" presetSubtype="0" fill="hold" grpId="2"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2510"/>
                            </p:stCondLst>
                            <p:childTnLst>
                              <p:par>
                                <p:cTn id="37" presetID="10" presetClass="entr" presetSubtype="0" fill="hold" grpId="2"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3010"/>
                            </p:stCondLst>
                            <p:childTnLst>
                              <p:par>
                                <p:cTn id="41" presetID="10" presetClass="entr" presetSubtype="0" fill="hold" grpId="2"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510"/>
                            </p:stCondLst>
                            <p:childTnLst>
                              <p:par>
                                <p:cTn id="45" presetID="10" presetClass="entr" presetSubtype="0" fill="hold" grpId="2"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4010"/>
                            </p:stCondLst>
                            <p:childTnLst>
                              <p:par>
                                <p:cTn id="49" presetID="1" presetClass="exit" presetSubtype="0" fill="hold" grpId="3" nodeType="after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par>
                          <p:cTn id="51" fill="hold">
                            <p:stCondLst>
                              <p:cond delay="4010"/>
                            </p:stCondLst>
                            <p:childTnLst>
                              <p:par>
                                <p:cTn id="52" presetID="1" presetClass="exit" presetSubtype="0" fill="hold" grpId="3" nodeType="afterEffect">
                                  <p:stCondLst>
                                    <p:cond delay="0"/>
                                  </p:stCondLst>
                                  <p:childTnLst>
                                    <p:set>
                                      <p:cBhvr>
                                        <p:cTn id="53" dur="1" fill="hold">
                                          <p:stCondLst>
                                            <p:cond delay="0"/>
                                          </p:stCondLst>
                                        </p:cTn>
                                        <p:tgtEl>
                                          <p:spTgt spid="25"/>
                                        </p:tgtEl>
                                        <p:attrNameLst>
                                          <p:attrName>style.visibility</p:attrName>
                                        </p:attrNameLst>
                                      </p:cBhvr>
                                      <p:to>
                                        <p:strVal val="hidden"/>
                                      </p:to>
                                    </p:set>
                                  </p:childTnLst>
                                </p:cTn>
                              </p:par>
                            </p:childTnLst>
                          </p:cTn>
                        </p:par>
                        <p:par>
                          <p:cTn id="54" fill="hold">
                            <p:stCondLst>
                              <p:cond delay="4010"/>
                            </p:stCondLst>
                            <p:childTnLst>
                              <p:par>
                                <p:cTn id="55" presetID="1" presetClass="exit" presetSubtype="0" fill="hold" grpId="3" nodeType="afterEffect">
                                  <p:stCondLst>
                                    <p:cond delay="0"/>
                                  </p:stCondLst>
                                  <p:childTnLst>
                                    <p:set>
                                      <p:cBhvr>
                                        <p:cTn id="56" dur="1" fill="hold">
                                          <p:stCondLst>
                                            <p:cond delay="0"/>
                                          </p:stCondLst>
                                        </p:cTn>
                                        <p:tgtEl>
                                          <p:spTgt spid="26"/>
                                        </p:tgtEl>
                                        <p:attrNameLst>
                                          <p:attrName>style.visibility</p:attrName>
                                        </p:attrNameLst>
                                      </p:cBhvr>
                                      <p:to>
                                        <p:strVal val="hidden"/>
                                      </p:to>
                                    </p:set>
                                  </p:childTnLst>
                                </p:cTn>
                              </p:par>
                            </p:childTnLst>
                          </p:cTn>
                        </p:par>
                        <p:par>
                          <p:cTn id="57" fill="hold">
                            <p:stCondLst>
                              <p:cond delay="4010"/>
                            </p:stCondLst>
                            <p:childTnLst>
                              <p:par>
                                <p:cTn id="58" presetID="1" presetClass="exit" presetSubtype="0" fill="hold" grpId="3" nodeType="afterEffect">
                                  <p:stCondLst>
                                    <p:cond delay="0"/>
                                  </p:stCondLst>
                                  <p:childTnLst>
                                    <p:set>
                                      <p:cBhvr>
                                        <p:cTn id="59" dur="1" fill="hold">
                                          <p:stCondLst>
                                            <p:cond delay="0"/>
                                          </p:stCondLst>
                                        </p:cTn>
                                        <p:tgtEl>
                                          <p:spTgt spid="27"/>
                                        </p:tgtEl>
                                        <p:attrNameLst>
                                          <p:attrName>style.visibility</p:attrName>
                                        </p:attrNameLst>
                                      </p:cBhvr>
                                      <p:to>
                                        <p:strVal val="hidden"/>
                                      </p:to>
                                    </p:set>
                                  </p:childTnLst>
                                </p:cTn>
                              </p:par>
                            </p:childTnLst>
                          </p:cTn>
                        </p:par>
                        <p:par>
                          <p:cTn id="60" fill="hold">
                            <p:stCondLst>
                              <p:cond delay="4010"/>
                            </p:stCondLst>
                            <p:childTnLst>
                              <p:par>
                                <p:cTn id="61" presetID="10" presetClass="entr" presetSubtype="0" fill="hold" grpId="4"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4"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par>
                          <p:cTn id="67" fill="hold">
                            <p:stCondLst>
                              <p:cond delay="4510"/>
                            </p:stCondLst>
                            <p:childTnLst>
                              <p:par>
                                <p:cTn id="68" presetID="10" presetClass="entr" presetSubtype="0" fill="hold" grpId="4"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4"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5010"/>
                            </p:stCondLst>
                            <p:childTnLst>
                              <p:par>
                                <p:cTn id="75" presetID="10" presetClass="entr" presetSubtype="0" fill="hold" grpId="0" nodeType="after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childTnLst>
                          </p:cTn>
                        </p:par>
                        <p:par>
                          <p:cTn id="84" fill="hold">
                            <p:stCondLst>
                              <p:cond delay="5510"/>
                            </p:stCondLst>
                            <p:childTnLst>
                              <p:par>
                                <p:cTn id="85" presetID="10" presetClass="entr" presetSubtype="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childTnLst>
                          </p:cTn>
                        </p:par>
                        <p:par>
                          <p:cTn id="91" fill="hold">
                            <p:stCondLst>
                              <p:cond delay="6010"/>
                            </p:stCondLst>
                            <p:childTnLst>
                              <p:par>
                                <p:cTn id="92" presetID="10" presetClass="entr" presetSubtype="0" fill="hold" grpId="0" nodeType="after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500"/>
                                        <p:tgtEl>
                                          <p:spTgt spid="1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500"/>
                                        <p:tgtEl>
                                          <p:spTgt spid="13"/>
                                        </p:tgtEl>
                                      </p:cBhvr>
                                    </p:animEffect>
                                  </p:childTnLst>
                                </p:cTn>
                              </p:par>
                            </p:childTnLst>
                          </p:cTn>
                        </p:par>
                        <p:par>
                          <p:cTn id="104" fill="hold">
                            <p:stCondLst>
                              <p:cond delay="6510"/>
                            </p:stCondLst>
                            <p:childTnLst>
                              <p:par>
                                <p:cTn id="105" presetID="10" presetClass="entr" presetSubtype="0" fill="hold" grpId="0" nodeType="after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500"/>
                                        <p:tgtEl>
                                          <p:spTgt spid="6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fade">
                                      <p:cBhvr>
                                        <p:cTn id="113" dur="500"/>
                                        <p:tgtEl>
                                          <p:spTgt spid="63"/>
                                        </p:tgtEl>
                                      </p:cBhvr>
                                    </p:animEffect>
                                  </p:childTnLst>
                                </p:cTn>
                              </p:par>
                            </p:childTnLst>
                          </p:cTn>
                        </p:par>
                        <p:par>
                          <p:cTn id="114" fill="hold">
                            <p:stCondLst>
                              <p:cond delay="7010"/>
                            </p:stCondLst>
                            <p:childTnLst>
                              <p:par>
                                <p:cTn id="115" presetID="10" presetClass="entr" presetSubtype="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fade">
                                      <p:cBhvr>
                                        <p:cTn id="117" dur="500"/>
                                        <p:tgtEl>
                                          <p:spTgt spid="6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5"/>
                                        </p:tgtEl>
                                        <p:attrNameLst>
                                          <p:attrName>style.visibility</p:attrName>
                                        </p:attrNameLst>
                                      </p:cBhvr>
                                      <p:to>
                                        <p:strVal val="visible"/>
                                      </p:to>
                                    </p:set>
                                    <p:animEffect transition="in" filter="fade">
                                      <p:cBhvr>
                                        <p:cTn id="120" dur="500"/>
                                        <p:tgtEl>
                                          <p:spTgt spid="65"/>
                                        </p:tgtEl>
                                      </p:cBhvr>
                                    </p:animEffect>
                                  </p:childTnLst>
                                </p:cTn>
                              </p:par>
                            </p:childTnLst>
                          </p:cTn>
                        </p:par>
                        <p:par>
                          <p:cTn id="121" fill="hold">
                            <p:stCondLst>
                              <p:cond delay="7510"/>
                            </p:stCondLst>
                            <p:childTnLst>
                              <p:par>
                                <p:cTn id="122" presetID="1" presetClass="entr" presetSubtype="0" fill="hold" grpId="0" nodeType="afterEffect">
                                  <p:stCondLst>
                                    <p:cond delay="0"/>
                                  </p:stCondLst>
                                  <p:childTnLst>
                                    <p:set>
                                      <p:cBhvr>
                                        <p:cTn id="123" dur="1" fill="hold">
                                          <p:stCondLst>
                                            <p:cond delay="0"/>
                                          </p:stCondLst>
                                        </p:cTn>
                                        <p:tgtEl>
                                          <p:spTgt spid="17"/>
                                        </p:tgtEl>
                                        <p:attrNameLst>
                                          <p:attrName>style.visibility</p:attrName>
                                        </p:attrNameLst>
                                      </p:cBhvr>
                                      <p:to>
                                        <p:strVal val="visible"/>
                                      </p:to>
                                    </p:set>
                                  </p:childTnLst>
                                </p:cTn>
                              </p:par>
                            </p:childTnLst>
                          </p:cTn>
                        </p:par>
                        <p:par>
                          <p:cTn id="124" fill="hold">
                            <p:stCondLst>
                              <p:cond delay="7510"/>
                            </p:stCondLst>
                            <p:childTnLst>
                              <p:par>
                                <p:cTn id="125" presetID="10" presetClass="entr" presetSubtype="0" fill="hold" grpId="0" nodeType="afterEffect">
                                  <p:stCondLst>
                                    <p:cond delay="0"/>
                                  </p:stCondLst>
                                  <p:childTnLst>
                                    <p:set>
                                      <p:cBhvr>
                                        <p:cTn id="126" dur="1" fill="hold">
                                          <p:stCondLst>
                                            <p:cond delay="0"/>
                                          </p:stCondLst>
                                        </p:cTn>
                                        <p:tgtEl>
                                          <p:spTgt spid="60"/>
                                        </p:tgtEl>
                                        <p:attrNameLst>
                                          <p:attrName>style.visibility</p:attrName>
                                        </p:attrNameLst>
                                      </p:cBhvr>
                                      <p:to>
                                        <p:strVal val="visible"/>
                                      </p:to>
                                    </p:set>
                                    <p:animEffect transition="in" filter="fade">
                                      <p:cBhvr>
                                        <p:cTn id="127" dur="2500"/>
                                        <p:tgtEl>
                                          <p:spTgt spid="60"/>
                                        </p:tgtEl>
                                      </p:cBhvr>
                                    </p:animEffect>
                                  </p:childTnLst>
                                </p:cTn>
                              </p:par>
                            </p:childTnLst>
                          </p:cTn>
                        </p:par>
                        <p:par>
                          <p:cTn id="128" fill="hold">
                            <p:stCondLst>
                              <p:cond delay="10010"/>
                            </p:stCondLst>
                            <p:childTnLst>
                              <p:par>
                                <p:cTn id="129" presetID="1" presetClass="entr" presetSubtype="0" fill="hold" grpId="0" nodeType="afterEffect">
                                  <p:stCondLst>
                                    <p:cond delay="0"/>
                                  </p:stCondLst>
                                  <p:childTnLst>
                                    <p:set>
                                      <p:cBhvr>
                                        <p:cTn id="1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 grpId="0" animBg="1"/>
      <p:bldP spid="6" grpId="0" animBg="1"/>
      <p:bldP spid="7" grpId="0" animBg="1"/>
      <p:bldP spid="9" grpId="0" animBg="1"/>
      <p:bldP spid="10" grpId="0" animBg="1"/>
      <p:bldP spid="11" grpId="0" animBg="1"/>
      <p:bldP spid="12" grpId="0" animBg="1"/>
      <p:bldP spid="13" grpId="0" animBg="1"/>
      <p:bldP spid="17" grpId="0"/>
      <p:bldP spid="18" grpId="0"/>
      <p:bldP spid="8" grpId="0" animBg="1"/>
      <p:bldP spid="24" grpId="0" animBg="1"/>
      <p:bldP spid="24" grpId="1" animBg="1"/>
      <p:bldP spid="24" grpId="2" animBg="1"/>
      <p:bldP spid="24" grpId="3" animBg="1"/>
      <p:bldP spid="24" grpId="4" animBg="1"/>
      <p:bldP spid="25" grpId="0" animBg="1"/>
      <p:bldP spid="25" grpId="1" animBg="1"/>
      <p:bldP spid="25" grpId="2" animBg="1"/>
      <p:bldP spid="25" grpId="3" animBg="1"/>
      <p:bldP spid="25" grpId="4" animBg="1"/>
      <p:bldP spid="26" grpId="0" animBg="1"/>
      <p:bldP spid="26" grpId="1" animBg="1"/>
      <p:bldP spid="26" grpId="2" animBg="1"/>
      <p:bldP spid="26" grpId="3" animBg="1"/>
      <p:bldP spid="26" grpId="4" animBg="1"/>
      <p:bldP spid="27" grpId="0" animBg="1"/>
      <p:bldP spid="27" grpId="1" animBg="1"/>
      <p:bldP spid="27" grpId="2" animBg="1"/>
      <p:bldP spid="27" grpId="3" animBg="1"/>
      <p:bldP spid="27" grpId="4" animBg="1"/>
      <p:bldP spid="61" grpId="0" animBg="1"/>
      <p:bldP spid="62" grpId="0" animBg="1"/>
      <p:bldP spid="63" grpId="0" animBg="1"/>
      <p:bldP spid="64" grpId="0" animBg="1"/>
      <p:bldP spid="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6383123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008"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Users are sharing information freely and it could lead to a breach</a:t>
            </a:r>
          </a:p>
        </p:txBody>
      </p:sp>
      <p:grpSp>
        <p:nvGrpSpPr>
          <p:cNvPr id="43" name="Group 991"/>
          <p:cNvGrpSpPr/>
          <p:nvPr/>
        </p:nvGrpSpPr>
        <p:grpSpPr>
          <a:xfrm>
            <a:off x="382067" y="2080545"/>
            <a:ext cx="869227" cy="868328"/>
            <a:chOff x="409574" y="1193799"/>
            <a:chExt cx="1399900" cy="1398451"/>
          </a:xfrm>
        </p:grpSpPr>
        <p:sp>
          <p:nvSpPr>
            <p:cNvPr id="5" name="Oval 992"/>
            <p:cNvSpPr/>
            <p:nvPr/>
          </p:nvSpPr>
          <p:spPr>
            <a:xfrm>
              <a:off x="409574" y="1193799"/>
              <a:ext cx="1363663" cy="136366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993"/>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Freeform 994"/>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1" name="Straight Connector 20"/>
          <p:cNvCxnSpPr>
            <a:stCxn id="31" idx="6"/>
            <a:endCxn id="93" idx="2"/>
          </p:cNvCxnSpPr>
          <p:nvPr/>
        </p:nvCxnSpPr>
        <p:spPr>
          <a:xfrm flipV="1">
            <a:off x="1251294" y="2158935"/>
            <a:ext cx="468212" cy="36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3" idx="7"/>
          </p:cNvCxnSpPr>
          <p:nvPr/>
        </p:nvCxnSpPr>
        <p:spPr>
          <a:xfrm flipV="1">
            <a:off x="2262501" y="1654040"/>
            <a:ext cx="574619" cy="279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7" idx="4"/>
          </p:cNvCxnSpPr>
          <p:nvPr/>
        </p:nvCxnSpPr>
        <p:spPr>
          <a:xfrm>
            <a:off x="2664208" y="1968130"/>
            <a:ext cx="349591" cy="656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8" idx="36"/>
            <a:endCxn id="102" idx="35"/>
          </p:cNvCxnSpPr>
          <p:nvPr/>
        </p:nvCxnSpPr>
        <p:spPr>
          <a:xfrm flipV="1">
            <a:off x="2602998" y="1538832"/>
            <a:ext cx="787225" cy="196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628607" y="1198397"/>
            <a:ext cx="486458" cy="24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782858" y="4030893"/>
            <a:ext cx="719009" cy="396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93" idx="2"/>
          </p:cNvCxnSpPr>
          <p:nvPr/>
        </p:nvCxnSpPr>
        <p:spPr>
          <a:xfrm flipH="1" flipV="1">
            <a:off x="1719506" y="2158935"/>
            <a:ext cx="406457" cy="274996"/>
          </a:xfrm>
          <a:prstGeom prst="line">
            <a:avLst/>
          </a:prstGeom>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1719506" y="1840856"/>
            <a:ext cx="653063" cy="652387"/>
            <a:chOff x="7269654" y="1050069"/>
            <a:chExt cx="1399900" cy="1398451"/>
          </a:xfrm>
        </p:grpSpPr>
        <p:grpSp>
          <p:nvGrpSpPr>
            <p:cNvPr id="87" name="Group 86"/>
            <p:cNvGrpSpPr/>
            <p:nvPr/>
          </p:nvGrpSpPr>
          <p:grpSpPr>
            <a:xfrm>
              <a:off x="7269654" y="1050069"/>
              <a:ext cx="1399900" cy="1398451"/>
              <a:chOff x="-2029689" y="3075853"/>
              <a:chExt cx="1399900" cy="1398451"/>
            </a:xfrm>
          </p:grpSpPr>
          <p:sp>
            <p:nvSpPr>
              <p:cNvPr id="93" name="Oval 92"/>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Oval 93"/>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88" name="Group 87"/>
            <p:cNvGrpSpPr/>
            <p:nvPr/>
          </p:nvGrpSpPr>
          <p:grpSpPr>
            <a:xfrm>
              <a:off x="7537265" y="1245229"/>
              <a:ext cx="864679" cy="1008131"/>
              <a:chOff x="6410250" y="2267725"/>
              <a:chExt cx="1389628" cy="1620168"/>
            </a:xfrm>
            <a:solidFill>
              <a:schemeClr val="tx1"/>
            </a:solidFill>
          </p:grpSpPr>
          <p:sp>
            <p:nvSpPr>
              <p:cNvPr id="89" name="Freeform 8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95" name="Group 94"/>
          <p:cNvGrpSpPr/>
          <p:nvPr/>
        </p:nvGrpSpPr>
        <p:grpSpPr>
          <a:xfrm>
            <a:off x="2387361" y="1428967"/>
            <a:ext cx="539722" cy="539163"/>
            <a:chOff x="409574" y="1193799"/>
            <a:chExt cx="1399900" cy="1398451"/>
          </a:xfrm>
        </p:grpSpPr>
        <p:sp>
          <p:nvSpPr>
            <p:cNvPr id="96" name="Oval 95"/>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Oval 9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Freeform 9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52" name="Straight Connector 151"/>
          <p:cNvCxnSpPr>
            <a:stCxn id="102" idx="35"/>
            <a:endCxn id="118" idx="33"/>
          </p:cNvCxnSpPr>
          <p:nvPr/>
        </p:nvCxnSpPr>
        <p:spPr>
          <a:xfrm>
            <a:off x="3390223" y="1538832"/>
            <a:ext cx="676034" cy="234043"/>
          </a:xfrm>
          <a:prstGeom prst="line">
            <a:avLst/>
          </a:prstGeom>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3201235" y="1294101"/>
            <a:ext cx="446051" cy="445589"/>
            <a:chOff x="409574" y="1193799"/>
            <a:chExt cx="1399900" cy="1398451"/>
          </a:xfrm>
        </p:grpSpPr>
        <p:sp>
          <p:nvSpPr>
            <p:cNvPr id="100" name="Oval 99"/>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Oval 10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 name="Freeform 10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4" name="Group 113"/>
          <p:cNvGrpSpPr/>
          <p:nvPr/>
        </p:nvGrpSpPr>
        <p:grpSpPr>
          <a:xfrm>
            <a:off x="3900768" y="1584473"/>
            <a:ext cx="405501" cy="405081"/>
            <a:chOff x="7269654" y="1050069"/>
            <a:chExt cx="1399900" cy="1398451"/>
          </a:xfrm>
        </p:grpSpPr>
        <p:grpSp>
          <p:nvGrpSpPr>
            <p:cNvPr id="115" name="Group 114"/>
            <p:cNvGrpSpPr/>
            <p:nvPr/>
          </p:nvGrpSpPr>
          <p:grpSpPr>
            <a:xfrm>
              <a:off x="7269654" y="1050069"/>
              <a:ext cx="1399900" cy="1398451"/>
              <a:chOff x="-2029689" y="3075853"/>
              <a:chExt cx="1399900" cy="1398451"/>
            </a:xfrm>
          </p:grpSpPr>
          <p:sp>
            <p:nvSpPr>
              <p:cNvPr id="119" name="Oval 118"/>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0" name="Oval 11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6" name="Group 115"/>
            <p:cNvGrpSpPr/>
            <p:nvPr/>
          </p:nvGrpSpPr>
          <p:grpSpPr>
            <a:xfrm>
              <a:off x="7537265" y="1245229"/>
              <a:ext cx="864679" cy="1008131"/>
              <a:chOff x="6410250" y="2267725"/>
              <a:chExt cx="1389628" cy="1620168"/>
            </a:xfrm>
            <a:solidFill>
              <a:schemeClr val="tx1"/>
            </a:solidFill>
          </p:grpSpPr>
          <p:sp>
            <p:nvSpPr>
              <p:cNvPr id="117" name="Freeform 116"/>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1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54" name="Straight Connector 153"/>
          <p:cNvCxnSpPr>
            <a:endCxn id="55" idx="26"/>
          </p:cNvCxnSpPr>
          <p:nvPr/>
        </p:nvCxnSpPr>
        <p:spPr>
          <a:xfrm>
            <a:off x="2266365" y="3147796"/>
            <a:ext cx="350342" cy="744316"/>
          </a:xfrm>
          <a:prstGeom prst="line">
            <a:avLst/>
          </a:prstGeom>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1984958" y="2708788"/>
            <a:ext cx="539722" cy="539163"/>
            <a:chOff x="409574" y="1193799"/>
            <a:chExt cx="1399900" cy="1398451"/>
          </a:xfrm>
        </p:grpSpPr>
        <p:sp>
          <p:nvSpPr>
            <p:cNvPr id="142" name="Oval 141"/>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3" name="Oval 14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4" name="Freeform 14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57" name="Straight Connector 156"/>
          <p:cNvCxnSpPr>
            <a:stCxn id="55" idx="31"/>
          </p:cNvCxnSpPr>
          <p:nvPr/>
        </p:nvCxnSpPr>
        <p:spPr>
          <a:xfrm flipV="1">
            <a:off x="2626884" y="3572701"/>
            <a:ext cx="635827" cy="358758"/>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2451066" y="3746345"/>
            <a:ext cx="446051" cy="445589"/>
            <a:chOff x="409574" y="1193799"/>
            <a:chExt cx="1399900" cy="1398451"/>
          </a:xfrm>
        </p:grpSpPr>
        <p:sp>
          <p:nvSpPr>
            <p:cNvPr id="50" name="Oval 49"/>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Oval 5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Freeform 54"/>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8" name="Rectangle 167"/>
          <p:cNvSpPr/>
          <p:nvPr/>
        </p:nvSpPr>
        <p:spPr>
          <a:xfrm>
            <a:off x="6633656" y="3436585"/>
            <a:ext cx="2258750" cy="989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Cloud apps move sharing permissions outside of IT control</a:t>
            </a:r>
          </a:p>
        </p:txBody>
      </p:sp>
      <p:grpSp>
        <p:nvGrpSpPr>
          <p:cNvPr id="632" name="Group 999"/>
          <p:cNvGrpSpPr/>
          <p:nvPr/>
        </p:nvGrpSpPr>
        <p:grpSpPr>
          <a:xfrm>
            <a:off x="7212842" y="1874629"/>
            <a:ext cx="1280160" cy="1280160"/>
            <a:chOff x="6607670" y="1882720"/>
            <a:chExt cx="1280160" cy="1371600"/>
          </a:xfrm>
        </p:grpSpPr>
        <p:cxnSp>
          <p:nvCxnSpPr>
            <p:cNvPr id="164" name="Straight Connector 1000"/>
            <p:cNvCxnSpPr/>
            <p:nvPr/>
          </p:nvCxnSpPr>
          <p:spPr>
            <a:xfrm flipV="1">
              <a:off x="6972833" y="2406242"/>
              <a:ext cx="354497" cy="400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001"/>
            <p:cNvCxnSpPr/>
            <p:nvPr/>
          </p:nvCxnSpPr>
          <p:spPr>
            <a:xfrm>
              <a:off x="6990946" y="2867050"/>
              <a:ext cx="513608" cy="88237"/>
            </a:xfrm>
            <a:prstGeom prst="line">
              <a:avLst/>
            </a:prstGeom>
          </p:spPr>
          <p:style>
            <a:lnRef idx="1">
              <a:schemeClr val="accent1"/>
            </a:lnRef>
            <a:fillRef idx="0">
              <a:schemeClr val="accent1"/>
            </a:fillRef>
            <a:effectRef idx="0">
              <a:schemeClr val="accent1"/>
            </a:effectRef>
            <a:fontRef idx="minor">
              <a:schemeClr val="tx1"/>
            </a:fontRef>
          </p:style>
        </p:cxnSp>
        <p:grpSp>
          <p:nvGrpSpPr>
            <p:cNvPr id="65" name="Group 1002"/>
            <p:cNvGrpSpPr/>
            <p:nvPr/>
          </p:nvGrpSpPr>
          <p:grpSpPr>
            <a:xfrm>
              <a:off x="7186872" y="2193494"/>
              <a:ext cx="366503" cy="391660"/>
              <a:chOff x="7269654" y="1050069"/>
              <a:chExt cx="1399900" cy="1398451"/>
            </a:xfrm>
          </p:grpSpPr>
          <p:grpSp>
            <p:nvGrpSpPr>
              <p:cNvPr id="67" name="Group 1016"/>
              <p:cNvGrpSpPr/>
              <p:nvPr/>
            </p:nvGrpSpPr>
            <p:grpSpPr>
              <a:xfrm>
                <a:off x="7269654" y="1050069"/>
                <a:ext cx="1399900" cy="1398451"/>
                <a:chOff x="-2029689" y="3075853"/>
                <a:chExt cx="1399900" cy="1398451"/>
              </a:xfrm>
            </p:grpSpPr>
            <p:sp>
              <p:nvSpPr>
                <p:cNvPr id="71" name="Oval 1020"/>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Oval 102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8" name="Group 1017"/>
              <p:cNvGrpSpPr/>
              <p:nvPr/>
            </p:nvGrpSpPr>
            <p:grpSpPr>
              <a:xfrm>
                <a:off x="7537265" y="1245229"/>
                <a:ext cx="864679" cy="1008131"/>
                <a:chOff x="6410250" y="2267725"/>
                <a:chExt cx="1389628" cy="1620168"/>
              </a:xfrm>
              <a:solidFill>
                <a:schemeClr val="tx1"/>
              </a:solidFill>
            </p:grpSpPr>
            <p:sp>
              <p:nvSpPr>
                <p:cNvPr id="69" name="Freeform 101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101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77" name="Group 1003"/>
            <p:cNvGrpSpPr/>
            <p:nvPr/>
          </p:nvGrpSpPr>
          <p:grpSpPr>
            <a:xfrm>
              <a:off x="6689055" y="2679977"/>
              <a:ext cx="366503" cy="391660"/>
              <a:chOff x="409574" y="1193799"/>
              <a:chExt cx="1399900" cy="1398451"/>
            </a:xfrm>
          </p:grpSpPr>
          <p:sp>
            <p:nvSpPr>
              <p:cNvPr id="78" name="Oval 1013"/>
              <p:cNvSpPr/>
              <p:nvPr/>
            </p:nvSpPr>
            <p:spPr>
              <a:xfrm>
                <a:off x="409574" y="1193799"/>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Oval 101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Freeform 101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22" name="Group 1004"/>
            <p:cNvGrpSpPr/>
            <p:nvPr/>
          </p:nvGrpSpPr>
          <p:grpSpPr>
            <a:xfrm>
              <a:off x="7406872" y="2779466"/>
              <a:ext cx="366503" cy="391660"/>
              <a:chOff x="7269654" y="1050069"/>
              <a:chExt cx="1399900" cy="1398451"/>
            </a:xfrm>
          </p:grpSpPr>
          <p:grpSp>
            <p:nvGrpSpPr>
              <p:cNvPr id="123" name="Group 1007"/>
              <p:cNvGrpSpPr/>
              <p:nvPr/>
            </p:nvGrpSpPr>
            <p:grpSpPr>
              <a:xfrm>
                <a:off x="7269654" y="1050069"/>
                <a:ext cx="1399900" cy="1398451"/>
                <a:chOff x="-2029689" y="3075853"/>
                <a:chExt cx="1399900" cy="1398451"/>
              </a:xfrm>
            </p:grpSpPr>
            <p:sp>
              <p:nvSpPr>
                <p:cNvPr id="127" name="Oval 1011"/>
                <p:cNvSpPr/>
                <p:nvPr/>
              </p:nvSpPr>
              <p:spPr>
                <a:xfrm>
                  <a:off x="-2029689" y="3075853"/>
                  <a:ext cx="1363663" cy="136366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8" name="Oval 101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4" name="Group 1008"/>
              <p:cNvGrpSpPr/>
              <p:nvPr/>
            </p:nvGrpSpPr>
            <p:grpSpPr>
              <a:xfrm>
                <a:off x="7537265" y="1245229"/>
                <a:ext cx="864679" cy="1008131"/>
                <a:chOff x="6410250" y="2267725"/>
                <a:chExt cx="1389628" cy="1620168"/>
              </a:xfrm>
              <a:solidFill>
                <a:schemeClr val="tx1"/>
              </a:solidFill>
            </p:grpSpPr>
            <p:sp>
              <p:nvSpPr>
                <p:cNvPr id="125" name="Freeform 100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01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169" name="Rectangle 1005"/>
            <p:cNvSpPr/>
            <p:nvPr/>
          </p:nvSpPr>
          <p:spPr>
            <a:xfrm>
              <a:off x="6607670" y="1882720"/>
              <a:ext cx="1280160" cy="137160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006"/>
            <p:cNvSpPr/>
            <p:nvPr/>
          </p:nvSpPr>
          <p:spPr>
            <a:xfrm>
              <a:off x="6607670" y="1886155"/>
              <a:ext cx="1280160" cy="217569"/>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Competitor</a:t>
              </a:r>
            </a:p>
          </p:txBody>
        </p:sp>
      </p:grpSp>
      <p:sp>
        <p:nvSpPr>
          <p:cNvPr id="191" name="Rectangle 190"/>
          <p:cNvSpPr/>
          <p:nvPr/>
        </p:nvSpPr>
        <p:spPr>
          <a:xfrm>
            <a:off x="104362" y="3546291"/>
            <a:ext cx="2258750" cy="989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20% of broadly shared files contain compliance related data</a:t>
            </a:r>
          </a:p>
        </p:txBody>
      </p:sp>
      <p:grpSp>
        <p:nvGrpSpPr>
          <p:cNvPr id="209" name="Group 1526"/>
          <p:cNvGrpSpPr/>
          <p:nvPr/>
        </p:nvGrpSpPr>
        <p:grpSpPr>
          <a:xfrm>
            <a:off x="896539" y="2890307"/>
            <a:ext cx="927496" cy="621285"/>
            <a:chOff x="705124" y="2550552"/>
            <a:chExt cx="927496" cy="621285"/>
          </a:xfrm>
        </p:grpSpPr>
        <p:grpSp>
          <p:nvGrpSpPr>
            <p:cNvPr id="201" name="Group 1527"/>
            <p:cNvGrpSpPr/>
            <p:nvPr/>
          </p:nvGrpSpPr>
          <p:grpSpPr>
            <a:xfrm>
              <a:off x="705124" y="2550552"/>
              <a:ext cx="927496" cy="621285"/>
              <a:chOff x="697381" y="2475638"/>
              <a:chExt cx="927496" cy="621285"/>
            </a:xfrm>
          </p:grpSpPr>
          <p:grpSp>
            <p:nvGrpSpPr>
              <p:cNvPr id="199" name="Group 1532"/>
              <p:cNvGrpSpPr/>
              <p:nvPr/>
            </p:nvGrpSpPr>
            <p:grpSpPr>
              <a:xfrm>
                <a:off x="1201557" y="2475638"/>
                <a:ext cx="278816" cy="354886"/>
                <a:chOff x="938456" y="2633471"/>
                <a:chExt cx="278816" cy="354886"/>
              </a:xfrm>
            </p:grpSpPr>
            <p:sp>
              <p:nvSpPr>
                <p:cNvPr id="196" name="Freeform 5"/>
                <p:cNvSpPr>
                  <a:spLocks/>
                </p:cNvSpPr>
                <p:nvPr/>
              </p:nvSpPr>
              <p:spPr bwMode="auto">
                <a:xfrm>
                  <a:off x="938456" y="2633471"/>
                  <a:ext cx="101290" cy="101455"/>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
                <p:cNvSpPr>
                  <a:spLocks noEditPoints="1"/>
                </p:cNvSpPr>
                <p:nvPr/>
              </p:nvSpPr>
              <p:spPr bwMode="auto">
                <a:xfrm>
                  <a:off x="938456" y="2633471"/>
                  <a:ext cx="278816" cy="354886"/>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8" name="Shape 635"/>
              <p:cNvSpPr/>
              <p:nvPr/>
            </p:nvSpPr>
            <p:spPr>
              <a:xfrm>
                <a:off x="697381" y="2819924"/>
                <a:ext cx="927496" cy="276999"/>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Proxima Nova Semibold"/>
                    <a:ea typeface="Proxima Nova Semibold"/>
                    <a:cs typeface="Proxima Nova Semibold"/>
                    <a:sym typeface="Proxima Nova Semibold"/>
                  </a:defRPr>
                </a:lvl1pPr>
              </a:lstStyle>
              <a:p>
                <a:pPr lvl="0">
                  <a:defRPr sz="1800"/>
                </a:pPr>
                <a:r>
                  <a:rPr sz="1200" dirty="0"/>
                  <a:t>Payroll.docx</a:t>
                </a:r>
              </a:p>
            </p:txBody>
          </p:sp>
        </p:grpSp>
        <p:grpSp>
          <p:nvGrpSpPr>
            <p:cNvPr id="207" name="Group 1528"/>
            <p:cNvGrpSpPr/>
            <p:nvPr/>
          </p:nvGrpSpPr>
          <p:grpSpPr>
            <a:xfrm>
              <a:off x="912405" y="2604392"/>
              <a:ext cx="186574" cy="286019"/>
              <a:chOff x="684111" y="3121216"/>
              <a:chExt cx="186574" cy="286019"/>
            </a:xfrm>
          </p:grpSpPr>
          <p:sp>
            <p:nvSpPr>
              <p:cNvPr id="202" name="Rectangle 1529"/>
              <p:cNvSpPr/>
              <p:nvPr/>
            </p:nvSpPr>
            <p:spPr>
              <a:xfrm>
                <a:off x="684111" y="3225942"/>
                <a:ext cx="186574" cy="181293"/>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1530"/>
              <p:cNvSpPr/>
              <p:nvPr/>
            </p:nvSpPr>
            <p:spPr>
              <a:xfrm>
                <a:off x="724734" y="3206113"/>
                <a:ext cx="103512" cy="4571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4" name="Straight Arrow Connector 1531"/>
              <p:cNvCxnSpPr/>
              <p:nvPr/>
            </p:nvCxnSpPr>
            <p:spPr>
              <a:xfrm flipV="1">
                <a:off x="777398" y="3121216"/>
                <a:ext cx="0" cy="182880"/>
              </a:xfrm>
              <a:prstGeom prst="straightConnector1">
                <a:avLst/>
              </a:prstGeom>
              <a:ln>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35" name="Group 532"/>
          <p:cNvGrpSpPr/>
          <p:nvPr/>
        </p:nvGrpSpPr>
        <p:grpSpPr>
          <a:xfrm>
            <a:off x="4444422" y="3261144"/>
            <a:ext cx="274320" cy="274320"/>
            <a:chOff x="5402642" y="2750547"/>
            <a:chExt cx="274320" cy="274320"/>
          </a:xfrm>
        </p:grpSpPr>
        <p:grpSp>
          <p:nvGrpSpPr>
            <p:cNvPr id="257" name="Group 534"/>
            <p:cNvGrpSpPr/>
            <p:nvPr/>
          </p:nvGrpSpPr>
          <p:grpSpPr>
            <a:xfrm>
              <a:off x="5402642" y="2750547"/>
              <a:ext cx="274320" cy="274320"/>
              <a:chOff x="-2029689" y="3075853"/>
              <a:chExt cx="1399900" cy="1398451"/>
            </a:xfrm>
          </p:grpSpPr>
          <p:sp>
            <p:nvSpPr>
              <p:cNvPr id="258" name="Oval 536"/>
              <p:cNvSpPr/>
              <p:nvPr/>
            </p:nvSpPr>
            <p:spPr>
              <a:xfrm>
                <a:off x="-2029689" y="3075853"/>
                <a:ext cx="1363662"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3" name="Oval 537"/>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1" name="Freeform 535"/>
            <p:cNvSpPr>
              <a:spLocks/>
            </p:cNvSpPr>
            <p:nvPr/>
          </p:nvSpPr>
          <p:spPr bwMode="auto">
            <a:xfrm>
              <a:off x="5460822" y="2787272"/>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6" name="Group 545"/>
          <p:cNvGrpSpPr/>
          <p:nvPr/>
        </p:nvGrpSpPr>
        <p:grpSpPr>
          <a:xfrm>
            <a:off x="4370885" y="3940217"/>
            <a:ext cx="274320" cy="274320"/>
            <a:chOff x="5382524" y="4157417"/>
            <a:chExt cx="303261" cy="304343"/>
          </a:xfrm>
        </p:grpSpPr>
        <p:sp>
          <p:nvSpPr>
            <p:cNvPr id="260" name="Oval 546"/>
            <p:cNvSpPr/>
            <p:nvPr/>
          </p:nvSpPr>
          <p:spPr>
            <a:xfrm>
              <a:off x="5382524" y="4157417"/>
              <a:ext cx="296773" cy="29677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4" name="Group 547"/>
            <p:cNvGrpSpPr/>
            <p:nvPr/>
          </p:nvGrpSpPr>
          <p:grpSpPr>
            <a:xfrm>
              <a:off x="5389012" y="4164988"/>
              <a:ext cx="296773" cy="296772"/>
              <a:chOff x="5013849" y="4176282"/>
              <a:chExt cx="296773" cy="296772"/>
            </a:xfrm>
          </p:grpSpPr>
          <p:sp>
            <p:nvSpPr>
              <p:cNvPr id="261" name="Oval 548"/>
              <p:cNvSpPr/>
              <p:nvPr/>
            </p:nvSpPr>
            <p:spPr>
              <a:xfrm>
                <a:off x="5013849" y="4176282"/>
                <a:ext cx="296773" cy="296772"/>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2" name="Freeform 549"/>
              <p:cNvSpPr>
                <a:spLocks/>
              </p:cNvSpPr>
              <p:nvPr/>
            </p:nvSpPr>
            <p:spPr bwMode="auto">
              <a:xfrm>
                <a:off x="5070849" y="4218594"/>
                <a:ext cx="182773" cy="21214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78" name="Group 489"/>
          <p:cNvGrpSpPr/>
          <p:nvPr/>
        </p:nvGrpSpPr>
        <p:grpSpPr>
          <a:xfrm>
            <a:off x="4686937" y="1692147"/>
            <a:ext cx="274320" cy="274320"/>
            <a:chOff x="409574" y="1193799"/>
            <a:chExt cx="1399900" cy="1398451"/>
          </a:xfrm>
        </p:grpSpPr>
        <p:sp>
          <p:nvSpPr>
            <p:cNvPr id="279" name="Oval 490"/>
            <p:cNvSpPr/>
            <p:nvPr/>
          </p:nvSpPr>
          <p:spPr>
            <a:xfrm>
              <a:off x="409574" y="1193799"/>
              <a:ext cx="1363662"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0" name="Oval 49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1" name="Freeform 49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89" name="Group 557"/>
          <p:cNvGrpSpPr/>
          <p:nvPr/>
        </p:nvGrpSpPr>
        <p:grpSpPr>
          <a:xfrm>
            <a:off x="4195522" y="4309236"/>
            <a:ext cx="274320" cy="274320"/>
            <a:chOff x="409574" y="1193799"/>
            <a:chExt cx="1399900" cy="1398451"/>
          </a:xfrm>
        </p:grpSpPr>
        <p:sp>
          <p:nvSpPr>
            <p:cNvPr id="290" name="Oval 559"/>
            <p:cNvSpPr/>
            <p:nvPr/>
          </p:nvSpPr>
          <p:spPr>
            <a:xfrm>
              <a:off x="409574" y="1193799"/>
              <a:ext cx="1363662"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1" name="Oval 56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2" name="Freeform 56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00" name="Group 569"/>
          <p:cNvGrpSpPr/>
          <p:nvPr/>
        </p:nvGrpSpPr>
        <p:grpSpPr>
          <a:xfrm>
            <a:off x="4710212" y="4207422"/>
            <a:ext cx="228600" cy="228600"/>
            <a:chOff x="409574" y="1193799"/>
            <a:chExt cx="1399900" cy="1398451"/>
          </a:xfrm>
        </p:grpSpPr>
        <p:sp>
          <p:nvSpPr>
            <p:cNvPr id="301" name="Oval 570"/>
            <p:cNvSpPr/>
            <p:nvPr/>
          </p:nvSpPr>
          <p:spPr>
            <a:xfrm>
              <a:off x="409574" y="1193799"/>
              <a:ext cx="1363665" cy="136366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2" name="Oval 57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3" name="Freeform 57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04" name="Group 579"/>
          <p:cNvGrpSpPr/>
          <p:nvPr/>
        </p:nvGrpSpPr>
        <p:grpSpPr>
          <a:xfrm>
            <a:off x="5051333" y="4366098"/>
            <a:ext cx="228600" cy="228600"/>
            <a:chOff x="409574" y="1193799"/>
            <a:chExt cx="1399900" cy="1398451"/>
          </a:xfrm>
        </p:grpSpPr>
        <p:sp>
          <p:nvSpPr>
            <p:cNvPr id="305" name="Oval 580"/>
            <p:cNvSpPr/>
            <p:nvPr/>
          </p:nvSpPr>
          <p:spPr>
            <a:xfrm>
              <a:off x="409574" y="1193799"/>
              <a:ext cx="1363665" cy="136366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6" name="Oval 58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7" name="Freeform 58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0" name="Group 588"/>
          <p:cNvGrpSpPr/>
          <p:nvPr/>
        </p:nvGrpSpPr>
        <p:grpSpPr>
          <a:xfrm>
            <a:off x="4485376" y="3604397"/>
            <a:ext cx="274320" cy="274320"/>
            <a:chOff x="4847886" y="3494595"/>
            <a:chExt cx="274320" cy="274320"/>
          </a:xfrm>
        </p:grpSpPr>
        <p:grpSp>
          <p:nvGrpSpPr>
            <p:cNvPr id="293" name="Group 590"/>
            <p:cNvGrpSpPr/>
            <p:nvPr/>
          </p:nvGrpSpPr>
          <p:grpSpPr>
            <a:xfrm>
              <a:off x="4847886" y="3494595"/>
              <a:ext cx="274320" cy="274320"/>
              <a:chOff x="-2029689" y="3075853"/>
              <a:chExt cx="1399900" cy="1398451"/>
            </a:xfrm>
          </p:grpSpPr>
          <p:sp>
            <p:nvSpPr>
              <p:cNvPr id="294" name="Oval 598"/>
              <p:cNvSpPr/>
              <p:nvPr/>
            </p:nvSpPr>
            <p:spPr>
              <a:xfrm>
                <a:off x="-2029689" y="3075853"/>
                <a:ext cx="1363662"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5" name="Oval 59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9" name="Group 592"/>
            <p:cNvGrpSpPr/>
            <p:nvPr/>
          </p:nvGrpSpPr>
          <p:grpSpPr>
            <a:xfrm>
              <a:off x="4902533" y="3522893"/>
              <a:ext cx="172546" cy="212181"/>
              <a:chOff x="5193186" y="3631356"/>
              <a:chExt cx="172546" cy="212181"/>
            </a:xfrm>
          </p:grpSpPr>
          <p:sp>
            <p:nvSpPr>
              <p:cNvPr id="322" name="Freeform 594"/>
              <p:cNvSpPr>
                <a:spLocks/>
              </p:cNvSpPr>
              <p:nvPr/>
            </p:nvSpPr>
            <p:spPr bwMode="auto">
              <a:xfrm>
                <a:off x="5209906" y="3631356"/>
                <a:ext cx="155826" cy="204773"/>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3" name="Freeform 597"/>
              <p:cNvSpPr>
                <a:spLocks/>
              </p:cNvSpPr>
              <p:nvPr/>
            </p:nvSpPr>
            <p:spPr bwMode="auto">
              <a:xfrm>
                <a:off x="5193186" y="3651513"/>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26" name="Group 610"/>
          <p:cNvGrpSpPr/>
          <p:nvPr/>
        </p:nvGrpSpPr>
        <p:grpSpPr>
          <a:xfrm>
            <a:off x="4134359" y="2880317"/>
            <a:ext cx="304659" cy="304343"/>
            <a:chOff x="7269654" y="1050069"/>
            <a:chExt cx="1399900" cy="1398451"/>
          </a:xfrm>
        </p:grpSpPr>
        <p:grpSp>
          <p:nvGrpSpPr>
            <p:cNvPr id="327" name="Group 611"/>
            <p:cNvGrpSpPr/>
            <p:nvPr/>
          </p:nvGrpSpPr>
          <p:grpSpPr>
            <a:xfrm>
              <a:off x="7269654" y="1050069"/>
              <a:ext cx="1399900" cy="1398451"/>
              <a:chOff x="-2029689" y="3075853"/>
              <a:chExt cx="1399900" cy="1398451"/>
            </a:xfrm>
          </p:grpSpPr>
          <p:sp>
            <p:nvSpPr>
              <p:cNvPr id="331" name="Oval 618"/>
              <p:cNvSpPr/>
              <p:nvPr/>
            </p:nvSpPr>
            <p:spPr>
              <a:xfrm>
                <a:off x="-2029689" y="3075853"/>
                <a:ext cx="1363664" cy="136366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2" name="Oval 619"/>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8" name="Group 612"/>
            <p:cNvGrpSpPr/>
            <p:nvPr/>
          </p:nvGrpSpPr>
          <p:grpSpPr>
            <a:xfrm>
              <a:off x="7537265" y="1245229"/>
              <a:ext cx="864679" cy="1008131"/>
              <a:chOff x="6410250" y="2267725"/>
              <a:chExt cx="1389628" cy="1620168"/>
            </a:xfrm>
            <a:solidFill>
              <a:schemeClr val="tx1"/>
            </a:solidFill>
          </p:grpSpPr>
          <p:sp>
            <p:nvSpPr>
              <p:cNvPr id="329" name="Freeform 61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0" name="Freeform 61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340" name="Group 629"/>
          <p:cNvGrpSpPr/>
          <p:nvPr/>
        </p:nvGrpSpPr>
        <p:grpSpPr>
          <a:xfrm>
            <a:off x="4929641" y="3344101"/>
            <a:ext cx="228600" cy="228600"/>
            <a:chOff x="7269654" y="1050069"/>
            <a:chExt cx="1399900" cy="1398451"/>
          </a:xfrm>
        </p:grpSpPr>
        <p:grpSp>
          <p:nvGrpSpPr>
            <p:cNvPr id="341" name="Group 631"/>
            <p:cNvGrpSpPr/>
            <p:nvPr/>
          </p:nvGrpSpPr>
          <p:grpSpPr>
            <a:xfrm>
              <a:off x="7269654" y="1050069"/>
              <a:ext cx="1399900" cy="1398451"/>
              <a:chOff x="-2029689" y="3075853"/>
              <a:chExt cx="1399900" cy="1398451"/>
            </a:xfrm>
          </p:grpSpPr>
          <p:sp>
            <p:nvSpPr>
              <p:cNvPr id="345" name="Oval 635"/>
              <p:cNvSpPr/>
              <p:nvPr/>
            </p:nvSpPr>
            <p:spPr>
              <a:xfrm>
                <a:off x="-2029689" y="3075853"/>
                <a:ext cx="1363665" cy="1363661"/>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6" name="Oval 63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42" name="Group 632"/>
            <p:cNvGrpSpPr/>
            <p:nvPr/>
          </p:nvGrpSpPr>
          <p:grpSpPr>
            <a:xfrm>
              <a:off x="7537265" y="1245229"/>
              <a:ext cx="864679" cy="1008131"/>
              <a:chOff x="6410250" y="2267725"/>
              <a:chExt cx="1389628" cy="1620168"/>
            </a:xfrm>
            <a:solidFill>
              <a:schemeClr val="tx1"/>
            </a:solidFill>
          </p:grpSpPr>
          <p:sp>
            <p:nvSpPr>
              <p:cNvPr id="343" name="Freeform 63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4" name="Freeform 63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47" name="Straight Connector 346"/>
          <p:cNvCxnSpPr>
            <a:endCxn id="2" idx="2"/>
          </p:cNvCxnSpPr>
          <p:nvPr/>
        </p:nvCxnSpPr>
        <p:spPr>
          <a:xfrm flipV="1">
            <a:off x="4142487" y="1073150"/>
            <a:ext cx="403172" cy="112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233" idx="44"/>
          </p:cNvCxnSpPr>
          <p:nvPr/>
        </p:nvCxnSpPr>
        <p:spPr>
          <a:xfrm flipH="1" flipV="1">
            <a:off x="2953598" y="2667932"/>
            <a:ext cx="599612" cy="102583"/>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2811370" y="2430140"/>
            <a:ext cx="446051" cy="445589"/>
            <a:chOff x="7269654" y="1050069"/>
            <a:chExt cx="1399900" cy="1398451"/>
          </a:xfrm>
        </p:grpSpPr>
        <p:grpSp>
          <p:nvGrpSpPr>
            <p:cNvPr id="104" name="Group 103"/>
            <p:cNvGrpSpPr/>
            <p:nvPr/>
          </p:nvGrpSpPr>
          <p:grpSpPr>
            <a:xfrm>
              <a:off x="7269654" y="1050069"/>
              <a:ext cx="1399900" cy="1398451"/>
              <a:chOff x="-2029689" y="3075853"/>
              <a:chExt cx="1399900" cy="1398451"/>
            </a:xfrm>
          </p:grpSpPr>
          <p:sp>
            <p:nvSpPr>
              <p:cNvPr id="108" name="Oval 107"/>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9" name="Oval 108"/>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05" name="Group 104"/>
            <p:cNvGrpSpPr/>
            <p:nvPr/>
          </p:nvGrpSpPr>
          <p:grpSpPr>
            <a:xfrm>
              <a:off x="7537265" y="1245229"/>
              <a:ext cx="864679" cy="1008131"/>
              <a:chOff x="6410250" y="2267725"/>
              <a:chExt cx="1389628" cy="1620168"/>
            </a:xfrm>
            <a:solidFill>
              <a:schemeClr val="tx1"/>
            </a:solidFill>
          </p:grpSpPr>
          <p:sp>
            <p:nvSpPr>
              <p:cNvPr id="106" name="Freeform 10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41" name="Group 644"/>
          <p:cNvGrpSpPr/>
          <p:nvPr/>
        </p:nvGrpSpPr>
        <p:grpSpPr>
          <a:xfrm>
            <a:off x="4466264" y="1239354"/>
            <a:ext cx="304659" cy="304343"/>
            <a:chOff x="7269654" y="1050069"/>
            <a:chExt cx="1399900" cy="1398451"/>
          </a:xfrm>
        </p:grpSpPr>
        <p:grpSp>
          <p:nvGrpSpPr>
            <p:cNvPr id="242" name="Group 645"/>
            <p:cNvGrpSpPr/>
            <p:nvPr/>
          </p:nvGrpSpPr>
          <p:grpSpPr>
            <a:xfrm>
              <a:off x="7269654" y="1050069"/>
              <a:ext cx="1399900" cy="1398451"/>
              <a:chOff x="-2029689" y="3075853"/>
              <a:chExt cx="1399900" cy="1398451"/>
            </a:xfrm>
          </p:grpSpPr>
          <p:sp>
            <p:nvSpPr>
              <p:cNvPr id="246" name="Oval 649"/>
              <p:cNvSpPr/>
              <p:nvPr/>
            </p:nvSpPr>
            <p:spPr>
              <a:xfrm>
                <a:off x="-2029689" y="3075853"/>
                <a:ext cx="1363664" cy="13636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7" name="Oval 65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43" name="Group 646"/>
            <p:cNvGrpSpPr/>
            <p:nvPr/>
          </p:nvGrpSpPr>
          <p:grpSpPr>
            <a:xfrm>
              <a:off x="7536743" y="1245229"/>
              <a:ext cx="864678" cy="1039431"/>
              <a:chOff x="6409415" y="2267725"/>
              <a:chExt cx="1389627" cy="1670471"/>
            </a:xfrm>
            <a:solidFill>
              <a:schemeClr val="tx1"/>
            </a:solidFill>
          </p:grpSpPr>
          <p:sp>
            <p:nvSpPr>
              <p:cNvPr id="244" name="Freeform 64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5" name="Freeform 648"/>
              <p:cNvSpPr>
                <a:spLocks/>
              </p:cNvSpPr>
              <p:nvPr/>
            </p:nvSpPr>
            <p:spPr bwMode="auto">
              <a:xfrm>
                <a:off x="6409415" y="2325229"/>
                <a:ext cx="1389627" cy="161296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37" name="Group 236"/>
          <p:cNvGrpSpPr/>
          <p:nvPr/>
        </p:nvGrpSpPr>
        <p:grpSpPr>
          <a:xfrm>
            <a:off x="4423619" y="907348"/>
            <a:ext cx="304659" cy="304343"/>
            <a:chOff x="409574" y="1193799"/>
            <a:chExt cx="1399900" cy="1398451"/>
          </a:xfrm>
        </p:grpSpPr>
        <p:sp>
          <p:nvSpPr>
            <p:cNvPr id="238" name="Oval 237"/>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0" name="Freeform 23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0" name="Group 109"/>
          <p:cNvGrpSpPr/>
          <p:nvPr/>
        </p:nvGrpSpPr>
        <p:grpSpPr>
          <a:xfrm>
            <a:off x="3889222" y="1011980"/>
            <a:ext cx="405501" cy="405081"/>
            <a:chOff x="409574" y="1193799"/>
            <a:chExt cx="1399900" cy="1398451"/>
          </a:xfrm>
        </p:grpSpPr>
        <p:sp>
          <p:nvSpPr>
            <p:cNvPr id="111" name="Oval 110"/>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Oval 111"/>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Freeform 112"/>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353" name="Straight Connector 352"/>
          <p:cNvCxnSpPr>
            <a:stCxn id="229" idx="38"/>
          </p:cNvCxnSpPr>
          <p:nvPr/>
        </p:nvCxnSpPr>
        <p:spPr>
          <a:xfrm flipH="1">
            <a:off x="3524497" y="2426400"/>
            <a:ext cx="396615" cy="364779"/>
          </a:xfrm>
          <a:prstGeom prst="line">
            <a:avLst/>
          </a:prstGeom>
        </p:spPr>
        <p:style>
          <a:lnRef idx="1">
            <a:schemeClr val="accent1"/>
          </a:lnRef>
          <a:fillRef idx="0">
            <a:schemeClr val="accent1"/>
          </a:fillRef>
          <a:effectRef idx="0">
            <a:schemeClr val="accent1"/>
          </a:effectRef>
          <a:fontRef idx="minor">
            <a:schemeClr val="tx1"/>
          </a:fontRef>
        </p:style>
      </p:cxnSp>
      <p:grpSp>
        <p:nvGrpSpPr>
          <p:cNvPr id="230" name="Group 229"/>
          <p:cNvGrpSpPr/>
          <p:nvPr/>
        </p:nvGrpSpPr>
        <p:grpSpPr>
          <a:xfrm>
            <a:off x="3425856" y="2559759"/>
            <a:ext cx="405501" cy="405081"/>
            <a:chOff x="7269654" y="1050069"/>
            <a:chExt cx="1399900" cy="1398451"/>
          </a:xfrm>
        </p:grpSpPr>
        <p:grpSp>
          <p:nvGrpSpPr>
            <p:cNvPr id="231" name="Group 230"/>
            <p:cNvGrpSpPr/>
            <p:nvPr/>
          </p:nvGrpSpPr>
          <p:grpSpPr>
            <a:xfrm>
              <a:off x="7269654" y="1050069"/>
              <a:ext cx="1399900" cy="1398451"/>
              <a:chOff x="-2029689" y="3075853"/>
              <a:chExt cx="1399900" cy="1398451"/>
            </a:xfrm>
          </p:grpSpPr>
          <p:sp>
            <p:nvSpPr>
              <p:cNvPr id="235" name="Oval 234"/>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32" name="Group 231"/>
            <p:cNvGrpSpPr/>
            <p:nvPr/>
          </p:nvGrpSpPr>
          <p:grpSpPr>
            <a:xfrm>
              <a:off x="7537265" y="1245229"/>
              <a:ext cx="864679" cy="1008131"/>
              <a:chOff x="6410250" y="2267725"/>
              <a:chExt cx="1389628" cy="1620168"/>
            </a:xfrm>
            <a:solidFill>
              <a:schemeClr val="tx1"/>
            </a:solidFill>
          </p:grpSpPr>
          <p:sp>
            <p:nvSpPr>
              <p:cNvPr id="233" name="Freeform 23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4" name="Freeform 23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56" name="Straight Connector 355"/>
          <p:cNvCxnSpPr>
            <a:endCxn id="276" idx="2"/>
          </p:cNvCxnSpPr>
          <p:nvPr/>
        </p:nvCxnSpPr>
        <p:spPr>
          <a:xfrm>
            <a:off x="4086724" y="2402199"/>
            <a:ext cx="336855" cy="291273"/>
          </a:xfrm>
          <a:prstGeom prst="line">
            <a:avLst/>
          </a:prstGeom>
        </p:spPr>
        <p:style>
          <a:lnRef idx="1">
            <a:schemeClr val="accent1"/>
          </a:lnRef>
          <a:fillRef idx="0">
            <a:schemeClr val="accent1"/>
          </a:fillRef>
          <a:effectRef idx="0">
            <a:schemeClr val="accent1"/>
          </a:effectRef>
          <a:fontRef idx="minor">
            <a:schemeClr val="tx1"/>
          </a:fontRef>
        </p:style>
      </p:cxnSp>
      <p:grpSp>
        <p:nvGrpSpPr>
          <p:cNvPr id="360" name="Group 1044"/>
          <p:cNvGrpSpPr/>
          <p:nvPr/>
        </p:nvGrpSpPr>
        <p:grpSpPr>
          <a:xfrm>
            <a:off x="4928779" y="2128233"/>
            <a:ext cx="228600" cy="228600"/>
            <a:chOff x="409574" y="1193799"/>
            <a:chExt cx="1399900" cy="1398451"/>
          </a:xfrm>
        </p:grpSpPr>
        <p:sp>
          <p:nvSpPr>
            <p:cNvPr id="361" name="Oval 1045"/>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2" name="Oval 104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3" name="Freeform 104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64" name="Group 1052"/>
          <p:cNvGrpSpPr/>
          <p:nvPr/>
        </p:nvGrpSpPr>
        <p:grpSpPr>
          <a:xfrm>
            <a:off x="4916240" y="2590678"/>
            <a:ext cx="228600" cy="228600"/>
            <a:chOff x="7269654" y="1050069"/>
            <a:chExt cx="1399900" cy="1398451"/>
          </a:xfrm>
        </p:grpSpPr>
        <p:grpSp>
          <p:nvGrpSpPr>
            <p:cNvPr id="365" name="Group 1053"/>
            <p:cNvGrpSpPr/>
            <p:nvPr/>
          </p:nvGrpSpPr>
          <p:grpSpPr>
            <a:xfrm>
              <a:off x="7269654" y="1050069"/>
              <a:ext cx="1399900" cy="1398451"/>
              <a:chOff x="-2029689" y="3075853"/>
              <a:chExt cx="1399900" cy="1398451"/>
            </a:xfrm>
          </p:grpSpPr>
          <p:sp>
            <p:nvSpPr>
              <p:cNvPr id="369" name="Oval 1057"/>
              <p:cNvSpPr/>
              <p:nvPr/>
            </p:nvSpPr>
            <p:spPr>
              <a:xfrm>
                <a:off x="-2029689" y="3075853"/>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0" name="Oval 1058"/>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66" name="Group 1054"/>
            <p:cNvGrpSpPr/>
            <p:nvPr/>
          </p:nvGrpSpPr>
          <p:grpSpPr>
            <a:xfrm>
              <a:off x="7537265" y="1245229"/>
              <a:ext cx="864679" cy="1008131"/>
              <a:chOff x="6410250" y="2267725"/>
              <a:chExt cx="1389628" cy="1620168"/>
            </a:xfrm>
            <a:solidFill>
              <a:schemeClr val="tx1"/>
            </a:solidFill>
          </p:grpSpPr>
          <p:sp>
            <p:nvSpPr>
              <p:cNvPr id="367" name="Freeform 105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8" name="Freeform 105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372" name="Straight Connector 371"/>
          <p:cNvCxnSpPr>
            <a:stCxn id="174" idx="8"/>
            <a:endCxn id="181" idx="39"/>
          </p:cNvCxnSpPr>
          <p:nvPr/>
        </p:nvCxnSpPr>
        <p:spPr>
          <a:xfrm flipV="1">
            <a:off x="3388111" y="3280391"/>
            <a:ext cx="352834" cy="235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161" idx="36"/>
            <a:endCxn id="220" idx="2"/>
          </p:cNvCxnSpPr>
          <p:nvPr/>
        </p:nvCxnSpPr>
        <p:spPr>
          <a:xfrm flipV="1">
            <a:off x="3260992" y="4229358"/>
            <a:ext cx="426888" cy="120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3314444" y="4387741"/>
            <a:ext cx="534102" cy="253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a:stCxn id="175" idx="4"/>
            <a:endCxn id="8" idx="36"/>
          </p:cNvCxnSpPr>
          <p:nvPr/>
        </p:nvCxnSpPr>
        <p:spPr>
          <a:xfrm>
            <a:off x="3335232" y="3544261"/>
            <a:ext cx="542658" cy="257925"/>
          </a:xfrm>
          <a:prstGeom prst="line">
            <a:avLst/>
          </a:prstGeom>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a:off x="3652043" y="3039210"/>
            <a:ext cx="368637" cy="368255"/>
            <a:chOff x="409574" y="1193799"/>
            <a:chExt cx="1399900" cy="1398451"/>
          </a:xfrm>
        </p:grpSpPr>
        <p:sp>
          <p:nvSpPr>
            <p:cNvPr id="179" name="Oval 178"/>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0" name="Oval 179"/>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1" name="Freeform 180"/>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71" name="Group 170"/>
          <p:cNvGrpSpPr/>
          <p:nvPr/>
        </p:nvGrpSpPr>
        <p:grpSpPr>
          <a:xfrm>
            <a:off x="3068137" y="3300190"/>
            <a:ext cx="446051" cy="445589"/>
            <a:chOff x="7269654" y="1050069"/>
            <a:chExt cx="1399900" cy="1398451"/>
          </a:xfrm>
        </p:grpSpPr>
        <p:grpSp>
          <p:nvGrpSpPr>
            <p:cNvPr id="172" name="Group 171"/>
            <p:cNvGrpSpPr/>
            <p:nvPr/>
          </p:nvGrpSpPr>
          <p:grpSpPr>
            <a:xfrm>
              <a:off x="7269654" y="1050069"/>
              <a:ext cx="1399900" cy="1398451"/>
              <a:chOff x="-2029689" y="3075853"/>
              <a:chExt cx="1399900" cy="1398451"/>
            </a:xfrm>
          </p:grpSpPr>
          <p:sp>
            <p:nvSpPr>
              <p:cNvPr id="176" name="Oval 175"/>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7" name="Oval 17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3" name="Group 172"/>
            <p:cNvGrpSpPr/>
            <p:nvPr/>
          </p:nvGrpSpPr>
          <p:grpSpPr>
            <a:xfrm>
              <a:off x="7537265" y="1245229"/>
              <a:ext cx="864679" cy="1008131"/>
              <a:chOff x="6410250" y="2267725"/>
              <a:chExt cx="1389628" cy="1620168"/>
            </a:xfrm>
            <a:solidFill>
              <a:schemeClr val="tx1"/>
            </a:solidFill>
          </p:grpSpPr>
          <p:sp>
            <p:nvSpPr>
              <p:cNvPr id="174" name="Freeform 17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17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58" name="Group 157"/>
          <p:cNvGrpSpPr/>
          <p:nvPr/>
        </p:nvGrpSpPr>
        <p:grpSpPr>
          <a:xfrm>
            <a:off x="3082780" y="4096559"/>
            <a:ext cx="446051" cy="445589"/>
            <a:chOff x="409574" y="1193799"/>
            <a:chExt cx="1399900" cy="1398451"/>
          </a:xfrm>
        </p:grpSpPr>
        <p:sp>
          <p:nvSpPr>
            <p:cNvPr id="159" name="Oval 158"/>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0" name="Oval 159"/>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1" name="Freeform 160"/>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2" name="Group 506"/>
          <p:cNvGrpSpPr/>
          <p:nvPr/>
        </p:nvGrpSpPr>
        <p:grpSpPr>
          <a:xfrm>
            <a:off x="3736615" y="3596416"/>
            <a:ext cx="368637" cy="368255"/>
            <a:chOff x="3736615" y="3596416"/>
            <a:chExt cx="368637" cy="368255"/>
          </a:xfrm>
        </p:grpSpPr>
        <p:grpSp>
          <p:nvGrpSpPr>
            <p:cNvPr id="10" name="Group 507"/>
            <p:cNvGrpSpPr/>
            <p:nvPr/>
          </p:nvGrpSpPr>
          <p:grpSpPr>
            <a:xfrm>
              <a:off x="3736615" y="3596416"/>
              <a:ext cx="368637" cy="368255"/>
              <a:chOff x="-2029689" y="3075853"/>
              <a:chExt cx="1399900" cy="1398451"/>
            </a:xfrm>
          </p:grpSpPr>
          <p:sp>
            <p:nvSpPr>
              <p:cNvPr id="53" name="Oval 511"/>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Oval 51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9" name="Group 508"/>
            <p:cNvGrpSpPr/>
            <p:nvPr/>
          </p:nvGrpSpPr>
          <p:grpSpPr>
            <a:xfrm>
              <a:off x="3807085" y="3647808"/>
              <a:ext cx="227697" cy="265472"/>
              <a:chOff x="6410250" y="2267725"/>
              <a:chExt cx="1389628" cy="1620168"/>
            </a:xfrm>
            <a:solidFill>
              <a:schemeClr val="tx1"/>
            </a:solidFill>
          </p:grpSpPr>
          <p:sp>
            <p:nvSpPr>
              <p:cNvPr id="7" name="Freeform 50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51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18" name="Group 217"/>
          <p:cNvGrpSpPr/>
          <p:nvPr/>
        </p:nvGrpSpPr>
        <p:grpSpPr>
          <a:xfrm>
            <a:off x="3678338" y="4040650"/>
            <a:ext cx="368637" cy="368255"/>
            <a:chOff x="409574" y="1193799"/>
            <a:chExt cx="1399900" cy="1398451"/>
          </a:xfrm>
        </p:grpSpPr>
        <p:sp>
          <p:nvSpPr>
            <p:cNvPr id="219" name="Oval 218"/>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0" name="Oval 219"/>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1" name="Freeform 220"/>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75" name="Group 374"/>
          <p:cNvGrpSpPr/>
          <p:nvPr/>
        </p:nvGrpSpPr>
        <p:grpSpPr>
          <a:xfrm>
            <a:off x="3709721" y="4475207"/>
            <a:ext cx="368637" cy="368255"/>
            <a:chOff x="409574" y="1193799"/>
            <a:chExt cx="1399900" cy="1398451"/>
          </a:xfrm>
        </p:grpSpPr>
        <p:sp>
          <p:nvSpPr>
            <p:cNvPr id="376" name="Oval 375"/>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7" name="Oval 37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8" name="Freeform 37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67" name="Group 1066"/>
          <p:cNvGrpSpPr/>
          <p:nvPr/>
        </p:nvGrpSpPr>
        <p:grpSpPr>
          <a:xfrm>
            <a:off x="4494160" y="2142982"/>
            <a:ext cx="304659" cy="304343"/>
            <a:chOff x="409574" y="1193799"/>
            <a:chExt cx="1399900" cy="1398451"/>
          </a:xfrm>
        </p:grpSpPr>
        <p:sp>
          <p:nvSpPr>
            <p:cNvPr id="268" name="Oval 1067"/>
            <p:cNvSpPr/>
            <p:nvPr/>
          </p:nvSpPr>
          <p:spPr>
            <a:xfrm>
              <a:off x="409574" y="1193799"/>
              <a:ext cx="1363664" cy="1363662"/>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106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0" name="Freeform 106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71" name="Group 1074"/>
          <p:cNvGrpSpPr/>
          <p:nvPr/>
        </p:nvGrpSpPr>
        <p:grpSpPr>
          <a:xfrm>
            <a:off x="4423579" y="2545086"/>
            <a:ext cx="304659" cy="304343"/>
            <a:chOff x="7269654" y="1050069"/>
            <a:chExt cx="1399900" cy="1398451"/>
          </a:xfrm>
        </p:grpSpPr>
        <p:grpSp>
          <p:nvGrpSpPr>
            <p:cNvPr id="272" name="Group 1075"/>
            <p:cNvGrpSpPr/>
            <p:nvPr/>
          </p:nvGrpSpPr>
          <p:grpSpPr>
            <a:xfrm>
              <a:off x="7269654" y="1050069"/>
              <a:ext cx="1399900" cy="1398451"/>
              <a:chOff x="-2029689" y="3075853"/>
              <a:chExt cx="1399900" cy="1398451"/>
            </a:xfrm>
          </p:grpSpPr>
          <p:sp>
            <p:nvSpPr>
              <p:cNvPr id="276" name="Oval 1079"/>
              <p:cNvSpPr/>
              <p:nvPr/>
            </p:nvSpPr>
            <p:spPr>
              <a:xfrm>
                <a:off x="-2029689" y="3075853"/>
                <a:ext cx="1363664" cy="1363662"/>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7" name="Oval 1080"/>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73" name="Group 1076"/>
            <p:cNvGrpSpPr/>
            <p:nvPr/>
          </p:nvGrpSpPr>
          <p:grpSpPr>
            <a:xfrm>
              <a:off x="7537265" y="1245229"/>
              <a:ext cx="864679" cy="1008131"/>
              <a:chOff x="6410250" y="2267725"/>
              <a:chExt cx="1389628" cy="1620168"/>
            </a:xfrm>
            <a:solidFill>
              <a:schemeClr val="tx1"/>
            </a:solidFill>
          </p:grpSpPr>
          <p:sp>
            <p:nvSpPr>
              <p:cNvPr id="274" name="Freeform 107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Freeform 107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226" name="Group 225"/>
          <p:cNvGrpSpPr/>
          <p:nvPr/>
        </p:nvGrpSpPr>
        <p:grpSpPr>
          <a:xfrm>
            <a:off x="3811347" y="2173566"/>
            <a:ext cx="405501" cy="405081"/>
            <a:chOff x="409574" y="1193799"/>
            <a:chExt cx="1399900" cy="1398451"/>
          </a:xfrm>
        </p:grpSpPr>
        <p:sp>
          <p:nvSpPr>
            <p:cNvPr id="227" name="Oval 226"/>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8" name="Oval 22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9" name="Freeform 22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52" name="Group 680"/>
          <p:cNvGrpSpPr/>
          <p:nvPr/>
        </p:nvGrpSpPr>
        <p:grpSpPr>
          <a:xfrm>
            <a:off x="4954156" y="1367464"/>
            <a:ext cx="274320" cy="274320"/>
            <a:chOff x="409574" y="1193799"/>
            <a:chExt cx="1399900" cy="1398451"/>
          </a:xfrm>
        </p:grpSpPr>
        <p:sp>
          <p:nvSpPr>
            <p:cNvPr id="253" name="Oval 681"/>
            <p:cNvSpPr/>
            <p:nvPr/>
          </p:nvSpPr>
          <p:spPr>
            <a:xfrm>
              <a:off x="409574" y="1193799"/>
              <a:ext cx="1363662"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68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Freeform 683"/>
            <p:cNvSpPr>
              <a:spLocks/>
            </p:cNvSpPr>
            <p:nvPr/>
          </p:nvSpPr>
          <p:spPr bwMode="auto">
            <a:xfrm>
              <a:off x="676822" y="1423010"/>
              <a:ext cx="839838" cy="974812"/>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7" name="Straight Connector 524"/>
          <p:cNvCxnSpPr>
            <a:stCxn id="119" idx="6"/>
            <a:endCxn id="279" idx="2"/>
          </p:cNvCxnSpPr>
          <p:nvPr/>
        </p:nvCxnSpPr>
        <p:spPr>
          <a:xfrm>
            <a:off x="4295772" y="1781975"/>
            <a:ext cx="391165" cy="43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525"/>
          <p:cNvCxnSpPr>
            <a:stCxn id="54" idx="7"/>
            <a:endCxn id="263" idx="2"/>
          </p:cNvCxnSpPr>
          <p:nvPr/>
        </p:nvCxnSpPr>
        <p:spPr>
          <a:xfrm flipV="1">
            <a:off x="4052664" y="3401716"/>
            <a:ext cx="398859" cy="256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526"/>
          <p:cNvCxnSpPr>
            <a:stCxn id="53" idx="6"/>
            <a:endCxn id="295" idx="2"/>
          </p:cNvCxnSpPr>
          <p:nvPr/>
        </p:nvCxnSpPr>
        <p:spPr>
          <a:xfrm flipV="1">
            <a:off x="4095710" y="3744969"/>
            <a:ext cx="396767" cy="30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527"/>
          <p:cNvCxnSpPr>
            <a:stCxn id="53" idx="5"/>
            <a:endCxn id="260" idx="1"/>
          </p:cNvCxnSpPr>
          <p:nvPr/>
        </p:nvCxnSpPr>
        <p:spPr>
          <a:xfrm>
            <a:off x="4043122" y="3902922"/>
            <a:ext cx="367077" cy="76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688"/>
          <p:cNvCxnSpPr>
            <a:stCxn id="179" idx="7"/>
            <a:endCxn id="332" idx="2"/>
          </p:cNvCxnSpPr>
          <p:nvPr/>
        </p:nvCxnSpPr>
        <p:spPr>
          <a:xfrm flipV="1">
            <a:off x="3958550" y="3036274"/>
            <a:ext cx="183695" cy="55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689"/>
          <p:cNvCxnSpPr>
            <a:stCxn id="219" idx="6"/>
            <a:endCxn id="290" idx="1"/>
          </p:cNvCxnSpPr>
          <p:nvPr/>
        </p:nvCxnSpPr>
        <p:spPr>
          <a:xfrm>
            <a:off x="4037433" y="4220197"/>
            <a:ext cx="197222" cy="128213"/>
          </a:xfrm>
          <a:prstGeom prst="line">
            <a:avLst/>
          </a:prstGeom>
        </p:spPr>
        <p:style>
          <a:lnRef idx="1">
            <a:schemeClr val="accent1"/>
          </a:lnRef>
          <a:fillRef idx="0">
            <a:schemeClr val="accent1"/>
          </a:fillRef>
          <a:effectRef idx="0">
            <a:schemeClr val="accent1"/>
          </a:effectRef>
          <a:fontRef idx="minor">
            <a:schemeClr val="tx1"/>
          </a:fontRef>
        </p:style>
      </p:cxnSp>
      <p:grpSp>
        <p:nvGrpSpPr>
          <p:cNvPr id="248" name="Group 690"/>
          <p:cNvGrpSpPr/>
          <p:nvPr/>
        </p:nvGrpSpPr>
        <p:grpSpPr>
          <a:xfrm>
            <a:off x="4177203" y="4752830"/>
            <a:ext cx="274320" cy="274320"/>
            <a:chOff x="7269654" y="1050069"/>
            <a:chExt cx="1399900" cy="1398451"/>
          </a:xfrm>
        </p:grpSpPr>
        <p:grpSp>
          <p:nvGrpSpPr>
            <p:cNvPr id="249" name="Group 691"/>
            <p:cNvGrpSpPr/>
            <p:nvPr/>
          </p:nvGrpSpPr>
          <p:grpSpPr>
            <a:xfrm>
              <a:off x="7269654" y="1050069"/>
              <a:ext cx="1399900" cy="1398451"/>
              <a:chOff x="-2029689" y="3075853"/>
              <a:chExt cx="1399900" cy="1398451"/>
            </a:xfrm>
          </p:grpSpPr>
          <p:sp>
            <p:nvSpPr>
              <p:cNvPr id="282" name="Oval 695"/>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3" name="Oval 69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50" name="Group 692"/>
            <p:cNvGrpSpPr/>
            <p:nvPr/>
          </p:nvGrpSpPr>
          <p:grpSpPr>
            <a:xfrm>
              <a:off x="7537265" y="1245229"/>
              <a:ext cx="864679" cy="1008131"/>
              <a:chOff x="6410250" y="2267725"/>
              <a:chExt cx="1389628" cy="1620168"/>
            </a:xfrm>
            <a:solidFill>
              <a:schemeClr val="tx1"/>
            </a:solidFill>
          </p:grpSpPr>
          <p:sp>
            <p:nvSpPr>
              <p:cNvPr id="256" name="Freeform 69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9" name="Freeform 694"/>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9" name="Straight Connector 697"/>
          <p:cNvCxnSpPr>
            <a:stCxn id="377" idx="5"/>
            <a:endCxn id="282" idx="2"/>
          </p:cNvCxnSpPr>
          <p:nvPr/>
        </p:nvCxnSpPr>
        <p:spPr>
          <a:xfrm>
            <a:off x="4025770" y="4790874"/>
            <a:ext cx="151433" cy="95704"/>
          </a:xfrm>
          <a:prstGeom prst="line">
            <a:avLst/>
          </a:prstGeom>
        </p:spPr>
        <p:style>
          <a:lnRef idx="1">
            <a:schemeClr val="accent1"/>
          </a:lnRef>
          <a:fillRef idx="0">
            <a:schemeClr val="accent1"/>
          </a:fillRef>
          <a:effectRef idx="0">
            <a:schemeClr val="accent1"/>
          </a:effectRef>
          <a:fontRef idx="minor">
            <a:schemeClr val="tx1"/>
          </a:fontRef>
        </p:style>
      </p:cxnSp>
      <p:grpSp>
        <p:nvGrpSpPr>
          <p:cNvPr id="284" name="Group 698"/>
          <p:cNvGrpSpPr/>
          <p:nvPr/>
        </p:nvGrpSpPr>
        <p:grpSpPr>
          <a:xfrm>
            <a:off x="4776780" y="2971542"/>
            <a:ext cx="228600" cy="228600"/>
            <a:chOff x="5402642" y="2750547"/>
            <a:chExt cx="274320" cy="274320"/>
          </a:xfrm>
        </p:grpSpPr>
        <p:grpSp>
          <p:nvGrpSpPr>
            <p:cNvPr id="285" name="Group 699"/>
            <p:cNvGrpSpPr/>
            <p:nvPr/>
          </p:nvGrpSpPr>
          <p:grpSpPr>
            <a:xfrm>
              <a:off x="5402642" y="2750547"/>
              <a:ext cx="274320" cy="274320"/>
              <a:chOff x="-2029689" y="3075853"/>
              <a:chExt cx="1399900" cy="1398451"/>
            </a:xfrm>
          </p:grpSpPr>
          <p:sp>
            <p:nvSpPr>
              <p:cNvPr id="287" name="Oval 701"/>
              <p:cNvSpPr/>
              <p:nvPr/>
            </p:nvSpPr>
            <p:spPr>
              <a:xfrm>
                <a:off x="-2029689" y="3075853"/>
                <a:ext cx="1363663" cy="1363663"/>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8" name="Oval 70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86" name="Freeform 700"/>
            <p:cNvSpPr>
              <a:spLocks/>
            </p:cNvSpPr>
            <p:nvPr/>
          </p:nvSpPr>
          <p:spPr bwMode="auto">
            <a:xfrm>
              <a:off x="5460822" y="2787272"/>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4" name="Straight Connector 703"/>
          <p:cNvCxnSpPr>
            <a:stCxn id="263" idx="7"/>
          </p:cNvCxnSpPr>
          <p:nvPr/>
        </p:nvCxnSpPr>
        <p:spPr>
          <a:xfrm flipV="1">
            <a:off x="4679609" y="3151539"/>
            <a:ext cx="127962" cy="155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704"/>
          <p:cNvCxnSpPr>
            <a:stCxn id="258" idx="6"/>
            <a:endCxn id="345" idx="1"/>
          </p:cNvCxnSpPr>
          <p:nvPr/>
        </p:nvCxnSpPr>
        <p:spPr>
          <a:xfrm flipV="1">
            <a:off x="4711641" y="3376746"/>
            <a:ext cx="250611" cy="18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296" name="Group 705"/>
          <p:cNvGrpSpPr/>
          <p:nvPr/>
        </p:nvGrpSpPr>
        <p:grpSpPr>
          <a:xfrm>
            <a:off x="4700179" y="4649998"/>
            <a:ext cx="228600" cy="228600"/>
            <a:chOff x="7269654" y="1050069"/>
            <a:chExt cx="1399900" cy="1398451"/>
          </a:xfrm>
        </p:grpSpPr>
        <p:grpSp>
          <p:nvGrpSpPr>
            <p:cNvPr id="297" name="Group 706"/>
            <p:cNvGrpSpPr/>
            <p:nvPr/>
          </p:nvGrpSpPr>
          <p:grpSpPr>
            <a:xfrm>
              <a:off x="7269654" y="1050069"/>
              <a:ext cx="1399900" cy="1398451"/>
              <a:chOff x="-2029689" y="3075853"/>
              <a:chExt cx="1399900" cy="1398451"/>
            </a:xfrm>
          </p:grpSpPr>
          <p:sp>
            <p:nvSpPr>
              <p:cNvPr id="309" name="Oval 710"/>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0" name="Oval 711"/>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8" name="Group 707"/>
            <p:cNvGrpSpPr/>
            <p:nvPr/>
          </p:nvGrpSpPr>
          <p:grpSpPr>
            <a:xfrm>
              <a:off x="7537265" y="1245229"/>
              <a:ext cx="864679" cy="1008131"/>
              <a:chOff x="6410250" y="2267725"/>
              <a:chExt cx="1389628" cy="1620168"/>
            </a:xfrm>
            <a:solidFill>
              <a:schemeClr val="tx1"/>
            </a:solidFill>
          </p:grpSpPr>
          <p:sp>
            <p:nvSpPr>
              <p:cNvPr id="299" name="Freeform 70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 name="Freeform 70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224" name="Straight Connector 712"/>
          <p:cNvCxnSpPr>
            <a:stCxn id="290" idx="6"/>
            <a:endCxn id="301" idx="2"/>
          </p:cNvCxnSpPr>
          <p:nvPr/>
        </p:nvCxnSpPr>
        <p:spPr>
          <a:xfrm flipV="1">
            <a:off x="4462741" y="4318879"/>
            <a:ext cx="247471" cy="12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713"/>
          <p:cNvCxnSpPr>
            <a:stCxn id="291" idx="5"/>
            <a:endCxn id="310" idx="1"/>
          </p:cNvCxnSpPr>
          <p:nvPr/>
        </p:nvCxnSpPr>
        <p:spPr>
          <a:xfrm>
            <a:off x="4430709" y="4544382"/>
            <a:ext cx="307998" cy="143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714"/>
          <p:cNvCxnSpPr>
            <a:stCxn id="268" idx="6"/>
            <a:endCxn id="361" idx="2"/>
          </p:cNvCxnSpPr>
          <p:nvPr/>
        </p:nvCxnSpPr>
        <p:spPr>
          <a:xfrm flipV="1">
            <a:off x="4790933" y="2239690"/>
            <a:ext cx="137846" cy="5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715"/>
          <p:cNvCxnSpPr>
            <a:stCxn id="276" idx="6"/>
            <a:endCxn id="370" idx="2"/>
          </p:cNvCxnSpPr>
          <p:nvPr/>
        </p:nvCxnSpPr>
        <p:spPr>
          <a:xfrm>
            <a:off x="4720352" y="2693472"/>
            <a:ext cx="201806" cy="1435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1" name="Group 716"/>
          <p:cNvGrpSpPr/>
          <p:nvPr/>
        </p:nvGrpSpPr>
        <p:grpSpPr>
          <a:xfrm>
            <a:off x="4991620" y="3817159"/>
            <a:ext cx="228600" cy="228600"/>
            <a:chOff x="7269654" y="1050069"/>
            <a:chExt cx="1399900" cy="1398451"/>
          </a:xfrm>
        </p:grpSpPr>
        <p:grpSp>
          <p:nvGrpSpPr>
            <p:cNvPr id="312" name="Group 717"/>
            <p:cNvGrpSpPr/>
            <p:nvPr/>
          </p:nvGrpSpPr>
          <p:grpSpPr>
            <a:xfrm>
              <a:off x="7269654" y="1050069"/>
              <a:ext cx="1399900" cy="1398451"/>
              <a:chOff x="-2029689" y="3075853"/>
              <a:chExt cx="1399900" cy="1398451"/>
            </a:xfrm>
          </p:grpSpPr>
          <p:sp>
            <p:nvSpPr>
              <p:cNvPr id="316" name="Oval 721"/>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7" name="Oval 722"/>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3" name="Group 718"/>
            <p:cNvGrpSpPr/>
            <p:nvPr/>
          </p:nvGrpSpPr>
          <p:grpSpPr>
            <a:xfrm>
              <a:off x="7537265" y="1245229"/>
              <a:ext cx="864679" cy="1008131"/>
              <a:chOff x="6410250" y="2267725"/>
              <a:chExt cx="1389628" cy="1620168"/>
            </a:xfrm>
            <a:solidFill>
              <a:schemeClr val="tx1"/>
            </a:solidFill>
          </p:grpSpPr>
          <p:sp>
            <p:nvSpPr>
              <p:cNvPr id="314" name="Freeform 71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5" name="Freeform 72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47" name="Straight Connector 723"/>
          <p:cNvCxnSpPr>
            <a:stCxn id="301" idx="0"/>
            <a:endCxn id="317" idx="2"/>
          </p:cNvCxnSpPr>
          <p:nvPr/>
        </p:nvCxnSpPr>
        <p:spPr>
          <a:xfrm flipV="1">
            <a:off x="4821554" y="3934303"/>
            <a:ext cx="175983" cy="273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724"/>
          <p:cNvCxnSpPr>
            <a:stCxn id="301" idx="5"/>
            <a:endCxn id="305" idx="2"/>
          </p:cNvCxnSpPr>
          <p:nvPr/>
        </p:nvCxnSpPr>
        <p:spPr>
          <a:xfrm>
            <a:off x="4900284" y="4397690"/>
            <a:ext cx="151049" cy="79865"/>
          </a:xfrm>
          <a:prstGeom prst="line">
            <a:avLst/>
          </a:prstGeom>
        </p:spPr>
        <p:style>
          <a:lnRef idx="1">
            <a:schemeClr val="accent1"/>
          </a:lnRef>
          <a:fillRef idx="0">
            <a:schemeClr val="accent1"/>
          </a:fillRef>
          <a:effectRef idx="0">
            <a:schemeClr val="accent1"/>
          </a:effectRef>
          <a:fontRef idx="minor">
            <a:schemeClr val="tx1"/>
          </a:fontRef>
        </p:style>
      </p:cxnSp>
      <p:grpSp>
        <p:nvGrpSpPr>
          <p:cNvPr id="318" name="Group 725"/>
          <p:cNvGrpSpPr/>
          <p:nvPr/>
        </p:nvGrpSpPr>
        <p:grpSpPr>
          <a:xfrm>
            <a:off x="5265553" y="4089059"/>
            <a:ext cx="182880" cy="182880"/>
            <a:chOff x="409574" y="1193799"/>
            <a:chExt cx="1399900" cy="1398451"/>
          </a:xfrm>
        </p:grpSpPr>
        <p:sp>
          <p:nvSpPr>
            <p:cNvPr id="319" name="Oval 726"/>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0" name="Oval 72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1" name="Freeform 72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8" name="Straight Connector 729"/>
          <p:cNvCxnSpPr>
            <a:stCxn id="302" idx="6"/>
            <a:endCxn id="320" idx="2"/>
          </p:cNvCxnSpPr>
          <p:nvPr/>
        </p:nvCxnSpPr>
        <p:spPr>
          <a:xfrm flipV="1">
            <a:off x="4938812" y="4182774"/>
            <a:ext cx="331475" cy="141792"/>
          </a:xfrm>
          <a:prstGeom prst="line">
            <a:avLst/>
          </a:prstGeom>
        </p:spPr>
        <p:style>
          <a:lnRef idx="1">
            <a:schemeClr val="accent1"/>
          </a:lnRef>
          <a:fillRef idx="0">
            <a:schemeClr val="accent1"/>
          </a:fillRef>
          <a:effectRef idx="0">
            <a:schemeClr val="accent1"/>
          </a:effectRef>
          <a:fontRef idx="minor">
            <a:schemeClr val="tx1"/>
          </a:fontRef>
        </p:style>
      </p:cxnSp>
      <p:grpSp>
        <p:nvGrpSpPr>
          <p:cNvPr id="61" name="Group 733"/>
          <p:cNvGrpSpPr/>
          <p:nvPr/>
        </p:nvGrpSpPr>
        <p:grpSpPr>
          <a:xfrm>
            <a:off x="4921122" y="892796"/>
            <a:ext cx="228600" cy="228600"/>
            <a:chOff x="5211855" y="850384"/>
            <a:chExt cx="276381" cy="274396"/>
          </a:xfrm>
        </p:grpSpPr>
        <p:sp>
          <p:nvSpPr>
            <p:cNvPr id="265" name="Oval 734"/>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6" name="Oval 735"/>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4" name="Freeform 736"/>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3" name="Straight Connector 739"/>
          <p:cNvCxnSpPr>
            <a:stCxn id="239" idx="6"/>
            <a:endCxn id="266" idx="2"/>
          </p:cNvCxnSpPr>
          <p:nvPr/>
        </p:nvCxnSpPr>
        <p:spPr>
          <a:xfrm flipV="1">
            <a:off x="4728278" y="1009970"/>
            <a:ext cx="200422" cy="5333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 name="Group 1088"/>
          <p:cNvGrpSpPr/>
          <p:nvPr/>
        </p:nvGrpSpPr>
        <p:grpSpPr>
          <a:xfrm>
            <a:off x="5396364" y="1063305"/>
            <a:ext cx="228600" cy="228600"/>
            <a:chOff x="5266280" y="1045196"/>
            <a:chExt cx="228600" cy="228600"/>
          </a:xfrm>
        </p:grpSpPr>
        <p:grpSp>
          <p:nvGrpSpPr>
            <p:cNvPr id="339" name="Group 1089"/>
            <p:cNvGrpSpPr/>
            <p:nvPr/>
          </p:nvGrpSpPr>
          <p:grpSpPr>
            <a:xfrm>
              <a:off x="5266280" y="1045196"/>
              <a:ext cx="228600" cy="228600"/>
              <a:chOff x="5211855" y="850384"/>
              <a:chExt cx="276381" cy="274396"/>
            </a:xfrm>
          </p:grpSpPr>
          <p:sp>
            <p:nvSpPr>
              <p:cNvPr id="348" name="Oval 1091"/>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0" name="Oval 109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2" name="Freeform 109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38" name="Freeform 1090"/>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2" name="Straight Connector 746"/>
          <p:cNvCxnSpPr>
            <a:stCxn id="253" idx="7"/>
            <a:endCxn id="348" idx="3"/>
          </p:cNvCxnSpPr>
          <p:nvPr/>
        </p:nvCxnSpPr>
        <p:spPr>
          <a:xfrm flipV="1">
            <a:off x="5182242" y="1253521"/>
            <a:ext cx="246490" cy="153117"/>
          </a:xfrm>
          <a:prstGeom prst="line">
            <a:avLst/>
          </a:prstGeom>
        </p:spPr>
        <p:style>
          <a:lnRef idx="1">
            <a:schemeClr val="accent1"/>
          </a:lnRef>
          <a:fillRef idx="0">
            <a:schemeClr val="accent1"/>
          </a:fillRef>
          <a:effectRef idx="0">
            <a:schemeClr val="accent1"/>
          </a:effectRef>
          <a:fontRef idx="minor">
            <a:schemeClr val="tx1"/>
          </a:fontRef>
        </p:style>
      </p:cxnSp>
      <p:grpSp>
        <p:nvGrpSpPr>
          <p:cNvPr id="354" name="Group 1100"/>
          <p:cNvGrpSpPr/>
          <p:nvPr/>
        </p:nvGrpSpPr>
        <p:grpSpPr>
          <a:xfrm>
            <a:off x="5547308" y="1337922"/>
            <a:ext cx="228600" cy="228600"/>
            <a:chOff x="7269654" y="1050069"/>
            <a:chExt cx="1399900" cy="1398451"/>
          </a:xfrm>
        </p:grpSpPr>
        <p:grpSp>
          <p:nvGrpSpPr>
            <p:cNvPr id="355" name="Group 1101"/>
            <p:cNvGrpSpPr/>
            <p:nvPr/>
          </p:nvGrpSpPr>
          <p:grpSpPr>
            <a:xfrm>
              <a:off x="7269654" y="1050069"/>
              <a:ext cx="1399900" cy="1398451"/>
              <a:chOff x="-2029689" y="3075853"/>
              <a:chExt cx="1399900" cy="1398451"/>
            </a:xfrm>
          </p:grpSpPr>
          <p:sp>
            <p:nvSpPr>
              <p:cNvPr id="373" name="Oval 1105"/>
              <p:cNvSpPr/>
              <p:nvPr/>
            </p:nvSpPr>
            <p:spPr>
              <a:xfrm>
                <a:off x="-2029689" y="3075853"/>
                <a:ext cx="1363665" cy="136366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0" name="Oval 1106"/>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7" name="Group 1102"/>
            <p:cNvGrpSpPr/>
            <p:nvPr/>
          </p:nvGrpSpPr>
          <p:grpSpPr>
            <a:xfrm>
              <a:off x="7536743" y="1245229"/>
              <a:ext cx="864678" cy="1039431"/>
              <a:chOff x="6409415" y="2267725"/>
              <a:chExt cx="1389627" cy="1670471"/>
            </a:xfrm>
            <a:solidFill>
              <a:schemeClr val="tx1"/>
            </a:solidFill>
          </p:grpSpPr>
          <p:sp>
            <p:nvSpPr>
              <p:cNvPr id="359" name="Freeform 1103"/>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1" name="Freeform 1104"/>
              <p:cNvSpPr>
                <a:spLocks/>
              </p:cNvSpPr>
              <p:nvPr/>
            </p:nvSpPr>
            <p:spPr bwMode="auto">
              <a:xfrm>
                <a:off x="6409415" y="2325229"/>
                <a:ext cx="1389627" cy="1612967"/>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74" name="Straight Connector 754"/>
          <p:cNvCxnSpPr>
            <a:stCxn id="254" idx="6"/>
            <a:endCxn id="373" idx="2"/>
          </p:cNvCxnSpPr>
          <p:nvPr/>
        </p:nvCxnSpPr>
        <p:spPr>
          <a:xfrm flipV="1">
            <a:off x="5228476" y="1449379"/>
            <a:ext cx="318832" cy="58657"/>
          </a:xfrm>
          <a:prstGeom prst="line">
            <a:avLst/>
          </a:prstGeom>
        </p:spPr>
        <p:style>
          <a:lnRef idx="1">
            <a:schemeClr val="accent1"/>
          </a:lnRef>
          <a:fillRef idx="0">
            <a:schemeClr val="accent1"/>
          </a:fillRef>
          <a:effectRef idx="0">
            <a:schemeClr val="accent1"/>
          </a:effectRef>
          <a:fontRef idx="minor">
            <a:schemeClr val="tx1"/>
          </a:fontRef>
        </p:style>
      </p:cxnSp>
      <p:grpSp>
        <p:nvGrpSpPr>
          <p:cNvPr id="381" name="Group 755"/>
          <p:cNvGrpSpPr/>
          <p:nvPr/>
        </p:nvGrpSpPr>
        <p:grpSpPr>
          <a:xfrm>
            <a:off x="5280064" y="1698988"/>
            <a:ext cx="228600" cy="228600"/>
            <a:chOff x="409574" y="1193799"/>
            <a:chExt cx="1399900" cy="1398451"/>
          </a:xfrm>
        </p:grpSpPr>
        <p:sp>
          <p:nvSpPr>
            <p:cNvPr id="383" name="Oval 756"/>
            <p:cNvSpPr/>
            <p:nvPr/>
          </p:nvSpPr>
          <p:spPr>
            <a:xfrm>
              <a:off x="409574" y="1193799"/>
              <a:ext cx="1363663" cy="1363663"/>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4" name="Oval 75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5" name="Freeform 75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81" name="Straight Connector 759"/>
          <p:cNvCxnSpPr>
            <a:stCxn id="253" idx="5"/>
            <a:endCxn id="383" idx="1"/>
          </p:cNvCxnSpPr>
          <p:nvPr/>
        </p:nvCxnSpPr>
        <p:spPr>
          <a:xfrm>
            <a:off x="5182242" y="1595786"/>
            <a:ext cx="130433" cy="135847"/>
          </a:xfrm>
          <a:prstGeom prst="line">
            <a:avLst/>
          </a:prstGeom>
        </p:spPr>
        <p:style>
          <a:lnRef idx="1">
            <a:schemeClr val="accent1"/>
          </a:lnRef>
          <a:fillRef idx="0">
            <a:schemeClr val="accent1"/>
          </a:fillRef>
          <a:effectRef idx="0">
            <a:schemeClr val="accent1"/>
          </a:effectRef>
          <a:fontRef idx="minor">
            <a:schemeClr val="tx1"/>
          </a:fontRef>
        </p:style>
      </p:cxnSp>
      <p:grpSp>
        <p:nvGrpSpPr>
          <p:cNvPr id="82" name="Group 1114"/>
          <p:cNvGrpSpPr/>
          <p:nvPr/>
        </p:nvGrpSpPr>
        <p:grpSpPr>
          <a:xfrm>
            <a:off x="5734753" y="1632995"/>
            <a:ext cx="228600" cy="228600"/>
            <a:chOff x="5746178" y="1589575"/>
            <a:chExt cx="228600" cy="228600"/>
          </a:xfrm>
        </p:grpSpPr>
        <p:grpSp>
          <p:nvGrpSpPr>
            <p:cNvPr id="387" name="Group 1115"/>
            <p:cNvGrpSpPr/>
            <p:nvPr/>
          </p:nvGrpSpPr>
          <p:grpSpPr>
            <a:xfrm>
              <a:off x="5746178" y="1589575"/>
              <a:ext cx="228600" cy="228600"/>
              <a:chOff x="-2029688" y="3075853"/>
              <a:chExt cx="1399899" cy="1398451"/>
            </a:xfrm>
          </p:grpSpPr>
          <p:sp>
            <p:nvSpPr>
              <p:cNvPr id="391" name="Oval 1119"/>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2" name="Oval 1120"/>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88" name="Group 1116"/>
            <p:cNvGrpSpPr/>
            <p:nvPr/>
          </p:nvGrpSpPr>
          <p:grpSpPr>
            <a:xfrm>
              <a:off x="5789878" y="1621477"/>
              <a:ext cx="141200" cy="164796"/>
              <a:chOff x="6410250" y="2267725"/>
              <a:chExt cx="1389628" cy="1620168"/>
            </a:xfrm>
            <a:solidFill>
              <a:srgbClr val="7030A0"/>
            </a:solidFill>
          </p:grpSpPr>
          <p:sp>
            <p:nvSpPr>
              <p:cNvPr id="389" name="Freeform 1117"/>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0" name="Freeform 1118"/>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85" name="Straight Connector 767"/>
          <p:cNvCxnSpPr>
            <a:stCxn id="373" idx="5"/>
            <a:endCxn id="391" idx="0"/>
          </p:cNvCxnSpPr>
          <p:nvPr/>
        </p:nvCxnSpPr>
        <p:spPr>
          <a:xfrm>
            <a:off x="5737380" y="1528190"/>
            <a:ext cx="108715" cy="104805"/>
          </a:xfrm>
          <a:prstGeom prst="line">
            <a:avLst/>
          </a:prstGeom>
        </p:spPr>
        <p:style>
          <a:lnRef idx="1">
            <a:schemeClr val="accent1"/>
          </a:lnRef>
          <a:fillRef idx="0">
            <a:schemeClr val="accent1"/>
          </a:fillRef>
          <a:effectRef idx="0">
            <a:schemeClr val="accent1"/>
          </a:effectRef>
          <a:fontRef idx="minor">
            <a:schemeClr val="tx1"/>
          </a:fontRef>
        </p:style>
      </p:cxnSp>
      <p:grpSp>
        <p:nvGrpSpPr>
          <p:cNvPr id="393" name="Group 1128"/>
          <p:cNvGrpSpPr/>
          <p:nvPr/>
        </p:nvGrpSpPr>
        <p:grpSpPr>
          <a:xfrm>
            <a:off x="5262554" y="1996844"/>
            <a:ext cx="228600" cy="228600"/>
            <a:chOff x="409574" y="1193799"/>
            <a:chExt cx="1399900" cy="1398451"/>
          </a:xfrm>
        </p:grpSpPr>
        <p:sp>
          <p:nvSpPr>
            <p:cNvPr id="394" name="Oval 1129"/>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5" name="Oval 113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6" name="Freeform 113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97" name="Group 1136"/>
          <p:cNvGrpSpPr/>
          <p:nvPr/>
        </p:nvGrpSpPr>
        <p:grpSpPr>
          <a:xfrm>
            <a:off x="5353120" y="2596365"/>
            <a:ext cx="228600" cy="228600"/>
            <a:chOff x="7269654" y="1050069"/>
            <a:chExt cx="1399900" cy="1398451"/>
          </a:xfrm>
        </p:grpSpPr>
        <p:grpSp>
          <p:nvGrpSpPr>
            <p:cNvPr id="398" name="Group 1137"/>
            <p:cNvGrpSpPr/>
            <p:nvPr/>
          </p:nvGrpSpPr>
          <p:grpSpPr>
            <a:xfrm>
              <a:off x="7269654" y="1050069"/>
              <a:ext cx="1399900" cy="1398451"/>
              <a:chOff x="-2029689" y="3075853"/>
              <a:chExt cx="1399900" cy="1398451"/>
            </a:xfrm>
          </p:grpSpPr>
          <p:sp>
            <p:nvSpPr>
              <p:cNvPr id="402" name="Oval 1141"/>
              <p:cNvSpPr/>
              <p:nvPr/>
            </p:nvSpPr>
            <p:spPr>
              <a:xfrm>
                <a:off x="-2029689" y="3075853"/>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3" name="Oval 1142"/>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99" name="Group 1138"/>
            <p:cNvGrpSpPr/>
            <p:nvPr/>
          </p:nvGrpSpPr>
          <p:grpSpPr>
            <a:xfrm>
              <a:off x="7537265" y="1245229"/>
              <a:ext cx="864679" cy="1008131"/>
              <a:chOff x="6410250" y="2267725"/>
              <a:chExt cx="1389628" cy="1620168"/>
            </a:xfrm>
            <a:solidFill>
              <a:schemeClr val="tx1"/>
            </a:solidFill>
          </p:grpSpPr>
          <p:sp>
            <p:nvSpPr>
              <p:cNvPr id="400" name="Freeform 1139"/>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1" name="Freeform 1140"/>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404" name="Group 1150"/>
          <p:cNvGrpSpPr/>
          <p:nvPr/>
        </p:nvGrpSpPr>
        <p:grpSpPr>
          <a:xfrm>
            <a:off x="5388098" y="2290712"/>
            <a:ext cx="228600" cy="228600"/>
            <a:chOff x="409574" y="1193799"/>
            <a:chExt cx="1399900" cy="1398451"/>
          </a:xfrm>
        </p:grpSpPr>
        <p:sp>
          <p:nvSpPr>
            <p:cNvPr id="405" name="Oval 1151"/>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6" name="Oval 115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7" name="Freeform 115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08" name="Group 1158"/>
          <p:cNvGrpSpPr/>
          <p:nvPr/>
        </p:nvGrpSpPr>
        <p:grpSpPr>
          <a:xfrm>
            <a:off x="5268471" y="2916297"/>
            <a:ext cx="228600" cy="228600"/>
            <a:chOff x="409574" y="1193799"/>
            <a:chExt cx="1399900" cy="1398451"/>
          </a:xfrm>
        </p:grpSpPr>
        <p:sp>
          <p:nvSpPr>
            <p:cNvPr id="409" name="Oval 1159"/>
            <p:cNvSpPr/>
            <p:nvPr/>
          </p:nvSpPr>
          <p:spPr>
            <a:xfrm>
              <a:off x="409574" y="1193799"/>
              <a:ext cx="1363665" cy="1363661"/>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0" name="Oval 116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1" name="Freeform 116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92" name="Straight Connector 787"/>
          <p:cNvCxnSpPr>
            <a:stCxn id="361" idx="7"/>
            <a:endCxn id="394" idx="2"/>
          </p:cNvCxnSpPr>
          <p:nvPr/>
        </p:nvCxnSpPr>
        <p:spPr>
          <a:xfrm flipV="1">
            <a:off x="5118851" y="2108301"/>
            <a:ext cx="143703" cy="52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788"/>
          <p:cNvCxnSpPr>
            <a:stCxn id="362" idx="6"/>
            <a:endCxn id="405" idx="2"/>
          </p:cNvCxnSpPr>
          <p:nvPr/>
        </p:nvCxnSpPr>
        <p:spPr>
          <a:xfrm>
            <a:off x="5157379" y="2245377"/>
            <a:ext cx="230719" cy="156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789"/>
          <p:cNvCxnSpPr>
            <a:stCxn id="370" idx="6"/>
            <a:endCxn id="402" idx="2"/>
          </p:cNvCxnSpPr>
          <p:nvPr/>
        </p:nvCxnSpPr>
        <p:spPr>
          <a:xfrm>
            <a:off x="5144840" y="2707822"/>
            <a:ext cx="2082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790"/>
          <p:cNvCxnSpPr>
            <a:stCxn id="370" idx="5"/>
            <a:endCxn id="409" idx="1"/>
          </p:cNvCxnSpPr>
          <p:nvPr/>
        </p:nvCxnSpPr>
        <p:spPr>
          <a:xfrm>
            <a:off x="5112229" y="2786633"/>
            <a:ext cx="188853" cy="162309"/>
          </a:xfrm>
          <a:prstGeom prst="line">
            <a:avLst/>
          </a:prstGeom>
        </p:spPr>
        <p:style>
          <a:lnRef idx="1">
            <a:schemeClr val="accent1"/>
          </a:lnRef>
          <a:fillRef idx="0">
            <a:schemeClr val="accent1"/>
          </a:fillRef>
          <a:effectRef idx="0">
            <a:schemeClr val="accent1"/>
          </a:effectRef>
          <a:fontRef idx="minor">
            <a:schemeClr val="tx1"/>
          </a:fontRef>
        </p:style>
      </p:cxnSp>
      <p:grpSp>
        <p:nvGrpSpPr>
          <p:cNvPr id="412" name="Group 1166"/>
          <p:cNvGrpSpPr/>
          <p:nvPr/>
        </p:nvGrpSpPr>
        <p:grpSpPr>
          <a:xfrm>
            <a:off x="5690572" y="2034313"/>
            <a:ext cx="201168" cy="201168"/>
            <a:chOff x="409574" y="1193799"/>
            <a:chExt cx="1399900" cy="1398451"/>
          </a:xfrm>
        </p:grpSpPr>
        <p:sp>
          <p:nvSpPr>
            <p:cNvPr id="413" name="Oval 1167"/>
            <p:cNvSpPr/>
            <p:nvPr/>
          </p:nvSpPr>
          <p:spPr>
            <a:xfrm>
              <a:off x="409574" y="1193799"/>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4" name="Oval 1168"/>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5" name="Freeform 1169"/>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16" name="Group 1174"/>
          <p:cNvGrpSpPr/>
          <p:nvPr/>
        </p:nvGrpSpPr>
        <p:grpSpPr>
          <a:xfrm>
            <a:off x="5708849" y="2392376"/>
            <a:ext cx="201168" cy="201168"/>
            <a:chOff x="409574" y="1193799"/>
            <a:chExt cx="1399900" cy="1398451"/>
          </a:xfrm>
        </p:grpSpPr>
        <p:sp>
          <p:nvSpPr>
            <p:cNvPr id="417" name="Oval 1175"/>
            <p:cNvSpPr/>
            <p:nvPr/>
          </p:nvSpPr>
          <p:spPr>
            <a:xfrm>
              <a:off x="409574" y="1193799"/>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8" name="Oval 117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9" name="Freeform 117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20" name="Group 1182"/>
          <p:cNvGrpSpPr/>
          <p:nvPr/>
        </p:nvGrpSpPr>
        <p:grpSpPr>
          <a:xfrm>
            <a:off x="5690572" y="2880917"/>
            <a:ext cx="201168" cy="201168"/>
            <a:chOff x="7269654" y="1050069"/>
            <a:chExt cx="1399900" cy="1398451"/>
          </a:xfrm>
        </p:grpSpPr>
        <p:grpSp>
          <p:nvGrpSpPr>
            <p:cNvPr id="421" name="Group 1183"/>
            <p:cNvGrpSpPr/>
            <p:nvPr/>
          </p:nvGrpSpPr>
          <p:grpSpPr>
            <a:xfrm>
              <a:off x="7269654" y="1050069"/>
              <a:ext cx="1399900" cy="1398451"/>
              <a:chOff x="-2029689" y="3075853"/>
              <a:chExt cx="1399900" cy="1398451"/>
            </a:xfrm>
          </p:grpSpPr>
          <p:sp>
            <p:nvSpPr>
              <p:cNvPr id="425" name="Oval 1187"/>
              <p:cNvSpPr/>
              <p:nvPr/>
            </p:nvSpPr>
            <p:spPr>
              <a:xfrm>
                <a:off x="-2029689" y="3075853"/>
                <a:ext cx="1363665" cy="136366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6" name="Oval 1188"/>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22" name="Group 1184"/>
            <p:cNvGrpSpPr/>
            <p:nvPr/>
          </p:nvGrpSpPr>
          <p:grpSpPr>
            <a:xfrm>
              <a:off x="7537265" y="1245229"/>
              <a:ext cx="864679" cy="1008131"/>
              <a:chOff x="6410250" y="2267725"/>
              <a:chExt cx="1389628" cy="1620168"/>
            </a:xfrm>
            <a:solidFill>
              <a:schemeClr val="tx1"/>
            </a:solidFill>
          </p:grpSpPr>
          <p:sp>
            <p:nvSpPr>
              <p:cNvPr id="423" name="Freeform 118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4" name="Freeform 118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53" name="Group 1196"/>
          <p:cNvGrpSpPr/>
          <p:nvPr/>
        </p:nvGrpSpPr>
        <p:grpSpPr>
          <a:xfrm>
            <a:off x="6096236" y="1888037"/>
            <a:ext cx="182880" cy="182880"/>
            <a:chOff x="5923833" y="1836307"/>
            <a:chExt cx="182880" cy="182880"/>
          </a:xfrm>
        </p:grpSpPr>
        <p:sp>
          <p:nvSpPr>
            <p:cNvPr id="432" name="Oval 1197"/>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3" name="Oval 1198"/>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9" name="Group 1199"/>
            <p:cNvGrpSpPr/>
            <p:nvPr/>
          </p:nvGrpSpPr>
          <p:grpSpPr>
            <a:xfrm>
              <a:off x="5961160" y="1857085"/>
              <a:ext cx="112960" cy="131837"/>
              <a:chOff x="6410250" y="2267725"/>
              <a:chExt cx="1389628" cy="1620168"/>
            </a:xfrm>
            <a:solidFill>
              <a:schemeClr val="tx1"/>
            </a:solidFill>
          </p:grpSpPr>
          <p:sp>
            <p:nvSpPr>
              <p:cNvPr id="430" name="Freeform 1200"/>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1" name="Freeform 1201"/>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39" name="Straight Connector 812"/>
          <p:cNvCxnSpPr>
            <a:stCxn id="394" idx="6"/>
            <a:endCxn id="413" idx="2"/>
          </p:cNvCxnSpPr>
          <p:nvPr/>
        </p:nvCxnSpPr>
        <p:spPr>
          <a:xfrm>
            <a:off x="5485237" y="2108301"/>
            <a:ext cx="205335" cy="24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813"/>
          <p:cNvCxnSpPr>
            <a:stCxn id="405" idx="6"/>
            <a:endCxn id="417" idx="1"/>
          </p:cNvCxnSpPr>
          <p:nvPr/>
        </p:nvCxnSpPr>
        <p:spPr>
          <a:xfrm>
            <a:off x="5610781" y="2402169"/>
            <a:ext cx="126766" cy="18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814"/>
          <p:cNvCxnSpPr>
            <a:stCxn id="410" idx="6"/>
            <a:endCxn id="425" idx="2"/>
          </p:cNvCxnSpPr>
          <p:nvPr/>
        </p:nvCxnSpPr>
        <p:spPr>
          <a:xfrm flipV="1">
            <a:off x="5497071" y="2978999"/>
            <a:ext cx="193501" cy="54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815"/>
          <p:cNvCxnSpPr>
            <a:stCxn id="403" idx="6"/>
            <a:endCxn id="418" idx="3"/>
          </p:cNvCxnSpPr>
          <p:nvPr/>
        </p:nvCxnSpPr>
        <p:spPr>
          <a:xfrm flipV="1">
            <a:off x="5581720" y="2564816"/>
            <a:ext cx="161034" cy="148693"/>
          </a:xfrm>
          <a:prstGeom prst="line">
            <a:avLst/>
          </a:prstGeom>
        </p:spPr>
        <p:style>
          <a:lnRef idx="1">
            <a:schemeClr val="accent1"/>
          </a:lnRef>
          <a:fillRef idx="0">
            <a:schemeClr val="accent1"/>
          </a:fillRef>
          <a:effectRef idx="0">
            <a:schemeClr val="accent1"/>
          </a:effectRef>
          <a:fontRef idx="minor">
            <a:schemeClr val="tx1"/>
          </a:fontRef>
        </p:style>
      </p:cxnSp>
      <p:grpSp>
        <p:nvGrpSpPr>
          <p:cNvPr id="434" name="Group 1208"/>
          <p:cNvGrpSpPr/>
          <p:nvPr/>
        </p:nvGrpSpPr>
        <p:grpSpPr>
          <a:xfrm>
            <a:off x="6000152" y="2225444"/>
            <a:ext cx="182880" cy="182880"/>
            <a:chOff x="7269654" y="1050069"/>
            <a:chExt cx="1399900" cy="1398451"/>
          </a:xfrm>
        </p:grpSpPr>
        <p:grpSp>
          <p:nvGrpSpPr>
            <p:cNvPr id="435" name="Group 1209"/>
            <p:cNvGrpSpPr/>
            <p:nvPr/>
          </p:nvGrpSpPr>
          <p:grpSpPr>
            <a:xfrm>
              <a:off x="7269654" y="1050069"/>
              <a:ext cx="1399900" cy="1398451"/>
              <a:chOff x="-2029689" y="3075853"/>
              <a:chExt cx="1399900" cy="1398451"/>
            </a:xfrm>
          </p:grpSpPr>
          <p:sp>
            <p:nvSpPr>
              <p:cNvPr id="439" name="Oval 1213"/>
              <p:cNvSpPr/>
              <p:nvPr/>
            </p:nvSpPr>
            <p:spPr>
              <a:xfrm>
                <a:off x="-2029689" y="3075853"/>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0" name="Oval 1214"/>
              <p:cNvSpPr/>
              <p:nvPr/>
            </p:nvSpPr>
            <p:spPr>
              <a:xfrm>
                <a:off x="-1993451" y="3110641"/>
                <a:ext cx="1363662"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6" name="Group 1210"/>
            <p:cNvGrpSpPr/>
            <p:nvPr/>
          </p:nvGrpSpPr>
          <p:grpSpPr>
            <a:xfrm>
              <a:off x="7537265" y="1245229"/>
              <a:ext cx="864679" cy="1008131"/>
              <a:chOff x="6410250" y="2267725"/>
              <a:chExt cx="1389628" cy="1620168"/>
            </a:xfrm>
            <a:solidFill>
              <a:schemeClr val="tx1"/>
            </a:solidFill>
          </p:grpSpPr>
          <p:sp>
            <p:nvSpPr>
              <p:cNvPr id="437" name="Freeform 121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8" name="Freeform 121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441" name="Group 1222"/>
          <p:cNvGrpSpPr/>
          <p:nvPr/>
        </p:nvGrpSpPr>
        <p:grpSpPr>
          <a:xfrm>
            <a:off x="5977222" y="2646667"/>
            <a:ext cx="182880" cy="182880"/>
            <a:chOff x="409574" y="1193799"/>
            <a:chExt cx="1399900" cy="1398451"/>
          </a:xfrm>
        </p:grpSpPr>
        <p:sp>
          <p:nvSpPr>
            <p:cNvPr id="442" name="Oval 1223"/>
            <p:cNvSpPr/>
            <p:nvPr/>
          </p:nvSpPr>
          <p:spPr>
            <a:xfrm>
              <a:off x="409574" y="1193799"/>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3" name="Oval 122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4" name="Freeform 122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45" name="Group 1230"/>
          <p:cNvGrpSpPr/>
          <p:nvPr/>
        </p:nvGrpSpPr>
        <p:grpSpPr>
          <a:xfrm>
            <a:off x="5574195" y="3195442"/>
            <a:ext cx="182880" cy="182880"/>
            <a:chOff x="409574" y="1193799"/>
            <a:chExt cx="1399900" cy="1398451"/>
          </a:xfrm>
        </p:grpSpPr>
        <p:sp>
          <p:nvSpPr>
            <p:cNvPr id="446" name="Oval 1231"/>
            <p:cNvSpPr/>
            <p:nvPr/>
          </p:nvSpPr>
          <p:spPr>
            <a:xfrm>
              <a:off x="409574" y="1193799"/>
              <a:ext cx="1363662"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7" name="Oval 123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8" name="Freeform 123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156" name="Straight Connector 831"/>
          <p:cNvCxnSpPr>
            <a:stCxn id="414" idx="6"/>
            <a:endCxn id="432" idx="2"/>
          </p:cNvCxnSpPr>
          <p:nvPr/>
        </p:nvCxnSpPr>
        <p:spPr>
          <a:xfrm flipV="1">
            <a:off x="5891740" y="1977203"/>
            <a:ext cx="204496" cy="160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832"/>
          <p:cNvCxnSpPr>
            <a:stCxn id="414" idx="5"/>
            <a:endCxn id="439" idx="2"/>
          </p:cNvCxnSpPr>
          <p:nvPr/>
        </p:nvCxnSpPr>
        <p:spPr>
          <a:xfrm>
            <a:off x="5863042" y="2206753"/>
            <a:ext cx="137110" cy="107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833"/>
          <p:cNvCxnSpPr>
            <a:stCxn id="418" idx="5"/>
            <a:endCxn id="442" idx="1"/>
          </p:cNvCxnSpPr>
          <p:nvPr/>
        </p:nvCxnSpPr>
        <p:spPr>
          <a:xfrm>
            <a:off x="5881319" y="2564816"/>
            <a:ext cx="121992" cy="10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834"/>
          <p:cNvCxnSpPr>
            <a:stCxn id="409" idx="5"/>
            <a:endCxn id="447" idx="1"/>
          </p:cNvCxnSpPr>
          <p:nvPr/>
        </p:nvCxnSpPr>
        <p:spPr>
          <a:xfrm>
            <a:off x="5458543" y="3106565"/>
            <a:ext cx="146475" cy="119542"/>
          </a:xfrm>
          <a:prstGeom prst="line">
            <a:avLst/>
          </a:prstGeom>
        </p:spPr>
        <p:style>
          <a:lnRef idx="1">
            <a:schemeClr val="accent1"/>
          </a:lnRef>
          <a:fillRef idx="0">
            <a:schemeClr val="accent1"/>
          </a:fillRef>
          <a:effectRef idx="0">
            <a:schemeClr val="accent1"/>
          </a:effectRef>
          <a:fontRef idx="minor">
            <a:schemeClr val="tx1"/>
          </a:fontRef>
        </p:style>
      </p:cxnSp>
      <p:grpSp>
        <p:nvGrpSpPr>
          <p:cNvPr id="193" name="Group 1238"/>
          <p:cNvGrpSpPr/>
          <p:nvPr/>
        </p:nvGrpSpPr>
        <p:grpSpPr>
          <a:xfrm>
            <a:off x="5600085" y="3814422"/>
            <a:ext cx="182880" cy="182880"/>
            <a:chOff x="5608151" y="3898793"/>
            <a:chExt cx="203382" cy="202962"/>
          </a:xfrm>
        </p:grpSpPr>
        <p:sp>
          <p:nvSpPr>
            <p:cNvPr id="450" name="Oval 1239"/>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4" name="Group 1240"/>
            <p:cNvGrpSpPr/>
            <p:nvPr/>
          </p:nvGrpSpPr>
          <p:grpSpPr>
            <a:xfrm>
              <a:off x="5613908" y="3903989"/>
              <a:ext cx="197625" cy="197766"/>
              <a:chOff x="5395970" y="4492405"/>
              <a:chExt cx="222683" cy="222913"/>
            </a:xfrm>
          </p:grpSpPr>
          <p:sp>
            <p:nvSpPr>
              <p:cNvPr id="451" name="Oval 124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2" name="Freeform 124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87" name="Straight Connector 840"/>
          <p:cNvCxnSpPr>
            <a:stCxn id="316" idx="6"/>
            <a:endCxn id="451" idx="2"/>
          </p:cNvCxnSpPr>
          <p:nvPr/>
        </p:nvCxnSpPr>
        <p:spPr>
          <a:xfrm flipV="1">
            <a:off x="5214303" y="3908203"/>
            <a:ext cx="390959" cy="20413"/>
          </a:xfrm>
          <a:prstGeom prst="line">
            <a:avLst/>
          </a:prstGeom>
        </p:spPr>
        <p:style>
          <a:lnRef idx="1">
            <a:schemeClr val="accent1"/>
          </a:lnRef>
          <a:fillRef idx="0">
            <a:schemeClr val="accent1"/>
          </a:fillRef>
          <a:effectRef idx="0">
            <a:schemeClr val="accent1"/>
          </a:effectRef>
          <a:fontRef idx="minor">
            <a:schemeClr val="tx1"/>
          </a:fontRef>
        </p:style>
      </p:cxnSp>
      <p:grpSp>
        <p:nvGrpSpPr>
          <p:cNvPr id="453" name="Group 841"/>
          <p:cNvGrpSpPr/>
          <p:nvPr/>
        </p:nvGrpSpPr>
        <p:grpSpPr>
          <a:xfrm>
            <a:off x="5178179" y="3562722"/>
            <a:ext cx="201168" cy="201168"/>
            <a:chOff x="7269654" y="1050069"/>
            <a:chExt cx="1399900" cy="1398451"/>
          </a:xfrm>
        </p:grpSpPr>
        <p:grpSp>
          <p:nvGrpSpPr>
            <p:cNvPr id="454" name="Group 842"/>
            <p:cNvGrpSpPr/>
            <p:nvPr/>
          </p:nvGrpSpPr>
          <p:grpSpPr>
            <a:xfrm>
              <a:off x="7269654" y="1050069"/>
              <a:ext cx="1399900" cy="1398451"/>
              <a:chOff x="-2029689" y="3075853"/>
              <a:chExt cx="1399900" cy="1398451"/>
            </a:xfrm>
          </p:grpSpPr>
          <p:sp>
            <p:nvSpPr>
              <p:cNvPr id="458" name="Oval 846"/>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9" name="Oval 847"/>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55" name="Group 843"/>
            <p:cNvGrpSpPr/>
            <p:nvPr/>
          </p:nvGrpSpPr>
          <p:grpSpPr>
            <a:xfrm>
              <a:off x="7537265" y="1245229"/>
              <a:ext cx="864679" cy="1008131"/>
              <a:chOff x="6410250" y="2267725"/>
              <a:chExt cx="1389628" cy="1620168"/>
            </a:xfrm>
            <a:solidFill>
              <a:schemeClr val="tx1"/>
            </a:solidFill>
          </p:grpSpPr>
          <p:sp>
            <p:nvSpPr>
              <p:cNvPr id="456" name="Freeform 84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7" name="Freeform 845"/>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89" name="Straight Connector 848"/>
          <p:cNvCxnSpPr>
            <a:stCxn id="316" idx="7"/>
            <a:endCxn id="458" idx="4"/>
          </p:cNvCxnSpPr>
          <p:nvPr/>
        </p:nvCxnSpPr>
        <p:spPr>
          <a:xfrm flipV="1">
            <a:off x="5181692" y="3758886"/>
            <a:ext cx="94468" cy="90918"/>
          </a:xfrm>
          <a:prstGeom prst="line">
            <a:avLst/>
          </a:prstGeom>
        </p:spPr>
        <p:style>
          <a:lnRef idx="1">
            <a:schemeClr val="accent1"/>
          </a:lnRef>
          <a:fillRef idx="0">
            <a:schemeClr val="accent1"/>
          </a:fillRef>
          <a:effectRef idx="0">
            <a:schemeClr val="accent1"/>
          </a:effectRef>
          <a:fontRef idx="minor">
            <a:schemeClr val="tx1"/>
          </a:fontRef>
        </p:style>
      </p:cxnSp>
      <p:grpSp>
        <p:nvGrpSpPr>
          <p:cNvPr id="194" name="Group 1248"/>
          <p:cNvGrpSpPr/>
          <p:nvPr/>
        </p:nvGrpSpPr>
        <p:grpSpPr>
          <a:xfrm>
            <a:off x="5789754" y="4107644"/>
            <a:ext cx="184245" cy="184119"/>
            <a:chOff x="5546588" y="3979391"/>
            <a:chExt cx="184245" cy="184119"/>
          </a:xfrm>
        </p:grpSpPr>
        <p:sp>
          <p:nvSpPr>
            <p:cNvPr id="467" name="Oval 1249"/>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8" name="Oval 1250"/>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64" name="Group 1251"/>
            <p:cNvGrpSpPr/>
            <p:nvPr/>
          </p:nvGrpSpPr>
          <p:grpSpPr>
            <a:xfrm>
              <a:off x="5585280" y="3999080"/>
              <a:ext cx="112960" cy="131837"/>
              <a:chOff x="6410250" y="2267725"/>
              <a:chExt cx="1389628" cy="1620168"/>
            </a:xfrm>
            <a:solidFill>
              <a:schemeClr val="tx1"/>
            </a:solidFill>
          </p:grpSpPr>
          <p:sp>
            <p:nvSpPr>
              <p:cNvPr id="465" name="Freeform 125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6" name="Freeform 125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200" name="Straight Connector 855"/>
          <p:cNvCxnSpPr>
            <a:stCxn id="451" idx="4"/>
            <a:endCxn id="467" idx="1"/>
          </p:cNvCxnSpPr>
          <p:nvPr/>
        </p:nvCxnSpPr>
        <p:spPr>
          <a:xfrm>
            <a:off x="5694114" y="3997302"/>
            <a:ext cx="121729" cy="136458"/>
          </a:xfrm>
          <a:prstGeom prst="line">
            <a:avLst/>
          </a:prstGeom>
        </p:spPr>
        <p:style>
          <a:lnRef idx="1">
            <a:schemeClr val="accent1"/>
          </a:lnRef>
          <a:fillRef idx="0">
            <a:schemeClr val="accent1"/>
          </a:fillRef>
          <a:effectRef idx="0">
            <a:schemeClr val="accent1"/>
          </a:effectRef>
          <a:fontRef idx="minor">
            <a:schemeClr val="tx1"/>
          </a:fontRef>
        </p:style>
      </p:cxnSp>
      <p:grpSp>
        <p:nvGrpSpPr>
          <p:cNvPr id="203" name="Group 1260"/>
          <p:cNvGrpSpPr/>
          <p:nvPr/>
        </p:nvGrpSpPr>
        <p:grpSpPr>
          <a:xfrm>
            <a:off x="6091029" y="1562084"/>
            <a:ext cx="201168" cy="201168"/>
            <a:chOff x="5980859" y="1409497"/>
            <a:chExt cx="201168" cy="201168"/>
          </a:xfrm>
        </p:grpSpPr>
        <p:grpSp>
          <p:nvGrpSpPr>
            <p:cNvPr id="470" name="Group 1261"/>
            <p:cNvGrpSpPr/>
            <p:nvPr/>
          </p:nvGrpSpPr>
          <p:grpSpPr>
            <a:xfrm>
              <a:off x="5980859" y="1409497"/>
              <a:ext cx="201168" cy="201168"/>
              <a:chOff x="-2029688" y="3075853"/>
              <a:chExt cx="1399899" cy="1398451"/>
            </a:xfrm>
          </p:grpSpPr>
          <p:sp>
            <p:nvSpPr>
              <p:cNvPr id="474" name="Oval 1263"/>
              <p:cNvSpPr/>
              <p:nvPr/>
            </p:nvSpPr>
            <p:spPr>
              <a:xfrm>
                <a:off x="-2029688" y="3075853"/>
                <a:ext cx="1363664"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5" name="Oval 1264"/>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73" name="Freeform 1262"/>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10" name="Straight Connector 861"/>
          <p:cNvCxnSpPr>
            <a:stCxn id="373" idx="6"/>
            <a:endCxn id="474" idx="1"/>
          </p:cNvCxnSpPr>
          <p:nvPr/>
        </p:nvCxnSpPr>
        <p:spPr>
          <a:xfrm>
            <a:off x="5769991" y="1449379"/>
            <a:ext cx="349736" cy="141432"/>
          </a:xfrm>
          <a:prstGeom prst="line">
            <a:avLst/>
          </a:prstGeom>
        </p:spPr>
        <p:style>
          <a:lnRef idx="1">
            <a:schemeClr val="accent1"/>
          </a:lnRef>
          <a:fillRef idx="0">
            <a:schemeClr val="accent1"/>
          </a:fillRef>
          <a:effectRef idx="0">
            <a:schemeClr val="accent1"/>
          </a:effectRef>
          <a:fontRef idx="minor">
            <a:schemeClr val="tx1"/>
          </a:fontRef>
        </p:style>
      </p:cxnSp>
      <p:grpSp>
        <p:nvGrpSpPr>
          <p:cNvPr id="476" name="Group 1270"/>
          <p:cNvGrpSpPr/>
          <p:nvPr/>
        </p:nvGrpSpPr>
        <p:grpSpPr>
          <a:xfrm>
            <a:off x="5797910" y="1045432"/>
            <a:ext cx="201168" cy="201168"/>
            <a:chOff x="5211855" y="850384"/>
            <a:chExt cx="276381" cy="274396"/>
          </a:xfrm>
        </p:grpSpPr>
        <p:sp>
          <p:nvSpPr>
            <p:cNvPr id="477" name="Oval 1271"/>
            <p:cNvSpPr/>
            <p:nvPr/>
          </p:nvSpPr>
          <p:spPr>
            <a:xfrm>
              <a:off x="5211855" y="850384"/>
              <a:ext cx="267219" cy="267495"/>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8" name="Oval 127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9" name="Freeform 127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12" name="Straight Connector 866"/>
          <p:cNvCxnSpPr>
            <a:stCxn id="373" idx="7"/>
            <a:endCxn id="477" idx="3"/>
          </p:cNvCxnSpPr>
          <p:nvPr/>
        </p:nvCxnSpPr>
        <p:spPr>
          <a:xfrm flipV="1">
            <a:off x="5737380" y="1212822"/>
            <a:ext cx="89014" cy="157745"/>
          </a:xfrm>
          <a:prstGeom prst="line">
            <a:avLst/>
          </a:prstGeom>
        </p:spPr>
        <p:style>
          <a:lnRef idx="1">
            <a:schemeClr val="accent1"/>
          </a:lnRef>
          <a:fillRef idx="0">
            <a:schemeClr val="accent1"/>
          </a:fillRef>
          <a:effectRef idx="0">
            <a:schemeClr val="accent1"/>
          </a:effectRef>
          <a:fontRef idx="minor">
            <a:schemeClr val="tx1"/>
          </a:fontRef>
        </p:style>
      </p:cxnSp>
      <p:grpSp>
        <p:nvGrpSpPr>
          <p:cNvPr id="480" name="Group 1278"/>
          <p:cNvGrpSpPr/>
          <p:nvPr/>
        </p:nvGrpSpPr>
        <p:grpSpPr>
          <a:xfrm>
            <a:off x="5514453" y="778463"/>
            <a:ext cx="182880" cy="182880"/>
            <a:chOff x="5266280" y="1045196"/>
            <a:chExt cx="228600" cy="228600"/>
          </a:xfrm>
        </p:grpSpPr>
        <p:grpSp>
          <p:nvGrpSpPr>
            <p:cNvPr id="481" name="Group 1279"/>
            <p:cNvGrpSpPr/>
            <p:nvPr/>
          </p:nvGrpSpPr>
          <p:grpSpPr>
            <a:xfrm>
              <a:off x="5266280" y="1045196"/>
              <a:ext cx="228600" cy="228600"/>
              <a:chOff x="5211855" y="850384"/>
              <a:chExt cx="276381" cy="274396"/>
            </a:xfrm>
          </p:grpSpPr>
          <p:sp>
            <p:nvSpPr>
              <p:cNvPr id="483" name="Oval 1281"/>
              <p:cNvSpPr/>
              <p:nvPr/>
            </p:nvSpPr>
            <p:spPr>
              <a:xfrm>
                <a:off x="5211855" y="850384"/>
                <a:ext cx="267220"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4" name="Oval 128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5" name="Freeform 128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82" name="Freeform 1280"/>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14" name="Straight Connector 873"/>
          <p:cNvCxnSpPr>
            <a:stCxn id="266" idx="7"/>
            <a:endCxn id="483" idx="2"/>
          </p:cNvCxnSpPr>
          <p:nvPr/>
        </p:nvCxnSpPr>
        <p:spPr>
          <a:xfrm flipV="1">
            <a:off x="5117354" y="867604"/>
            <a:ext cx="397099" cy="63576"/>
          </a:xfrm>
          <a:prstGeom prst="line">
            <a:avLst/>
          </a:prstGeom>
        </p:spPr>
        <p:style>
          <a:lnRef idx="1">
            <a:schemeClr val="accent1"/>
          </a:lnRef>
          <a:fillRef idx="0">
            <a:schemeClr val="accent1"/>
          </a:fillRef>
          <a:effectRef idx="0">
            <a:schemeClr val="accent1"/>
          </a:effectRef>
          <a:fontRef idx="minor">
            <a:schemeClr val="tx1"/>
          </a:fontRef>
        </p:style>
      </p:cxnSp>
      <p:grpSp>
        <p:nvGrpSpPr>
          <p:cNvPr id="486" name="Group 1290"/>
          <p:cNvGrpSpPr/>
          <p:nvPr/>
        </p:nvGrpSpPr>
        <p:grpSpPr>
          <a:xfrm>
            <a:off x="5809529" y="786660"/>
            <a:ext cx="182880" cy="182880"/>
            <a:chOff x="5211855" y="850384"/>
            <a:chExt cx="276381" cy="274396"/>
          </a:xfrm>
        </p:grpSpPr>
        <p:sp>
          <p:nvSpPr>
            <p:cNvPr id="487" name="Oval 1291"/>
            <p:cNvSpPr/>
            <p:nvPr/>
          </p:nvSpPr>
          <p:spPr>
            <a:xfrm>
              <a:off x="5211855" y="850384"/>
              <a:ext cx="267220"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8" name="Oval 1292"/>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9" name="Freeform 1293"/>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222" name="Straight Connector 878"/>
          <p:cNvCxnSpPr>
            <a:stCxn id="350" idx="7"/>
            <a:endCxn id="487" idx="3"/>
          </p:cNvCxnSpPr>
          <p:nvPr/>
        </p:nvCxnSpPr>
        <p:spPr>
          <a:xfrm flipV="1">
            <a:off x="5592596" y="938832"/>
            <a:ext cx="242827" cy="162857"/>
          </a:xfrm>
          <a:prstGeom prst="line">
            <a:avLst/>
          </a:prstGeom>
        </p:spPr>
        <p:style>
          <a:lnRef idx="1">
            <a:schemeClr val="accent1"/>
          </a:lnRef>
          <a:fillRef idx="0">
            <a:schemeClr val="accent1"/>
          </a:fillRef>
          <a:effectRef idx="0">
            <a:schemeClr val="accent1"/>
          </a:effectRef>
          <a:fontRef idx="minor">
            <a:schemeClr val="tx1"/>
          </a:fontRef>
        </p:style>
      </p:cxnSp>
      <p:grpSp>
        <p:nvGrpSpPr>
          <p:cNvPr id="490" name="Group 1298"/>
          <p:cNvGrpSpPr/>
          <p:nvPr/>
        </p:nvGrpSpPr>
        <p:grpSpPr>
          <a:xfrm>
            <a:off x="6257926" y="961375"/>
            <a:ext cx="182880" cy="182880"/>
            <a:chOff x="5980859" y="1409497"/>
            <a:chExt cx="201168" cy="201168"/>
          </a:xfrm>
        </p:grpSpPr>
        <p:grpSp>
          <p:nvGrpSpPr>
            <p:cNvPr id="491" name="Group 1299"/>
            <p:cNvGrpSpPr/>
            <p:nvPr/>
          </p:nvGrpSpPr>
          <p:grpSpPr>
            <a:xfrm>
              <a:off x="5980859" y="1409497"/>
              <a:ext cx="201168" cy="201168"/>
              <a:chOff x="-2029688" y="3075853"/>
              <a:chExt cx="1399899" cy="1398451"/>
            </a:xfrm>
          </p:grpSpPr>
          <p:sp>
            <p:nvSpPr>
              <p:cNvPr id="493" name="Oval 1301"/>
              <p:cNvSpPr/>
              <p:nvPr/>
            </p:nvSpPr>
            <p:spPr>
              <a:xfrm>
                <a:off x="-2029688" y="3075853"/>
                <a:ext cx="1363661"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4" name="Oval 1302"/>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92" name="Freeform 1300"/>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495" name="Straight Connector 884"/>
          <p:cNvCxnSpPr>
            <a:stCxn id="488" idx="6"/>
            <a:endCxn id="494" idx="1"/>
          </p:cNvCxnSpPr>
          <p:nvPr/>
        </p:nvCxnSpPr>
        <p:spPr>
          <a:xfrm>
            <a:off x="5992409" y="880400"/>
            <a:ext cx="296340" cy="111641"/>
          </a:xfrm>
          <a:prstGeom prst="line">
            <a:avLst/>
          </a:prstGeom>
        </p:spPr>
        <p:style>
          <a:lnRef idx="1">
            <a:schemeClr val="accent1"/>
          </a:lnRef>
          <a:fillRef idx="0">
            <a:schemeClr val="accent1"/>
          </a:fillRef>
          <a:effectRef idx="0">
            <a:schemeClr val="accent1"/>
          </a:effectRef>
          <a:fontRef idx="minor">
            <a:schemeClr val="tx1"/>
          </a:fontRef>
        </p:style>
      </p:cxnSp>
      <p:grpSp>
        <p:nvGrpSpPr>
          <p:cNvPr id="504" name="Group 1308"/>
          <p:cNvGrpSpPr/>
          <p:nvPr/>
        </p:nvGrpSpPr>
        <p:grpSpPr>
          <a:xfrm>
            <a:off x="6190790" y="2460252"/>
            <a:ext cx="182880" cy="182880"/>
            <a:chOff x="6045019" y="2379896"/>
            <a:chExt cx="182880" cy="182880"/>
          </a:xfrm>
        </p:grpSpPr>
        <p:sp>
          <p:nvSpPr>
            <p:cNvPr id="499" name="Oval 1309"/>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0" name="Oval 1310"/>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3" name="Freeform 1311"/>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06" name="Straight Connector 889"/>
          <p:cNvCxnSpPr>
            <a:stCxn id="417" idx="6"/>
            <a:endCxn id="499" idx="2"/>
          </p:cNvCxnSpPr>
          <p:nvPr/>
        </p:nvCxnSpPr>
        <p:spPr>
          <a:xfrm>
            <a:off x="5904810" y="2490458"/>
            <a:ext cx="285980" cy="58960"/>
          </a:xfrm>
          <a:prstGeom prst="line">
            <a:avLst/>
          </a:prstGeom>
        </p:spPr>
        <p:style>
          <a:lnRef idx="1">
            <a:schemeClr val="accent1"/>
          </a:lnRef>
          <a:fillRef idx="0">
            <a:schemeClr val="accent1"/>
          </a:fillRef>
          <a:effectRef idx="0">
            <a:schemeClr val="accent1"/>
          </a:effectRef>
          <a:fontRef idx="minor">
            <a:schemeClr val="tx1"/>
          </a:fontRef>
        </p:style>
      </p:cxnSp>
      <p:grpSp>
        <p:nvGrpSpPr>
          <p:cNvPr id="507" name="Group 1316"/>
          <p:cNvGrpSpPr/>
          <p:nvPr/>
        </p:nvGrpSpPr>
        <p:grpSpPr>
          <a:xfrm>
            <a:off x="6437105" y="1980837"/>
            <a:ext cx="164592" cy="164592"/>
            <a:chOff x="6045019" y="2379896"/>
            <a:chExt cx="182880" cy="182880"/>
          </a:xfrm>
        </p:grpSpPr>
        <p:sp>
          <p:nvSpPr>
            <p:cNvPr id="508" name="Oval 1317"/>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9" name="Oval 1318"/>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0" name="Freeform 1319"/>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12" name="Straight Connector 894"/>
          <p:cNvCxnSpPr>
            <a:stCxn id="439" idx="7"/>
            <a:endCxn id="508" idx="3"/>
          </p:cNvCxnSpPr>
          <p:nvPr/>
        </p:nvCxnSpPr>
        <p:spPr>
          <a:xfrm flipV="1">
            <a:off x="6152209" y="2117831"/>
            <a:ext cx="308376" cy="133729"/>
          </a:xfrm>
          <a:prstGeom prst="line">
            <a:avLst/>
          </a:prstGeom>
        </p:spPr>
        <p:style>
          <a:lnRef idx="1">
            <a:schemeClr val="accent1"/>
          </a:lnRef>
          <a:fillRef idx="0">
            <a:schemeClr val="accent1"/>
          </a:fillRef>
          <a:effectRef idx="0">
            <a:schemeClr val="accent1"/>
          </a:effectRef>
          <a:fontRef idx="minor">
            <a:schemeClr val="tx1"/>
          </a:fontRef>
        </p:style>
      </p:cxnSp>
      <p:grpSp>
        <p:nvGrpSpPr>
          <p:cNvPr id="514" name="Group 1324"/>
          <p:cNvGrpSpPr/>
          <p:nvPr/>
        </p:nvGrpSpPr>
        <p:grpSpPr>
          <a:xfrm>
            <a:off x="6559328" y="2230194"/>
            <a:ext cx="164592" cy="164592"/>
            <a:chOff x="409574" y="1193799"/>
            <a:chExt cx="1399900" cy="1398451"/>
          </a:xfrm>
        </p:grpSpPr>
        <p:sp>
          <p:nvSpPr>
            <p:cNvPr id="515" name="Oval 1325"/>
            <p:cNvSpPr/>
            <p:nvPr/>
          </p:nvSpPr>
          <p:spPr>
            <a:xfrm>
              <a:off x="409574" y="1193799"/>
              <a:ext cx="1363659" cy="1363666"/>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6" name="Oval 1326"/>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7" name="Freeform 1327"/>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19" name="Straight Connector 899"/>
          <p:cNvCxnSpPr>
            <a:stCxn id="440" idx="6"/>
            <a:endCxn id="516" idx="2"/>
          </p:cNvCxnSpPr>
          <p:nvPr/>
        </p:nvCxnSpPr>
        <p:spPr>
          <a:xfrm flipV="1">
            <a:off x="6183032" y="2314537"/>
            <a:ext cx="380557" cy="4622"/>
          </a:xfrm>
          <a:prstGeom prst="line">
            <a:avLst/>
          </a:prstGeom>
        </p:spPr>
        <p:style>
          <a:lnRef idx="1">
            <a:schemeClr val="accent1"/>
          </a:lnRef>
          <a:fillRef idx="0">
            <a:schemeClr val="accent1"/>
          </a:fillRef>
          <a:effectRef idx="0">
            <a:schemeClr val="accent1"/>
          </a:effectRef>
          <a:fontRef idx="minor">
            <a:schemeClr val="tx1"/>
          </a:fontRef>
        </p:style>
      </p:cxnSp>
      <p:grpSp>
        <p:nvGrpSpPr>
          <p:cNvPr id="520" name="Group 1332"/>
          <p:cNvGrpSpPr/>
          <p:nvPr/>
        </p:nvGrpSpPr>
        <p:grpSpPr>
          <a:xfrm>
            <a:off x="5687575" y="3521161"/>
            <a:ext cx="164592" cy="164592"/>
            <a:chOff x="5546588" y="3979391"/>
            <a:chExt cx="184245" cy="184119"/>
          </a:xfrm>
        </p:grpSpPr>
        <p:sp>
          <p:nvSpPr>
            <p:cNvPr id="521" name="Oval 1333"/>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2" name="Oval 1334"/>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3" name="Group 1335"/>
            <p:cNvGrpSpPr/>
            <p:nvPr/>
          </p:nvGrpSpPr>
          <p:grpSpPr>
            <a:xfrm>
              <a:off x="5585280" y="3999080"/>
              <a:ext cx="112960" cy="131837"/>
              <a:chOff x="6410250" y="2267725"/>
              <a:chExt cx="1389628" cy="1620168"/>
            </a:xfrm>
            <a:solidFill>
              <a:schemeClr val="tx1"/>
            </a:solidFill>
          </p:grpSpPr>
          <p:sp>
            <p:nvSpPr>
              <p:cNvPr id="524" name="Freeform 1336"/>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5" name="Freeform 1337"/>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26" name="Group 1344"/>
          <p:cNvGrpSpPr/>
          <p:nvPr/>
        </p:nvGrpSpPr>
        <p:grpSpPr>
          <a:xfrm>
            <a:off x="6086943" y="3799005"/>
            <a:ext cx="164592" cy="164592"/>
            <a:chOff x="5608151" y="3898793"/>
            <a:chExt cx="203382" cy="202962"/>
          </a:xfrm>
        </p:grpSpPr>
        <p:sp>
          <p:nvSpPr>
            <p:cNvPr id="527" name="Oval 1345"/>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8" name="Group 1346"/>
            <p:cNvGrpSpPr/>
            <p:nvPr/>
          </p:nvGrpSpPr>
          <p:grpSpPr>
            <a:xfrm>
              <a:off x="5613908" y="3903989"/>
              <a:ext cx="197625" cy="197766"/>
              <a:chOff x="5395970" y="4492405"/>
              <a:chExt cx="222683" cy="222913"/>
            </a:xfrm>
          </p:grpSpPr>
          <p:sp>
            <p:nvSpPr>
              <p:cNvPr id="529" name="Oval 1347"/>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0" name="Freeform 1348"/>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32" name="Straight Connector 911"/>
          <p:cNvCxnSpPr>
            <a:stCxn id="459" idx="6"/>
            <a:endCxn id="521" idx="2"/>
          </p:cNvCxnSpPr>
          <p:nvPr/>
        </p:nvCxnSpPr>
        <p:spPr>
          <a:xfrm flipV="1">
            <a:off x="5379347" y="3600870"/>
            <a:ext cx="308228" cy="64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912"/>
          <p:cNvCxnSpPr>
            <a:stCxn id="450" idx="6"/>
            <a:endCxn id="529" idx="2"/>
          </p:cNvCxnSpPr>
          <p:nvPr/>
        </p:nvCxnSpPr>
        <p:spPr>
          <a:xfrm flipV="1">
            <a:off x="5777788" y="3883408"/>
            <a:ext cx="313814" cy="20113"/>
          </a:xfrm>
          <a:prstGeom prst="line">
            <a:avLst/>
          </a:prstGeom>
        </p:spPr>
        <p:style>
          <a:lnRef idx="1">
            <a:schemeClr val="accent1"/>
          </a:lnRef>
          <a:fillRef idx="0">
            <a:schemeClr val="accent1"/>
          </a:fillRef>
          <a:effectRef idx="0">
            <a:schemeClr val="accent1"/>
          </a:effectRef>
          <a:fontRef idx="minor">
            <a:schemeClr val="tx1"/>
          </a:fontRef>
        </p:style>
      </p:cxnSp>
      <p:grpSp>
        <p:nvGrpSpPr>
          <p:cNvPr id="539" name="Group 1354"/>
          <p:cNvGrpSpPr/>
          <p:nvPr/>
        </p:nvGrpSpPr>
        <p:grpSpPr>
          <a:xfrm>
            <a:off x="6258818" y="3319428"/>
            <a:ext cx="137160" cy="137160"/>
            <a:chOff x="5546588" y="3979391"/>
            <a:chExt cx="184245" cy="184119"/>
          </a:xfrm>
        </p:grpSpPr>
        <p:sp>
          <p:nvSpPr>
            <p:cNvPr id="540" name="Oval 1355"/>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1" name="Oval 1356"/>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42" name="Group 1357"/>
            <p:cNvGrpSpPr/>
            <p:nvPr/>
          </p:nvGrpSpPr>
          <p:grpSpPr>
            <a:xfrm>
              <a:off x="5585280" y="3999080"/>
              <a:ext cx="112960" cy="131837"/>
              <a:chOff x="6410250" y="2267725"/>
              <a:chExt cx="1389628" cy="1620168"/>
            </a:xfrm>
            <a:solidFill>
              <a:schemeClr val="tx1"/>
            </a:solidFill>
          </p:grpSpPr>
          <p:sp>
            <p:nvSpPr>
              <p:cNvPr id="543" name="Freeform 1358"/>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4" name="Freeform 1359"/>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45" name="Group 1366"/>
          <p:cNvGrpSpPr/>
          <p:nvPr/>
        </p:nvGrpSpPr>
        <p:grpSpPr>
          <a:xfrm>
            <a:off x="6448551" y="3620268"/>
            <a:ext cx="137160" cy="137160"/>
            <a:chOff x="5546588" y="3979391"/>
            <a:chExt cx="184245" cy="184119"/>
          </a:xfrm>
        </p:grpSpPr>
        <p:sp>
          <p:nvSpPr>
            <p:cNvPr id="546" name="Oval 1367"/>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7" name="Oval 1368"/>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48" name="Group 1369"/>
            <p:cNvGrpSpPr/>
            <p:nvPr/>
          </p:nvGrpSpPr>
          <p:grpSpPr>
            <a:xfrm>
              <a:off x="5585280" y="3999080"/>
              <a:ext cx="112960" cy="131837"/>
              <a:chOff x="6410250" y="2267725"/>
              <a:chExt cx="1389628" cy="1620168"/>
            </a:xfrm>
            <a:solidFill>
              <a:schemeClr val="tx1"/>
            </a:solidFill>
          </p:grpSpPr>
          <p:sp>
            <p:nvSpPr>
              <p:cNvPr id="549" name="Freeform 1370"/>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0" name="Freeform 1371"/>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51" name="Group 1378"/>
          <p:cNvGrpSpPr/>
          <p:nvPr/>
        </p:nvGrpSpPr>
        <p:grpSpPr>
          <a:xfrm>
            <a:off x="5951021" y="3300318"/>
            <a:ext cx="137160" cy="137160"/>
            <a:chOff x="5608151" y="3898793"/>
            <a:chExt cx="203382" cy="202962"/>
          </a:xfrm>
        </p:grpSpPr>
        <p:sp>
          <p:nvSpPr>
            <p:cNvPr id="552" name="Oval 1379"/>
            <p:cNvSpPr/>
            <p:nvPr/>
          </p:nvSpPr>
          <p:spPr>
            <a:xfrm>
              <a:off x="5608151" y="3898793"/>
              <a:ext cx="197626" cy="197767"/>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53" name="Group 1380"/>
            <p:cNvGrpSpPr/>
            <p:nvPr/>
          </p:nvGrpSpPr>
          <p:grpSpPr>
            <a:xfrm>
              <a:off x="5613908" y="3903989"/>
              <a:ext cx="197625" cy="197766"/>
              <a:chOff x="5395970" y="4492405"/>
              <a:chExt cx="222683" cy="222913"/>
            </a:xfrm>
          </p:grpSpPr>
          <p:sp>
            <p:nvSpPr>
              <p:cNvPr id="554" name="Oval 138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5" name="Freeform 138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557" name="Straight Connector 930"/>
          <p:cNvCxnSpPr>
            <a:stCxn id="521" idx="7"/>
            <a:endCxn id="554" idx="3"/>
          </p:cNvCxnSpPr>
          <p:nvPr/>
        </p:nvCxnSpPr>
        <p:spPr>
          <a:xfrm flipV="1">
            <a:off x="5823413" y="3417906"/>
            <a:ext cx="151008" cy="12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931"/>
          <p:cNvCxnSpPr>
            <a:stCxn id="521" idx="6"/>
            <a:endCxn id="540" idx="3"/>
          </p:cNvCxnSpPr>
          <p:nvPr/>
        </p:nvCxnSpPr>
        <p:spPr>
          <a:xfrm flipV="1">
            <a:off x="5846719" y="3432821"/>
            <a:ext cx="431521" cy="168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932"/>
          <p:cNvCxnSpPr>
            <a:stCxn id="521" idx="5"/>
            <a:endCxn id="546" idx="2"/>
          </p:cNvCxnSpPr>
          <p:nvPr/>
        </p:nvCxnSpPr>
        <p:spPr>
          <a:xfrm>
            <a:off x="5823413" y="3657233"/>
            <a:ext cx="625138" cy="29459"/>
          </a:xfrm>
          <a:prstGeom prst="line">
            <a:avLst/>
          </a:prstGeom>
        </p:spPr>
        <p:style>
          <a:lnRef idx="1">
            <a:schemeClr val="accent1"/>
          </a:lnRef>
          <a:fillRef idx="0">
            <a:schemeClr val="accent1"/>
          </a:fillRef>
          <a:effectRef idx="0">
            <a:schemeClr val="accent1"/>
          </a:effectRef>
          <a:fontRef idx="minor">
            <a:schemeClr val="tx1"/>
          </a:fontRef>
        </p:style>
      </p:cxnSp>
      <p:grpSp>
        <p:nvGrpSpPr>
          <p:cNvPr id="563" name="Group 1388"/>
          <p:cNvGrpSpPr/>
          <p:nvPr/>
        </p:nvGrpSpPr>
        <p:grpSpPr>
          <a:xfrm>
            <a:off x="6262158" y="4062232"/>
            <a:ext cx="164592" cy="164592"/>
            <a:chOff x="5608151" y="3898793"/>
            <a:chExt cx="203382" cy="202962"/>
          </a:xfrm>
        </p:grpSpPr>
        <p:sp>
          <p:nvSpPr>
            <p:cNvPr id="564" name="Oval 1389"/>
            <p:cNvSpPr/>
            <p:nvPr/>
          </p:nvSpPr>
          <p:spPr>
            <a:xfrm>
              <a:off x="5608151" y="3898793"/>
              <a:ext cx="197625" cy="197766"/>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65" name="Group 1390"/>
            <p:cNvGrpSpPr/>
            <p:nvPr/>
          </p:nvGrpSpPr>
          <p:grpSpPr>
            <a:xfrm>
              <a:off x="5613908" y="3903989"/>
              <a:ext cx="197625" cy="197766"/>
              <a:chOff x="5395970" y="4492405"/>
              <a:chExt cx="222683" cy="222913"/>
            </a:xfrm>
          </p:grpSpPr>
          <p:sp>
            <p:nvSpPr>
              <p:cNvPr id="566" name="Oval 1391"/>
              <p:cNvSpPr/>
              <p:nvPr/>
            </p:nvSpPr>
            <p:spPr>
              <a:xfrm>
                <a:off x="5395970" y="4492405"/>
                <a:ext cx="222683" cy="22291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7" name="Freeform 1392"/>
              <p:cNvSpPr>
                <a:spLocks/>
              </p:cNvSpPr>
              <p:nvPr/>
            </p:nvSpPr>
            <p:spPr bwMode="auto">
              <a:xfrm>
                <a:off x="5438740" y="4524185"/>
                <a:ext cx="137143" cy="159349"/>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68" name="Group 1398"/>
          <p:cNvGrpSpPr/>
          <p:nvPr/>
        </p:nvGrpSpPr>
        <p:grpSpPr>
          <a:xfrm>
            <a:off x="6076937" y="4357707"/>
            <a:ext cx="184245" cy="184119"/>
            <a:chOff x="5546588" y="3979391"/>
            <a:chExt cx="184245" cy="184119"/>
          </a:xfrm>
        </p:grpSpPr>
        <p:sp>
          <p:nvSpPr>
            <p:cNvPr id="569" name="Oval 1399"/>
            <p:cNvSpPr/>
            <p:nvPr/>
          </p:nvSpPr>
          <p:spPr>
            <a:xfrm>
              <a:off x="5546588" y="3979391"/>
              <a:ext cx="178146" cy="178331"/>
            </a:xfrm>
            <a:prstGeom prst="ellipse">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0" name="Oval 1400"/>
            <p:cNvSpPr/>
            <p:nvPr/>
          </p:nvSpPr>
          <p:spPr>
            <a:xfrm>
              <a:off x="5552687" y="3985179"/>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1" name="Group 1401"/>
            <p:cNvGrpSpPr/>
            <p:nvPr/>
          </p:nvGrpSpPr>
          <p:grpSpPr>
            <a:xfrm>
              <a:off x="5585280" y="3999080"/>
              <a:ext cx="112960" cy="131837"/>
              <a:chOff x="6410250" y="2267725"/>
              <a:chExt cx="1389628" cy="1620168"/>
            </a:xfrm>
            <a:solidFill>
              <a:schemeClr val="tx1"/>
            </a:solidFill>
          </p:grpSpPr>
          <p:sp>
            <p:nvSpPr>
              <p:cNvPr id="572" name="Freeform 140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3" name="Freeform 140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74" name="Group 1410"/>
          <p:cNvGrpSpPr/>
          <p:nvPr/>
        </p:nvGrpSpPr>
        <p:grpSpPr>
          <a:xfrm>
            <a:off x="5665541" y="4403420"/>
            <a:ext cx="182880" cy="182880"/>
            <a:chOff x="409574" y="1193799"/>
            <a:chExt cx="1399900" cy="1398451"/>
          </a:xfrm>
        </p:grpSpPr>
        <p:sp>
          <p:nvSpPr>
            <p:cNvPr id="575" name="Oval 1411"/>
            <p:cNvSpPr/>
            <p:nvPr/>
          </p:nvSpPr>
          <p:spPr>
            <a:xfrm>
              <a:off x="409574" y="1193799"/>
              <a:ext cx="1363662" cy="136366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6" name="Oval 1412"/>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7" name="Freeform 1413"/>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578" name="Group 948"/>
          <p:cNvGrpSpPr/>
          <p:nvPr/>
        </p:nvGrpSpPr>
        <p:grpSpPr>
          <a:xfrm>
            <a:off x="5343667" y="4625463"/>
            <a:ext cx="182880" cy="182880"/>
            <a:chOff x="7269654" y="1050069"/>
            <a:chExt cx="1399900" cy="1398451"/>
          </a:xfrm>
        </p:grpSpPr>
        <p:grpSp>
          <p:nvGrpSpPr>
            <p:cNvPr id="579" name="Group 949"/>
            <p:cNvGrpSpPr/>
            <p:nvPr/>
          </p:nvGrpSpPr>
          <p:grpSpPr>
            <a:xfrm>
              <a:off x="7269654" y="1050069"/>
              <a:ext cx="1399900" cy="1398451"/>
              <a:chOff x="-2029689" y="3075853"/>
              <a:chExt cx="1399900" cy="1398451"/>
            </a:xfrm>
          </p:grpSpPr>
          <p:sp>
            <p:nvSpPr>
              <p:cNvPr id="583" name="Oval 953"/>
              <p:cNvSpPr/>
              <p:nvPr/>
            </p:nvSpPr>
            <p:spPr>
              <a:xfrm>
                <a:off x="-2029689" y="3075853"/>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4" name="Oval 954"/>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80" name="Group 950"/>
            <p:cNvGrpSpPr/>
            <p:nvPr/>
          </p:nvGrpSpPr>
          <p:grpSpPr>
            <a:xfrm>
              <a:off x="7537265" y="1245229"/>
              <a:ext cx="864679" cy="1008131"/>
              <a:chOff x="6410250" y="2267725"/>
              <a:chExt cx="1389628" cy="1620168"/>
            </a:xfrm>
            <a:solidFill>
              <a:schemeClr val="tx1"/>
            </a:solidFill>
          </p:grpSpPr>
          <p:sp>
            <p:nvSpPr>
              <p:cNvPr id="581" name="Freeform 951"/>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2" name="Freeform 952"/>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585" name="Group 955"/>
          <p:cNvGrpSpPr/>
          <p:nvPr/>
        </p:nvGrpSpPr>
        <p:grpSpPr>
          <a:xfrm>
            <a:off x="5030692" y="4831884"/>
            <a:ext cx="182880" cy="182880"/>
            <a:chOff x="409574" y="1193799"/>
            <a:chExt cx="1399900" cy="1398451"/>
          </a:xfrm>
        </p:grpSpPr>
        <p:sp>
          <p:nvSpPr>
            <p:cNvPr id="586" name="Oval 956"/>
            <p:cNvSpPr/>
            <p:nvPr/>
          </p:nvSpPr>
          <p:spPr>
            <a:xfrm>
              <a:off x="409574" y="1193799"/>
              <a:ext cx="1363663" cy="13636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7" name="Oval 957"/>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8" name="Freeform 958"/>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592" name="Straight Connector 960"/>
          <p:cNvCxnSpPr>
            <a:stCxn id="305" idx="6"/>
            <a:endCxn id="575" idx="2"/>
          </p:cNvCxnSpPr>
          <p:nvPr/>
        </p:nvCxnSpPr>
        <p:spPr>
          <a:xfrm>
            <a:off x="5274016" y="4477555"/>
            <a:ext cx="391525" cy="15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4" name="Straight Connector 961"/>
          <p:cNvCxnSpPr>
            <a:stCxn id="306" idx="5"/>
            <a:endCxn id="583" idx="1"/>
          </p:cNvCxnSpPr>
          <p:nvPr/>
        </p:nvCxnSpPr>
        <p:spPr>
          <a:xfrm>
            <a:off x="5247322" y="4562053"/>
            <a:ext cx="122434" cy="89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6" name="Straight Connector 962"/>
          <p:cNvCxnSpPr>
            <a:stCxn id="309" idx="5"/>
            <a:endCxn id="586" idx="2"/>
          </p:cNvCxnSpPr>
          <p:nvPr/>
        </p:nvCxnSpPr>
        <p:spPr>
          <a:xfrm>
            <a:off x="4890251" y="4840266"/>
            <a:ext cx="140441" cy="80784"/>
          </a:xfrm>
          <a:prstGeom prst="line">
            <a:avLst/>
          </a:prstGeom>
        </p:spPr>
        <p:style>
          <a:lnRef idx="1">
            <a:schemeClr val="accent1"/>
          </a:lnRef>
          <a:fillRef idx="0">
            <a:schemeClr val="accent1"/>
          </a:fillRef>
          <a:effectRef idx="0">
            <a:schemeClr val="accent1"/>
          </a:effectRef>
          <a:fontRef idx="minor">
            <a:schemeClr val="tx1"/>
          </a:fontRef>
        </p:style>
      </p:cxnSp>
      <p:grpSp>
        <p:nvGrpSpPr>
          <p:cNvPr id="597" name="Group 1418"/>
          <p:cNvGrpSpPr/>
          <p:nvPr/>
        </p:nvGrpSpPr>
        <p:grpSpPr>
          <a:xfrm>
            <a:off x="5724707" y="4755256"/>
            <a:ext cx="182880" cy="182880"/>
            <a:chOff x="409574" y="1193799"/>
            <a:chExt cx="1399900" cy="1398451"/>
          </a:xfrm>
        </p:grpSpPr>
        <p:sp>
          <p:nvSpPr>
            <p:cNvPr id="598" name="Oval 1419"/>
            <p:cNvSpPr/>
            <p:nvPr/>
          </p:nvSpPr>
          <p:spPr>
            <a:xfrm>
              <a:off x="409574" y="1193799"/>
              <a:ext cx="1363662" cy="136366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9" name="Oval 1420"/>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0" name="Freeform 1421"/>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02" name="Straight Connector 967"/>
          <p:cNvCxnSpPr>
            <a:stCxn id="584" idx="6"/>
            <a:endCxn id="598" idx="2"/>
          </p:cNvCxnSpPr>
          <p:nvPr/>
        </p:nvCxnSpPr>
        <p:spPr>
          <a:xfrm>
            <a:off x="5526547" y="4719178"/>
            <a:ext cx="198160" cy="125244"/>
          </a:xfrm>
          <a:prstGeom prst="line">
            <a:avLst/>
          </a:prstGeom>
        </p:spPr>
        <p:style>
          <a:lnRef idx="1">
            <a:schemeClr val="accent1"/>
          </a:lnRef>
          <a:fillRef idx="0">
            <a:schemeClr val="accent1"/>
          </a:fillRef>
          <a:effectRef idx="0">
            <a:schemeClr val="accent1"/>
          </a:effectRef>
          <a:fontRef idx="minor">
            <a:schemeClr val="tx1"/>
          </a:fontRef>
        </p:style>
      </p:cxnSp>
      <p:grpSp>
        <p:nvGrpSpPr>
          <p:cNvPr id="603" name="Group 1426"/>
          <p:cNvGrpSpPr/>
          <p:nvPr/>
        </p:nvGrpSpPr>
        <p:grpSpPr>
          <a:xfrm>
            <a:off x="6344454" y="1387740"/>
            <a:ext cx="164592" cy="164592"/>
            <a:chOff x="5211855" y="850384"/>
            <a:chExt cx="276381" cy="274396"/>
          </a:xfrm>
        </p:grpSpPr>
        <p:sp>
          <p:nvSpPr>
            <p:cNvPr id="604" name="Oval 142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5" name="Oval 142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6" name="Freeform 142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07" name="Group 1434"/>
          <p:cNvGrpSpPr/>
          <p:nvPr/>
        </p:nvGrpSpPr>
        <p:grpSpPr>
          <a:xfrm>
            <a:off x="6723920" y="777440"/>
            <a:ext cx="164592" cy="164592"/>
            <a:chOff x="5266280" y="1045196"/>
            <a:chExt cx="228600" cy="228600"/>
          </a:xfrm>
        </p:grpSpPr>
        <p:grpSp>
          <p:nvGrpSpPr>
            <p:cNvPr id="608" name="Group 1435"/>
            <p:cNvGrpSpPr/>
            <p:nvPr/>
          </p:nvGrpSpPr>
          <p:grpSpPr>
            <a:xfrm>
              <a:off x="5266280" y="1045196"/>
              <a:ext cx="228600" cy="228600"/>
              <a:chOff x="5211855" y="850384"/>
              <a:chExt cx="276381" cy="274396"/>
            </a:xfrm>
          </p:grpSpPr>
          <p:sp>
            <p:nvSpPr>
              <p:cNvPr id="610" name="Oval 143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1" name="Oval 143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2" name="Freeform 143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09" name="Freeform 1436"/>
            <p:cNvSpPr>
              <a:spLocks/>
            </p:cNvSpPr>
            <p:nvPr/>
          </p:nvSpPr>
          <p:spPr bwMode="auto">
            <a:xfrm>
              <a:off x="5320050" y="1063305"/>
              <a:ext cx="133191" cy="165225"/>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14" name="Straight Connector 978"/>
          <p:cNvCxnSpPr>
            <a:stCxn id="478" idx="5"/>
            <a:endCxn id="604" idx="2"/>
          </p:cNvCxnSpPr>
          <p:nvPr/>
        </p:nvCxnSpPr>
        <p:spPr>
          <a:xfrm>
            <a:off x="5970594" y="1217881"/>
            <a:ext cx="373860" cy="250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6" name="Straight Connector 979"/>
          <p:cNvCxnSpPr>
            <a:stCxn id="494" idx="7"/>
          </p:cNvCxnSpPr>
          <p:nvPr/>
        </p:nvCxnSpPr>
        <p:spPr>
          <a:xfrm flipV="1">
            <a:off x="6414717" y="867552"/>
            <a:ext cx="307104" cy="1244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17" name="Group 1446"/>
          <p:cNvGrpSpPr/>
          <p:nvPr/>
        </p:nvGrpSpPr>
        <p:grpSpPr>
          <a:xfrm>
            <a:off x="6578821" y="1220476"/>
            <a:ext cx="164592" cy="164592"/>
            <a:chOff x="5211855" y="850384"/>
            <a:chExt cx="276381" cy="274396"/>
          </a:xfrm>
        </p:grpSpPr>
        <p:sp>
          <p:nvSpPr>
            <p:cNvPr id="618" name="Oval 1447"/>
            <p:cNvSpPr/>
            <p:nvPr/>
          </p:nvSpPr>
          <p:spPr>
            <a:xfrm>
              <a:off x="5211855" y="850384"/>
              <a:ext cx="267219" cy="267496"/>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9" name="Oval 1448"/>
            <p:cNvSpPr/>
            <p:nvPr/>
          </p:nvSpPr>
          <p:spPr>
            <a:xfrm>
              <a:off x="5221017" y="857284"/>
              <a:ext cx="267219" cy="267496"/>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0" name="Freeform 1449"/>
            <p:cNvSpPr>
              <a:spLocks/>
            </p:cNvSpPr>
            <p:nvPr/>
          </p:nvSpPr>
          <p:spPr bwMode="auto">
            <a:xfrm>
              <a:off x="5269542" y="888070"/>
              <a:ext cx="164592" cy="192024"/>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21" name="Group 1454"/>
          <p:cNvGrpSpPr/>
          <p:nvPr/>
        </p:nvGrpSpPr>
        <p:grpSpPr>
          <a:xfrm>
            <a:off x="6757842" y="1051393"/>
            <a:ext cx="164592" cy="164592"/>
            <a:chOff x="5980859" y="1409497"/>
            <a:chExt cx="201168" cy="201168"/>
          </a:xfrm>
        </p:grpSpPr>
        <p:grpSp>
          <p:nvGrpSpPr>
            <p:cNvPr id="622" name="Group 1455"/>
            <p:cNvGrpSpPr/>
            <p:nvPr/>
          </p:nvGrpSpPr>
          <p:grpSpPr>
            <a:xfrm>
              <a:off x="5980859" y="1409497"/>
              <a:ext cx="201168" cy="201168"/>
              <a:chOff x="-2029688" y="3075853"/>
              <a:chExt cx="1399899" cy="1398451"/>
            </a:xfrm>
          </p:grpSpPr>
          <p:sp>
            <p:nvSpPr>
              <p:cNvPr id="624" name="Oval 1457"/>
              <p:cNvSpPr/>
              <p:nvPr/>
            </p:nvSpPr>
            <p:spPr>
              <a:xfrm>
                <a:off x="-2029688" y="3075853"/>
                <a:ext cx="1363667" cy="1363658"/>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5" name="Oval 1458"/>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23" name="Freeform 1456"/>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28" name="Straight Connector 989"/>
          <p:cNvCxnSpPr>
            <a:stCxn id="478" idx="6"/>
            <a:endCxn id="618" idx="1"/>
          </p:cNvCxnSpPr>
          <p:nvPr/>
        </p:nvCxnSpPr>
        <p:spPr>
          <a:xfrm>
            <a:off x="5999078" y="1148546"/>
            <a:ext cx="603048" cy="95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1" name="Straight Connector 990"/>
          <p:cNvCxnSpPr>
            <a:stCxn id="494" idx="6"/>
            <a:endCxn id="1460" idx="2"/>
          </p:cNvCxnSpPr>
          <p:nvPr/>
        </p:nvCxnSpPr>
        <p:spPr>
          <a:xfrm>
            <a:off x="6440806" y="1055090"/>
            <a:ext cx="314937" cy="86437"/>
          </a:xfrm>
          <a:prstGeom prst="line">
            <a:avLst/>
          </a:prstGeom>
        </p:spPr>
        <p:style>
          <a:lnRef idx="1">
            <a:schemeClr val="accent1"/>
          </a:lnRef>
          <a:fillRef idx="0">
            <a:schemeClr val="accent1"/>
          </a:fillRef>
          <a:effectRef idx="0">
            <a:schemeClr val="accent1"/>
          </a:effectRef>
          <a:fontRef idx="minor">
            <a:schemeClr val="tx1"/>
          </a:fontRef>
        </p:style>
      </p:cxnSp>
      <p:grpSp>
        <p:nvGrpSpPr>
          <p:cNvPr id="635" name="Group 1464"/>
          <p:cNvGrpSpPr/>
          <p:nvPr/>
        </p:nvGrpSpPr>
        <p:grpSpPr>
          <a:xfrm>
            <a:off x="6521187" y="2600213"/>
            <a:ext cx="182880" cy="182880"/>
            <a:chOff x="6045019" y="2379896"/>
            <a:chExt cx="182880" cy="182880"/>
          </a:xfrm>
        </p:grpSpPr>
        <p:sp>
          <p:nvSpPr>
            <p:cNvPr id="636" name="Oval 1465"/>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7" name="Oval 1466"/>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8" name="Freeform 1467"/>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39" name="Group 1468"/>
          <p:cNvGrpSpPr/>
          <p:nvPr/>
        </p:nvGrpSpPr>
        <p:grpSpPr>
          <a:xfrm>
            <a:off x="6253241" y="2881974"/>
            <a:ext cx="182880" cy="182880"/>
            <a:chOff x="5923833" y="1836307"/>
            <a:chExt cx="182880" cy="182880"/>
          </a:xfrm>
        </p:grpSpPr>
        <p:sp>
          <p:nvSpPr>
            <p:cNvPr id="640" name="Oval 1469"/>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1" name="Oval 1470"/>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42" name="Group 1471"/>
            <p:cNvGrpSpPr/>
            <p:nvPr/>
          </p:nvGrpSpPr>
          <p:grpSpPr>
            <a:xfrm>
              <a:off x="5961160" y="1857085"/>
              <a:ext cx="112960" cy="131837"/>
              <a:chOff x="6410250" y="2267725"/>
              <a:chExt cx="1389628" cy="1620168"/>
            </a:xfrm>
            <a:solidFill>
              <a:schemeClr val="tx1"/>
            </a:solidFill>
          </p:grpSpPr>
          <p:sp>
            <p:nvSpPr>
              <p:cNvPr id="643" name="Freeform 147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4" name="Freeform 147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46" name="Straight Connector 1474"/>
          <p:cNvCxnSpPr>
            <a:stCxn id="500" idx="6"/>
            <a:endCxn id="637" idx="1"/>
          </p:cNvCxnSpPr>
          <p:nvPr/>
        </p:nvCxnSpPr>
        <p:spPr>
          <a:xfrm>
            <a:off x="6373670" y="2553967"/>
            <a:ext cx="178340" cy="76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8" name="Straight Connector 1475"/>
          <p:cNvCxnSpPr>
            <a:stCxn id="500" idx="4"/>
            <a:endCxn id="640" idx="0"/>
          </p:cNvCxnSpPr>
          <p:nvPr/>
        </p:nvCxnSpPr>
        <p:spPr>
          <a:xfrm>
            <a:off x="6284597" y="2643132"/>
            <a:ext cx="57717" cy="238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0" name="Straight Connector 1476"/>
          <p:cNvCxnSpPr>
            <a:stCxn id="636" idx="6"/>
            <a:endCxn id="78" idx="2"/>
          </p:cNvCxnSpPr>
          <p:nvPr/>
        </p:nvCxnSpPr>
        <p:spPr>
          <a:xfrm>
            <a:off x="6699333" y="2689379"/>
            <a:ext cx="594894" cy="107585"/>
          </a:xfrm>
          <a:prstGeom prst="line">
            <a:avLst/>
          </a:prstGeom>
        </p:spPr>
        <p:style>
          <a:lnRef idx="1">
            <a:schemeClr val="accent1"/>
          </a:lnRef>
          <a:fillRef idx="0">
            <a:schemeClr val="accent1"/>
          </a:fillRef>
          <a:effectRef idx="0">
            <a:schemeClr val="accent1"/>
          </a:effectRef>
          <a:fontRef idx="minor">
            <a:schemeClr val="tx1"/>
          </a:fontRef>
        </p:style>
      </p:cxnSp>
      <p:grpSp>
        <p:nvGrpSpPr>
          <p:cNvPr id="652" name="Group 1477"/>
          <p:cNvGrpSpPr/>
          <p:nvPr/>
        </p:nvGrpSpPr>
        <p:grpSpPr>
          <a:xfrm>
            <a:off x="6629693" y="2889575"/>
            <a:ext cx="182880" cy="182880"/>
            <a:chOff x="6045019" y="2379896"/>
            <a:chExt cx="182880" cy="182880"/>
          </a:xfrm>
        </p:grpSpPr>
        <p:sp>
          <p:nvSpPr>
            <p:cNvPr id="653" name="Oval 1478"/>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4" name="Oval 1479"/>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5" name="Freeform 1480"/>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57" name="Straight Connector 1481"/>
          <p:cNvCxnSpPr>
            <a:stCxn id="641" idx="6"/>
            <a:endCxn id="653" idx="2"/>
          </p:cNvCxnSpPr>
          <p:nvPr/>
        </p:nvCxnSpPr>
        <p:spPr>
          <a:xfrm>
            <a:off x="6436121" y="2975689"/>
            <a:ext cx="193572" cy="3052"/>
          </a:xfrm>
          <a:prstGeom prst="line">
            <a:avLst/>
          </a:prstGeom>
        </p:spPr>
        <p:style>
          <a:lnRef idx="1">
            <a:schemeClr val="accent1"/>
          </a:lnRef>
          <a:fillRef idx="0">
            <a:schemeClr val="accent1"/>
          </a:fillRef>
          <a:effectRef idx="0">
            <a:schemeClr val="accent1"/>
          </a:effectRef>
          <a:fontRef idx="minor">
            <a:schemeClr val="tx1"/>
          </a:fontRef>
        </p:style>
      </p:cxnSp>
      <p:grpSp>
        <p:nvGrpSpPr>
          <p:cNvPr id="658" name="Group 1482"/>
          <p:cNvGrpSpPr/>
          <p:nvPr/>
        </p:nvGrpSpPr>
        <p:grpSpPr>
          <a:xfrm>
            <a:off x="6040545" y="3055552"/>
            <a:ext cx="182880" cy="182880"/>
            <a:chOff x="409574" y="1193799"/>
            <a:chExt cx="1399900" cy="1398451"/>
          </a:xfrm>
        </p:grpSpPr>
        <p:sp>
          <p:nvSpPr>
            <p:cNvPr id="659" name="Oval 1483"/>
            <p:cNvSpPr/>
            <p:nvPr/>
          </p:nvSpPr>
          <p:spPr>
            <a:xfrm>
              <a:off x="409574" y="1193799"/>
              <a:ext cx="1363663" cy="1363663"/>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0" name="Oval 1484"/>
            <p:cNvSpPr/>
            <p:nvPr/>
          </p:nvSpPr>
          <p:spPr>
            <a:xfrm>
              <a:off x="445811" y="1228587"/>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1" name="Freeform 1485"/>
            <p:cNvSpPr>
              <a:spLocks/>
            </p:cNvSpPr>
            <p:nvPr/>
          </p:nvSpPr>
          <p:spPr bwMode="auto">
            <a:xfrm>
              <a:off x="707724" y="1423012"/>
              <a:ext cx="839836" cy="974813"/>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663" name="Straight Connector 1486"/>
          <p:cNvCxnSpPr>
            <a:stCxn id="425" idx="6"/>
            <a:endCxn id="659" idx="1"/>
          </p:cNvCxnSpPr>
          <p:nvPr/>
        </p:nvCxnSpPr>
        <p:spPr>
          <a:xfrm>
            <a:off x="5886533" y="2978999"/>
            <a:ext cx="180101" cy="102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6" name="Straight Connector 1487"/>
          <p:cNvCxnSpPr>
            <a:stCxn id="112" idx="5"/>
            <a:endCxn id="246" idx="2"/>
          </p:cNvCxnSpPr>
          <p:nvPr/>
        </p:nvCxnSpPr>
        <p:spPr>
          <a:xfrm>
            <a:off x="4236876" y="1359214"/>
            <a:ext cx="229388" cy="28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8" name="Straight Connector 1488"/>
          <p:cNvCxnSpPr>
            <a:stCxn id="246" idx="6"/>
            <a:endCxn id="253" idx="1"/>
          </p:cNvCxnSpPr>
          <p:nvPr/>
        </p:nvCxnSpPr>
        <p:spPr>
          <a:xfrm>
            <a:off x="4763037" y="1387740"/>
            <a:ext cx="230252" cy="18898"/>
          </a:xfrm>
          <a:prstGeom prst="line">
            <a:avLst/>
          </a:prstGeom>
        </p:spPr>
        <p:style>
          <a:lnRef idx="1">
            <a:schemeClr val="accent1"/>
          </a:lnRef>
          <a:fillRef idx="0">
            <a:schemeClr val="accent1"/>
          </a:fillRef>
          <a:effectRef idx="0">
            <a:schemeClr val="accent1"/>
          </a:effectRef>
          <a:fontRef idx="minor">
            <a:schemeClr val="tx1"/>
          </a:fontRef>
        </p:style>
      </p:cxnSp>
      <p:grpSp>
        <p:nvGrpSpPr>
          <p:cNvPr id="669" name="Group 1489"/>
          <p:cNvGrpSpPr/>
          <p:nvPr/>
        </p:nvGrpSpPr>
        <p:grpSpPr>
          <a:xfrm>
            <a:off x="3260992" y="1901002"/>
            <a:ext cx="405501" cy="405081"/>
            <a:chOff x="7269654" y="1050069"/>
            <a:chExt cx="1399900" cy="1398451"/>
          </a:xfrm>
        </p:grpSpPr>
        <p:grpSp>
          <p:nvGrpSpPr>
            <p:cNvPr id="670" name="Group 1490"/>
            <p:cNvGrpSpPr/>
            <p:nvPr/>
          </p:nvGrpSpPr>
          <p:grpSpPr>
            <a:xfrm>
              <a:off x="7269654" y="1050069"/>
              <a:ext cx="1399900" cy="1398451"/>
              <a:chOff x="-2029689" y="3075853"/>
              <a:chExt cx="1399900" cy="1398451"/>
            </a:xfrm>
          </p:grpSpPr>
          <p:sp>
            <p:nvSpPr>
              <p:cNvPr id="674" name="Oval 1494"/>
              <p:cNvSpPr/>
              <p:nvPr/>
            </p:nvSpPr>
            <p:spPr>
              <a:xfrm>
                <a:off x="-2029689" y="3075853"/>
                <a:ext cx="1363663" cy="13636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5" name="Oval 1495"/>
              <p:cNvSpPr/>
              <p:nvPr/>
            </p:nvSpPr>
            <p:spPr>
              <a:xfrm>
                <a:off x="-1993452" y="3110641"/>
                <a:ext cx="1363663" cy="1363663"/>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71" name="Group 1491"/>
            <p:cNvGrpSpPr/>
            <p:nvPr/>
          </p:nvGrpSpPr>
          <p:grpSpPr>
            <a:xfrm>
              <a:off x="7537265" y="1245229"/>
              <a:ext cx="864679" cy="1008131"/>
              <a:chOff x="6410250" y="2267725"/>
              <a:chExt cx="1389628" cy="1620168"/>
            </a:xfrm>
            <a:solidFill>
              <a:schemeClr val="tx1"/>
            </a:solidFill>
          </p:grpSpPr>
          <p:sp>
            <p:nvSpPr>
              <p:cNvPr id="672" name="Freeform 1492"/>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3" name="Freeform 1493"/>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677" name="Straight Connector 1496"/>
          <p:cNvCxnSpPr/>
          <p:nvPr/>
        </p:nvCxnSpPr>
        <p:spPr>
          <a:xfrm>
            <a:off x="2842214" y="1877724"/>
            <a:ext cx="482721" cy="81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9" name="Straight Connector 1497"/>
          <p:cNvCxnSpPr>
            <a:stCxn id="31" idx="6"/>
            <a:endCxn id="143" idx="2"/>
          </p:cNvCxnSpPr>
          <p:nvPr/>
        </p:nvCxnSpPr>
        <p:spPr>
          <a:xfrm>
            <a:off x="1251294" y="2525510"/>
            <a:ext cx="747635" cy="4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4" name="Straight Connector 1498"/>
          <p:cNvCxnSpPr>
            <a:stCxn id="467" idx="5"/>
            <a:endCxn id="570" idx="1"/>
          </p:cNvCxnSpPr>
          <p:nvPr/>
        </p:nvCxnSpPr>
        <p:spPr>
          <a:xfrm>
            <a:off x="5941811" y="4259859"/>
            <a:ext cx="167314" cy="129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6" name="Straight Connector 1499"/>
          <p:cNvCxnSpPr>
            <a:stCxn id="529" idx="5"/>
            <a:endCxn id="564" idx="0"/>
          </p:cNvCxnSpPr>
          <p:nvPr/>
        </p:nvCxnSpPr>
        <p:spPr>
          <a:xfrm>
            <a:off x="6228113" y="3940110"/>
            <a:ext cx="114012" cy="122122"/>
          </a:xfrm>
          <a:prstGeom prst="line">
            <a:avLst/>
          </a:prstGeom>
        </p:spPr>
        <p:style>
          <a:lnRef idx="1">
            <a:schemeClr val="accent1"/>
          </a:lnRef>
          <a:fillRef idx="0">
            <a:schemeClr val="accent1"/>
          </a:fillRef>
          <a:effectRef idx="0">
            <a:schemeClr val="accent1"/>
          </a:effectRef>
          <a:fontRef idx="minor">
            <a:schemeClr val="tx1"/>
          </a:fontRef>
        </p:style>
      </p:cxnSp>
      <p:grpSp>
        <p:nvGrpSpPr>
          <p:cNvPr id="699" name="Group 1500"/>
          <p:cNvGrpSpPr/>
          <p:nvPr/>
        </p:nvGrpSpPr>
        <p:grpSpPr>
          <a:xfrm>
            <a:off x="6583973" y="3206990"/>
            <a:ext cx="137160" cy="137160"/>
            <a:chOff x="5923833" y="1836307"/>
            <a:chExt cx="182880" cy="182880"/>
          </a:xfrm>
        </p:grpSpPr>
        <p:sp>
          <p:nvSpPr>
            <p:cNvPr id="700" name="Oval 1501"/>
            <p:cNvSpPr/>
            <p:nvPr/>
          </p:nvSpPr>
          <p:spPr>
            <a:xfrm>
              <a:off x="5923833" y="1836307"/>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1" name="Oval 1502"/>
            <p:cNvSpPr/>
            <p:nvPr/>
          </p:nvSpPr>
          <p:spPr>
            <a:xfrm>
              <a:off x="5928567" y="1840856"/>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02" name="Group 1503"/>
            <p:cNvGrpSpPr/>
            <p:nvPr/>
          </p:nvGrpSpPr>
          <p:grpSpPr>
            <a:xfrm>
              <a:off x="5961160" y="1857085"/>
              <a:ext cx="112960" cy="131837"/>
              <a:chOff x="6410250" y="2267725"/>
              <a:chExt cx="1389628" cy="1620168"/>
            </a:xfrm>
            <a:solidFill>
              <a:schemeClr val="tx1"/>
            </a:solidFill>
          </p:grpSpPr>
          <p:sp>
            <p:nvSpPr>
              <p:cNvPr id="703" name="Freeform 1504"/>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4" name="Freeform 1505"/>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706" name="Straight Connector 1506"/>
          <p:cNvCxnSpPr>
            <a:stCxn id="641" idx="5"/>
            <a:endCxn id="700" idx="1"/>
          </p:cNvCxnSpPr>
          <p:nvPr/>
        </p:nvCxnSpPr>
        <p:spPr>
          <a:xfrm>
            <a:off x="6410032" y="3038738"/>
            <a:ext cx="193508" cy="187839"/>
          </a:xfrm>
          <a:prstGeom prst="line">
            <a:avLst/>
          </a:prstGeom>
        </p:spPr>
        <p:style>
          <a:lnRef idx="1">
            <a:schemeClr val="accent1"/>
          </a:lnRef>
          <a:fillRef idx="0">
            <a:schemeClr val="accent1"/>
          </a:fillRef>
          <a:effectRef idx="0">
            <a:schemeClr val="accent1"/>
          </a:effectRef>
          <a:fontRef idx="minor">
            <a:schemeClr val="tx1"/>
          </a:fontRef>
        </p:style>
      </p:cxnSp>
      <p:grpSp>
        <p:nvGrpSpPr>
          <p:cNvPr id="707" name="Group 1507"/>
          <p:cNvGrpSpPr/>
          <p:nvPr/>
        </p:nvGrpSpPr>
        <p:grpSpPr>
          <a:xfrm>
            <a:off x="6884298" y="3134788"/>
            <a:ext cx="137160" cy="137160"/>
            <a:chOff x="6045019" y="2379896"/>
            <a:chExt cx="182880" cy="182880"/>
          </a:xfrm>
        </p:grpSpPr>
        <p:sp>
          <p:nvSpPr>
            <p:cNvPr id="708" name="Oval 1508"/>
            <p:cNvSpPr/>
            <p:nvPr/>
          </p:nvSpPr>
          <p:spPr>
            <a:xfrm>
              <a:off x="6045019" y="2379896"/>
              <a:ext cx="178146" cy="178331"/>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9" name="Oval 1509"/>
            <p:cNvSpPr/>
            <p:nvPr/>
          </p:nvSpPr>
          <p:spPr>
            <a:xfrm>
              <a:off x="6049753" y="2384445"/>
              <a:ext cx="178146" cy="17833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0" name="Freeform 1510"/>
            <p:cNvSpPr>
              <a:spLocks/>
            </p:cNvSpPr>
            <p:nvPr/>
          </p:nvSpPr>
          <p:spPr bwMode="auto">
            <a:xfrm>
              <a:off x="6082437" y="2402199"/>
              <a:ext cx="112960" cy="131251"/>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13" name="Straight Connector 1511"/>
          <p:cNvCxnSpPr>
            <a:stCxn id="653" idx="5"/>
            <a:endCxn id="708" idx="1"/>
          </p:cNvCxnSpPr>
          <p:nvPr/>
        </p:nvCxnSpPr>
        <p:spPr>
          <a:xfrm>
            <a:off x="6781750" y="3041790"/>
            <a:ext cx="122115" cy="112585"/>
          </a:xfrm>
          <a:prstGeom prst="line">
            <a:avLst/>
          </a:prstGeom>
        </p:spPr>
        <p:style>
          <a:lnRef idx="1">
            <a:schemeClr val="accent1"/>
          </a:lnRef>
          <a:fillRef idx="0">
            <a:schemeClr val="accent1"/>
          </a:fillRef>
          <a:effectRef idx="0">
            <a:schemeClr val="accent1"/>
          </a:effectRef>
          <a:fontRef idx="minor">
            <a:schemeClr val="tx1"/>
          </a:fontRef>
        </p:style>
      </p:cxnSp>
      <p:grpSp>
        <p:nvGrpSpPr>
          <p:cNvPr id="716" name="Group 1512"/>
          <p:cNvGrpSpPr/>
          <p:nvPr/>
        </p:nvGrpSpPr>
        <p:grpSpPr>
          <a:xfrm>
            <a:off x="6491800" y="1686376"/>
            <a:ext cx="164592" cy="164592"/>
            <a:chOff x="5746178" y="1589575"/>
            <a:chExt cx="228600" cy="228600"/>
          </a:xfrm>
        </p:grpSpPr>
        <p:grpSp>
          <p:nvGrpSpPr>
            <p:cNvPr id="717" name="Group 1513"/>
            <p:cNvGrpSpPr/>
            <p:nvPr/>
          </p:nvGrpSpPr>
          <p:grpSpPr>
            <a:xfrm>
              <a:off x="5746178" y="1589575"/>
              <a:ext cx="228600" cy="228600"/>
              <a:chOff x="-2029688" y="3075853"/>
              <a:chExt cx="1399899" cy="1398451"/>
            </a:xfrm>
          </p:grpSpPr>
          <p:sp>
            <p:nvSpPr>
              <p:cNvPr id="721" name="Oval 1517"/>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2" name="Oval 1518"/>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18" name="Group 1514"/>
            <p:cNvGrpSpPr/>
            <p:nvPr/>
          </p:nvGrpSpPr>
          <p:grpSpPr>
            <a:xfrm>
              <a:off x="5789878" y="1621477"/>
              <a:ext cx="141200" cy="164796"/>
              <a:chOff x="6410250" y="2267725"/>
              <a:chExt cx="1389628" cy="1620168"/>
            </a:xfrm>
            <a:solidFill>
              <a:srgbClr val="7030A0"/>
            </a:solidFill>
          </p:grpSpPr>
          <p:sp>
            <p:nvSpPr>
              <p:cNvPr id="719" name="Freeform 1515"/>
              <p:cNvSpPr>
                <a:spLocks/>
              </p:cNvSpPr>
              <p:nvPr/>
            </p:nvSpPr>
            <p:spPr bwMode="auto">
              <a:xfrm>
                <a:off x="6576108" y="2267725"/>
                <a:ext cx="1150715" cy="1512167"/>
              </a:xfrm>
              <a:custGeom>
                <a:avLst/>
                <a:gdLst>
                  <a:gd name="T0" fmla="*/ 302 w 312"/>
                  <a:gd name="T1" fmla="*/ 333 h 410"/>
                  <a:gd name="T2" fmla="*/ 298 w 312"/>
                  <a:gd name="T3" fmla="*/ 322 h 410"/>
                  <a:gd name="T4" fmla="*/ 283 w 312"/>
                  <a:gd name="T5" fmla="*/ 303 h 410"/>
                  <a:gd name="T6" fmla="*/ 274 w 312"/>
                  <a:gd name="T7" fmla="*/ 298 h 410"/>
                  <a:gd name="T8" fmla="*/ 197 w 312"/>
                  <a:gd name="T9" fmla="*/ 259 h 410"/>
                  <a:gd name="T10" fmla="*/ 209 w 312"/>
                  <a:gd name="T11" fmla="*/ 255 h 410"/>
                  <a:gd name="T12" fmla="*/ 232 w 312"/>
                  <a:gd name="T13" fmla="*/ 246 h 410"/>
                  <a:gd name="T14" fmla="*/ 256 w 312"/>
                  <a:gd name="T15" fmla="*/ 230 h 410"/>
                  <a:gd name="T16" fmla="*/ 276 w 312"/>
                  <a:gd name="T17" fmla="*/ 210 h 410"/>
                  <a:gd name="T18" fmla="*/ 286 w 312"/>
                  <a:gd name="T19" fmla="*/ 194 h 410"/>
                  <a:gd name="T20" fmla="*/ 276 w 312"/>
                  <a:gd name="T21" fmla="*/ 191 h 410"/>
                  <a:gd name="T22" fmla="*/ 259 w 312"/>
                  <a:gd name="T23" fmla="*/ 180 h 410"/>
                  <a:gd name="T24" fmla="*/ 251 w 312"/>
                  <a:gd name="T25" fmla="*/ 168 h 410"/>
                  <a:gd name="T26" fmla="*/ 244 w 312"/>
                  <a:gd name="T27" fmla="*/ 152 h 410"/>
                  <a:gd name="T28" fmla="*/ 241 w 312"/>
                  <a:gd name="T29" fmla="*/ 131 h 410"/>
                  <a:gd name="T30" fmla="*/ 243 w 312"/>
                  <a:gd name="T31" fmla="*/ 104 h 410"/>
                  <a:gd name="T32" fmla="*/ 244 w 312"/>
                  <a:gd name="T33" fmla="*/ 94 h 410"/>
                  <a:gd name="T34" fmla="*/ 243 w 312"/>
                  <a:gd name="T35" fmla="*/ 85 h 410"/>
                  <a:gd name="T36" fmla="*/ 241 w 312"/>
                  <a:gd name="T37" fmla="*/ 68 h 410"/>
                  <a:gd name="T38" fmla="*/ 237 w 312"/>
                  <a:gd name="T39" fmla="*/ 54 h 410"/>
                  <a:gd name="T40" fmla="*/ 229 w 312"/>
                  <a:gd name="T41" fmla="*/ 39 h 410"/>
                  <a:gd name="T42" fmla="*/ 217 w 312"/>
                  <a:gd name="T43" fmla="*/ 25 h 410"/>
                  <a:gd name="T44" fmla="*/ 204 w 312"/>
                  <a:gd name="T45" fmla="*/ 15 h 410"/>
                  <a:gd name="T46" fmla="*/ 186 w 312"/>
                  <a:gd name="T47" fmla="*/ 6 h 410"/>
                  <a:gd name="T48" fmla="*/ 166 w 312"/>
                  <a:gd name="T49" fmla="*/ 1 h 410"/>
                  <a:gd name="T50" fmla="*/ 143 w 312"/>
                  <a:gd name="T51" fmla="*/ 0 h 410"/>
                  <a:gd name="T52" fmla="*/ 131 w 312"/>
                  <a:gd name="T53" fmla="*/ 0 h 410"/>
                  <a:gd name="T54" fmla="*/ 109 w 312"/>
                  <a:gd name="T55" fmla="*/ 4 h 410"/>
                  <a:gd name="T56" fmla="*/ 90 w 312"/>
                  <a:gd name="T57" fmla="*/ 11 h 410"/>
                  <a:gd name="T58" fmla="*/ 74 w 312"/>
                  <a:gd name="T59" fmla="*/ 20 h 410"/>
                  <a:gd name="T60" fmla="*/ 62 w 312"/>
                  <a:gd name="T61" fmla="*/ 32 h 410"/>
                  <a:gd name="T62" fmla="*/ 51 w 312"/>
                  <a:gd name="T63" fmla="*/ 46 h 410"/>
                  <a:gd name="T64" fmla="*/ 45 w 312"/>
                  <a:gd name="T65" fmla="*/ 60 h 410"/>
                  <a:gd name="T66" fmla="*/ 42 w 312"/>
                  <a:gd name="T67" fmla="*/ 77 h 410"/>
                  <a:gd name="T68" fmla="*/ 42 w 312"/>
                  <a:gd name="T69" fmla="*/ 85 h 410"/>
                  <a:gd name="T70" fmla="*/ 42 w 312"/>
                  <a:gd name="T71" fmla="*/ 104 h 410"/>
                  <a:gd name="T72" fmla="*/ 45 w 312"/>
                  <a:gd name="T73" fmla="*/ 118 h 410"/>
                  <a:gd name="T74" fmla="*/ 43 w 312"/>
                  <a:gd name="T75" fmla="*/ 143 h 410"/>
                  <a:gd name="T76" fmla="*/ 38 w 312"/>
                  <a:gd name="T77" fmla="*/ 162 h 410"/>
                  <a:gd name="T78" fmla="*/ 31 w 312"/>
                  <a:gd name="T79" fmla="*/ 175 h 410"/>
                  <a:gd name="T80" fmla="*/ 16 w 312"/>
                  <a:gd name="T81" fmla="*/ 187 h 410"/>
                  <a:gd name="T82" fmla="*/ 0 w 312"/>
                  <a:gd name="T83" fmla="*/ 194 h 410"/>
                  <a:gd name="T84" fmla="*/ 1 w 312"/>
                  <a:gd name="T85" fmla="*/ 198 h 410"/>
                  <a:gd name="T86" fmla="*/ 15 w 312"/>
                  <a:gd name="T87" fmla="*/ 218 h 410"/>
                  <a:gd name="T88" fmla="*/ 30 w 312"/>
                  <a:gd name="T89" fmla="*/ 232 h 410"/>
                  <a:gd name="T90" fmla="*/ 80 w 312"/>
                  <a:gd name="T91" fmla="*/ 252 h 410"/>
                  <a:gd name="T92" fmla="*/ 88 w 312"/>
                  <a:gd name="T93" fmla="*/ 256 h 410"/>
                  <a:gd name="T94" fmla="*/ 103 w 312"/>
                  <a:gd name="T95" fmla="*/ 269 h 410"/>
                  <a:gd name="T96" fmla="*/ 117 w 312"/>
                  <a:gd name="T97" fmla="*/ 286 h 410"/>
                  <a:gd name="T98" fmla="*/ 127 w 312"/>
                  <a:gd name="T99" fmla="*/ 306 h 410"/>
                  <a:gd name="T100" fmla="*/ 144 w 312"/>
                  <a:gd name="T101" fmla="*/ 410 h 410"/>
                  <a:gd name="T102" fmla="*/ 181 w 312"/>
                  <a:gd name="T103" fmla="*/ 408 h 410"/>
                  <a:gd name="T104" fmla="*/ 243 w 312"/>
                  <a:gd name="T105" fmla="*/ 403 h 410"/>
                  <a:gd name="T106" fmla="*/ 286 w 312"/>
                  <a:gd name="T107" fmla="*/ 393 h 410"/>
                  <a:gd name="T108" fmla="*/ 305 w 312"/>
                  <a:gd name="T109" fmla="*/ 385 h 410"/>
                  <a:gd name="T110" fmla="*/ 312 w 312"/>
                  <a:gd name="T111" fmla="*/ 377 h 410"/>
                  <a:gd name="T112" fmla="*/ 312 w 312"/>
                  <a:gd name="T113" fmla="*/ 375 h 410"/>
                  <a:gd name="T114" fmla="*/ 302 w 312"/>
                  <a:gd name="T115" fmla="*/ 33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410">
                    <a:moveTo>
                      <a:pt x="302" y="333"/>
                    </a:moveTo>
                    <a:lnTo>
                      <a:pt x="302" y="333"/>
                    </a:lnTo>
                    <a:lnTo>
                      <a:pt x="301" y="327"/>
                    </a:lnTo>
                    <a:lnTo>
                      <a:pt x="298" y="322"/>
                    </a:lnTo>
                    <a:lnTo>
                      <a:pt x="291" y="311"/>
                    </a:lnTo>
                    <a:lnTo>
                      <a:pt x="283" y="303"/>
                    </a:lnTo>
                    <a:lnTo>
                      <a:pt x="274" y="298"/>
                    </a:lnTo>
                    <a:lnTo>
                      <a:pt x="274" y="298"/>
                    </a:lnTo>
                    <a:lnTo>
                      <a:pt x="197" y="259"/>
                    </a:lnTo>
                    <a:lnTo>
                      <a:pt x="197" y="259"/>
                    </a:lnTo>
                    <a:lnTo>
                      <a:pt x="197" y="259"/>
                    </a:lnTo>
                    <a:lnTo>
                      <a:pt x="209" y="255"/>
                    </a:lnTo>
                    <a:lnTo>
                      <a:pt x="221" y="251"/>
                    </a:lnTo>
                    <a:lnTo>
                      <a:pt x="232" y="246"/>
                    </a:lnTo>
                    <a:lnTo>
                      <a:pt x="241" y="241"/>
                    </a:lnTo>
                    <a:lnTo>
                      <a:pt x="256" y="230"/>
                    </a:lnTo>
                    <a:lnTo>
                      <a:pt x="268" y="220"/>
                    </a:lnTo>
                    <a:lnTo>
                      <a:pt x="276" y="210"/>
                    </a:lnTo>
                    <a:lnTo>
                      <a:pt x="282" y="202"/>
                    </a:lnTo>
                    <a:lnTo>
                      <a:pt x="286" y="194"/>
                    </a:lnTo>
                    <a:lnTo>
                      <a:pt x="286" y="194"/>
                    </a:lnTo>
                    <a:lnTo>
                      <a:pt x="276" y="191"/>
                    </a:lnTo>
                    <a:lnTo>
                      <a:pt x="268" y="187"/>
                    </a:lnTo>
                    <a:lnTo>
                      <a:pt x="259" y="180"/>
                    </a:lnTo>
                    <a:lnTo>
                      <a:pt x="255" y="175"/>
                    </a:lnTo>
                    <a:lnTo>
                      <a:pt x="251" y="168"/>
                    </a:lnTo>
                    <a:lnTo>
                      <a:pt x="247" y="162"/>
                    </a:lnTo>
                    <a:lnTo>
                      <a:pt x="244" y="152"/>
                    </a:lnTo>
                    <a:lnTo>
                      <a:pt x="241" y="143"/>
                    </a:lnTo>
                    <a:lnTo>
                      <a:pt x="241" y="131"/>
                    </a:lnTo>
                    <a:lnTo>
                      <a:pt x="241" y="118"/>
                    </a:lnTo>
                    <a:lnTo>
                      <a:pt x="243" y="104"/>
                    </a:lnTo>
                    <a:lnTo>
                      <a:pt x="243" y="104"/>
                    </a:lnTo>
                    <a:lnTo>
                      <a:pt x="244" y="94"/>
                    </a:lnTo>
                    <a:lnTo>
                      <a:pt x="243" y="85"/>
                    </a:lnTo>
                    <a:lnTo>
                      <a:pt x="243" y="85"/>
                    </a:lnTo>
                    <a:lnTo>
                      <a:pt x="243" y="77"/>
                    </a:lnTo>
                    <a:lnTo>
                      <a:pt x="241" y="68"/>
                    </a:lnTo>
                    <a:lnTo>
                      <a:pt x="240" y="60"/>
                    </a:lnTo>
                    <a:lnTo>
                      <a:pt x="237" y="54"/>
                    </a:lnTo>
                    <a:lnTo>
                      <a:pt x="233" y="46"/>
                    </a:lnTo>
                    <a:lnTo>
                      <a:pt x="229" y="39"/>
                    </a:lnTo>
                    <a:lnTo>
                      <a:pt x="224" y="32"/>
                    </a:lnTo>
                    <a:lnTo>
                      <a:pt x="217" y="25"/>
                    </a:lnTo>
                    <a:lnTo>
                      <a:pt x="210" y="20"/>
                    </a:lnTo>
                    <a:lnTo>
                      <a:pt x="204" y="15"/>
                    </a:lnTo>
                    <a:lnTo>
                      <a:pt x="194" y="11"/>
                    </a:lnTo>
                    <a:lnTo>
                      <a:pt x="186" y="6"/>
                    </a:lnTo>
                    <a:lnTo>
                      <a:pt x="175" y="4"/>
                    </a:lnTo>
                    <a:lnTo>
                      <a:pt x="166" y="1"/>
                    </a:lnTo>
                    <a:lnTo>
                      <a:pt x="154" y="0"/>
                    </a:lnTo>
                    <a:lnTo>
                      <a:pt x="143" y="0"/>
                    </a:lnTo>
                    <a:lnTo>
                      <a:pt x="143" y="0"/>
                    </a:lnTo>
                    <a:lnTo>
                      <a:pt x="131" y="0"/>
                    </a:lnTo>
                    <a:lnTo>
                      <a:pt x="120" y="1"/>
                    </a:lnTo>
                    <a:lnTo>
                      <a:pt x="109" y="4"/>
                    </a:lnTo>
                    <a:lnTo>
                      <a:pt x="100" y="6"/>
                    </a:lnTo>
                    <a:lnTo>
                      <a:pt x="90" y="11"/>
                    </a:lnTo>
                    <a:lnTo>
                      <a:pt x="82" y="15"/>
                    </a:lnTo>
                    <a:lnTo>
                      <a:pt x="74" y="20"/>
                    </a:lnTo>
                    <a:lnTo>
                      <a:pt x="67" y="25"/>
                    </a:lnTo>
                    <a:lnTo>
                      <a:pt x="62" y="32"/>
                    </a:lnTo>
                    <a:lnTo>
                      <a:pt x="57" y="39"/>
                    </a:lnTo>
                    <a:lnTo>
                      <a:pt x="51" y="46"/>
                    </a:lnTo>
                    <a:lnTo>
                      <a:pt x="49" y="54"/>
                    </a:lnTo>
                    <a:lnTo>
                      <a:pt x="45" y="60"/>
                    </a:lnTo>
                    <a:lnTo>
                      <a:pt x="43" y="68"/>
                    </a:lnTo>
                    <a:lnTo>
                      <a:pt x="42" y="77"/>
                    </a:lnTo>
                    <a:lnTo>
                      <a:pt x="42" y="85"/>
                    </a:lnTo>
                    <a:lnTo>
                      <a:pt x="42" y="85"/>
                    </a:lnTo>
                    <a:lnTo>
                      <a:pt x="42" y="94"/>
                    </a:lnTo>
                    <a:lnTo>
                      <a:pt x="42" y="104"/>
                    </a:lnTo>
                    <a:lnTo>
                      <a:pt x="42" y="104"/>
                    </a:lnTo>
                    <a:lnTo>
                      <a:pt x="45" y="118"/>
                    </a:lnTo>
                    <a:lnTo>
                      <a:pt x="45" y="131"/>
                    </a:lnTo>
                    <a:lnTo>
                      <a:pt x="43" y="143"/>
                    </a:lnTo>
                    <a:lnTo>
                      <a:pt x="42" y="152"/>
                    </a:lnTo>
                    <a:lnTo>
                      <a:pt x="38" y="162"/>
                    </a:lnTo>
                    <a:lnTo>
                      <a:pt x="35" y="168"/>
                    </a:lnTo>
                    <a:lnTo>
                      <a:pt x="31" y="175"/>
                    </a:lnTo>
                    <a:lnTo>
                      <a:pt x="26" y="180"/>
                    </a:lnTo>
                    <a:lnTo>
                      <a:pt x="16" y="187"/>
                    </a:lnTo>
                    <a:lnTo>
                      <a:pt x="8" y="191"/>
                    </a:lnTo>
                    <a:lnTo>
                      <a:pt x="0" y="194"/>
                    </a:lnTo>
                    <a:lnTo>
                      <a:pt x="0" y="194"/>
                    </a:lnTo>
                    <a:lnTo>
                      <a:pt x="1" y="198"/>
                    </a:lnTo>
                    <a:lnTo>
                      <a:pt x="5" y="206"/>
                    </a:lnTo>
                    <a:lnTo>
                      <a:pt x="15" y="218"/>
                    </a:lnTo>
                    <a:lnTo>
                      <a:pt x="22" y="225"/>
                    </a:lnTo>
                    <a:lnTo>
                      <a:pt x="30" y="232"/>
                    </a:lnTo>
                    <a:lnTo>
                      <a:pt x="30" y="232"/>
                    </a:lnTo>
                    <a:lnTo>
                      <a:pt x="80" y="252"/>
                    </a:lnTo>
                    <a:lnTo>
                      <a:pt x="80" y="252"/>
                    </a:lnTo>
                    <a:lnTo>
                      <a:pt x="88" y="256"/>
                    </a:lnTo>
                    <a:lnTo>
                      <a:pt x="96" y="261"/>
                    </a:lnTo>
                    <a:lnTo>
                      <a:pt x="103" y="269"/>
                    </a:lnTo>
                    <a:lnTo>
                      <a:pt x="111" y="277"/>
                    </a:lnTo>
                    <a:lnTo>
                      <a:pt x="117" y="286"/>
                    </a:lnTo>
                    <a:lnTo>
                      <a:pt x="123" y="295"/>
                    </a:lnTo>
                    <a:lnTo>
                      <a:pt x="127" y="306"/>
                    </a:lnTo>
                    <a:lnTo>
                      <a:pt x="128" y="315"/>
                    </a:lnTo>
                    <a:lnTo>
                      <a:pt x="144" y="410"/>
                    </a:lnTo>
                    <a:lnTo>
                      <a:pt x="144" y="410"/>
                    </a:lnTo>
                    <a:lnTo>
                      <a:pt x="181" y="408"/>
                    </a:lnTo>
                    <a:lnTo>
                      <a:pt x="214" y="407"/>
                    </a:lnTo>
                    <a:lnTo>
                      <a:pt x="243" y="403"/>
                    </a:lnTo>
                    <a:lnTo>
                      <a:pt x="267" y="399"/>
                    </a:lnTo>
                    <a:lnTo>
                      <a:pt x="286" y="393"/>
                    </a:lnTo>
                    <a:lnTo>
                      <a:pt x="299" y="388"/>
                    </a:lnTo>
                    <a:lnTo>
                      <a:pt x="305" y="385"/>
                    </a:lnTo>
                    <a:lnTo>
                      <a:pt x="309" y="381"/>
                    </a:lnTo>
                    <a:lnTo>
                      <a:pt x="312" y="377"/>
                    </a:lnTo>
                    <a:lnTo>
                      <a:pt x="312" y="375"/>
                    </a:lnTo>
                    <a:lnTo>
                      <a:pt x="312" y="375"/>
                    </a:lnTo>
                    <a:lnTo>
                      <a:pt x="302" y="333"/>
                    </a:lnTo>
                    <a:lnTo>
                      <a:pt x="30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0" name="Freeform 1516"/>
              <p:cNvSpPr>
                <a:spLocks/>
              </p:cNvSpPr>
              <p:nvPr/>
            </p:nvSpPr>
            <p:spPr bwMode="auto">
              <a:xfrm>
                <a:off x="6410250" y="2274925"/>
                <a:ext cx="1389628" cy="1612968"/>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723" name="Group 1519"/>
          <p:cNvGrpSpPr/>
          <p:nvPr/>
        </p:nvGrpSpPr>
        <p:grpSpPr>
          <a:xfrm>
            <a:off x="6830066" y="1552664"/>
            <a:ext cx="164592" cy="164592"/>
            <a:chOff x="5980859" y="1409497"/>
            <a:chExt cx="201168" cy="201168"/>
          </a:xfrm>
        </p:grpSpPr>
        <p:grpSp>
          <p:nvGrpSpPr>
            <p:cNvPr id="724" name="Group 1520"/>
            <p:cNvGrpSpPr/>
            <p:nvPr/>
          </p:nvGrpSpPr>
          <p:grpSpPr>
            <a:xfrm>
              <a:off x="5980859" y="1409497"/>
              <a:ext cx="201168" cy="201168"/>
              <a:chOff x="-2029688" y="3075853"/>
              <a:chExt cx="1399899" cy="1398451"/>
            </a:xfrm>
          </p:grpSpPr>
          <p:sp>
            <p:nvSpPr>
              <p:cNvPr id="726" name="Oval 1522"/>
              <p:cNvSpPr/>
              <p:nvPr/>
            </p:nvSpPr>
            <p:spPr>
              <a:xfrm>
                <a:off x="-2029688" y="3075853"/>
                <a:ext cx="1363665" cy="1363661"/>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7" name="Oval 1523"/>
              <p:cNvSpPr/>
              <p:nvPr/>
            </p:nvSpPr>
            <p:spPr>
              <a:xfrm>
                <a:off x="-1993454" y="3110643"/>
                <a:ext cx="1363665" cy="1363661"/>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25" name="Freeform 1521"/>
            <p:cNvSpPr>
              <a:spLocks/>
            </p:cNvSpPr>
            <p:nvPr/>
          </p:nvSpPr>
          <p:spPr bwMode="auto">
            <a:xfrm>
              <a:off x="6022898" y="1430802"/>
              <a:ext cx="124256" cy="144376"/>
            </a:xfrm>
            <a:custGeom>
              <a:avLst/>
              <a:gdLst>
                <a:gd name="T0" fmla="*/ 433 w 447"/>
                <a:gd name="T1" fmla="*/ 381 h 521"/>
                <a:gd name="T2" fmla="*/ 420 w 447"/>
                <a:gd name="T3" fmla="*/ 360 h 521"/>
                <a:gd name="T4" fmla="*/ 399 w 447"/>
                <a:gd name="T5" fmla="*/ 341 h 521"/>
                <a:gd name="T6" fmla="*/ 341 w 447"/>
                <a:gd name="T7" fmla="*/ 319 h 521"/>
                <a:gd name="T8" fmla="*/ 295 w 447"/>
                <a:gd name="T9" fmla="*/ 294 h 521"/>
                <a:gd name="T10" fmla="*/ 290 w 447"/>
                <a:gd name="T11" fmla="*/ 288 h 521"/>
                <a:gd name="T12" fmla="*/ 287 w 447"/>
                <a:gd name="T13" fmla="*/ 254 h 521"/>
                <a:gd name="T14" fmla="*/ 290 w 447"/>
                <a:gd name="T15" fmla="*/ 234 h 521"/>
                <a:gd name="T16" fmla="*/ 311 w 447"/>
                <a:gd name="T17" fmla="*/ 188 h 521"/>
                <a:gd name="T18" fmla="*/ 313 w 447"/>
                <a:gd name="T19" fmla="*/ 188 h 521"/>
                <a:gd name="T20" fmla="*/ 326 w 447"/>
                <a:gd name="T21" fmla="*/ 181 h 521"/>
                <a:gd name="T22" fmla="*/ 340 w 447"/>
                <a:gd name="T23" fmla="*/ 154 h 521"/>
                <a:gd name="T24" fmla="*/ 340 w 447"/>
                <a:gd name="T25" fmla="*/ 131 h 521"/>
                <a:gd name="T26" fmla="*/ 333 w 447"/>
                <a:gd name="T27" fmla="*/ 122 h 521"/>
                <a:gd name="T28" fmla="*/ 326 w 447"/>
                <a:gd name="T29" fmla="*/ 122 h 521"/>
                <a:gd name="T30" fmla="*/ 331 w 447"/>
                <a:gd name="T31" fmla="*/ 100 h 521"/>
                <a:gd name="T32" fmla="*/ 329 w 447"/>
                <a:gd name="T33" fmla="*/ 68 h 521"/>
                <a:gd name="T34" fmla="*/ 314 w 447"/>
                <a:gd name="T35" fmla="*/ 39 h 521"/>
                <a:gd name="T36" fmla="*/ 288 w 447"/>
                <a:gd name="T37" fmla="*/ 16 h 521"/>
                <a:gd name="T38" fmla="*/ 253 w 447"/>
                <a:gd name="T39" fmla="*/ 3 h 521"/>
                <a:gd name="T40" fmla="*/ 224 w 447"/>
                <a:gd name="T41" fmla="*/ 0 h 521"/>
                <a:gd name="T42" fmla="*/ 180 w 447"/>
                <a:gd name="T43" fmla="*/ 7 h 521"/>
                <a:gd name="T44" fmla="*/ 148 w 447"/>
                <a:gd name="T45" fmla="*/ 23 h 521"/>
                <a:gd name="T46" fmla="*/ 126 w 447"/>
                <a:gd name="T47" fmla="*/ 49 h 521"/>
                <a:gd name="T48" fmla="*/ 116 w 447"/>
                <a:gd name="T49" fmla="*/ 79 h 521"/>
                <a:gd name="T50" fmla="*/ 117 w 447"/>
                <a:gd name="T51" fmla="*/ 111 h 521"/>
                <a:gd name="T52" fmla="*/ 118 w 447"/>
                <a:gd name="T53" fmla="*/ 122 h 521"/>
                <a:gd name="T54" fmla="*/ 110 w 447"/>
                <a:gd name="T55" fmla="*/ 124 h 521"/>
                <a:gd name="T56" fmla="*/ 106 w 447"/>
                <a:gd name="T57" fmla="*/ 142 h 521"/>
                <a:gd name="T58" fmla="*/ 112 w 447"/>
                <a:gd name="T59" fmla="*/ 166 h 521"/>
                <a:gd name="T60" fmla="*/ 125 w 447"/>
                <a:gd name="T61" fmla="*/ 185 h 521"/>
                <a:gd name="T62" fmla="*/ 135 w 447"/>
                <a:gd name="T63" fmla="*/ 188 h 521"/>
                <a:gd name="T64" fmla="*/ 145 w 447"/>
                <a:gd name="T65" fmla="*/ 212 h 521"/>
                <a:gd name="T66" fmla="*/ 157 w 447"/>
                <a:gd name="T67" fmla="*/ 234 h 521"/>
                <a:gd name="T68" fmla="*/ 160 w 447"/>
                <a:gd name="T69" fmla="*/ 273 h 521"/>
                <a:gd name="T70" fmla="*/ 157 w 447"/>
                <a:gd name="T71" fmla="*/ 288 h 521"/>
                <a:gd name="T72" fmla="*/ 139 w 447"/>
                <a:gd name="T73" fmla="*/ 302 h 521"/>
                <a:gd name="T74" fmla="*/ 70 w 447"/>
                <a:gd name="T75" fmla="*/ 333 h 521"/>
                <a:gd name="T76" fmla="*/ 43 w 447"/>
                <a:gd name="T77" fmla="*/ 344 h 521"/>
                <a:gd name="T78" fmla="*/ 21 w 447"/>
                <a:gd name="T79" fmla="*/ 367 h 521"/>
                <a:gd name="T80" fmla="*/ 12 w 447"/>
                <a:gd name="T81" fmla="*/ 387 h 521"/>
                <a:gd name="T82" fmla="*/ 1 w 447"/>
                <a:gd name="T83" fmla="*/ 479 h 521"/>
                <a:gd name="T84" fmla="*/ 16 w 447"/>
                <a:gd name="T85" fmla="*/ 492 h 521"/>
                <a:gd name="T86" fmla="*/ 60 w 447"/>
                <a:gd name="T87" fmla="*/ 507 h 521"/>
                <a:gd name="T88" fmla="*/ 175 w 447"/>
                <a:gd name="T89" fmla="*/ 519 h 521"/>
                <a:gd name="T90" fmla="*/ 272 w 447"/>
                <a:gd name="T91" fmla="*/ 519 h 521"/>
                <a:gd name="T92" fmla="*/ 387 w 447"/>
                <a:gd name="T93" fmla="*/ 507 h 521"/>
                <a:gd name="T94" fmla="*/ 431 w 447"/>
                <a:gd name="T95" fmla="*/ 492 h 521"/>
                <a:gd name="T96" fmla="*/ 446 w 447"/>
                <a:gd name="T97" fmla="*/ 479 h 521"/>
                <a:gd name="T98" fmla="*/ 447 w 447"/>
                <a:gd name="T99" fmla="*/ 4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7" h="521">
                  <a:moveTo>
                    <a:pt x="434" y="387"/>
                  </a:moveTo>
                  <a:lnTo>
                    <a:pt x="434" y="387"/>
                  </a:lnTo>
                  <a:lnTo>
                    <a:pt x="433" y="381"/>
                  </a:lnTo>
                  <a:lnTo>
                    <a:pt x="430" y="374"/>
                  </a:lnTo>
                  <a:lnTo>
                    <a:pt x="426" y="367"/>
                  </a:lnTo>
                  <a:lnTo>
                    <a:pt x="420" y="360"/>
                  </a:lnTo>
                  <a:lnTo>
                    <a:pt x="410" y="350"/>
                  </a:lnTo>
                  <a:lnTo>
                    <a:pt x="404" y="344"/>
                  </a:lnTo>
                  <a:lnTo>
                    <a:pt x="399" y="341"/>
                  </a:lnTo>
                  <a:lnTo>
                    <a:pt x="399" y="341"/>
                  </a:lnTo>
                  <a:lnTo>
                    <a:pt x="376" y="333"/>
                  </a:lnTo>
                  <a:lnTo>
                    <a:pt x="341" y="319"/>
                  </a:lnTo>
                  <a:lnTo>
                    <a:pt x="323" y="310"/>
                  </a:lnTo>
                  <a:lnTo>
                    <a:pt x="307" y="302"/>
                  </a:lnTo>
                  <a:lnTo>
                    <a:pt x="295" y="294"/>
                  </a:lnTo>
                  <a:lnTo>
                    <a:pt x="291" y="292"/>
                  </a:lnTo>
                  <a:lnTo>
                    <a:pt x="290" y="288"/>
                  </a:lnTo>
                  <a:lnTo>
                    <a:pt x="290" y="288"/>
                  </a:lnTo>
                  <a:lnTo>
                    <a:pt x="287" y="281"/>
                  </a:lnTo>
                  <a:lnTo>
                    <a:pt x="286" y="273"/>
                  </a:lnTo>
                  <a:lnTo>
                    <a:pt x="287" y="254"/>
                  </a:lnTo>
                  <a:lnTo>
                    <a:pt x="288" y="240"/>
                  </a:lnTo>
                  <a:lnTo>
                    <a:pt x="290" y="234"/>
                  </a:lnTo>
                  <a:lnTo>
                    <a:pt x="290" y="234"/>
                  </a:lnTo>
                  <a:lnTo>
                    <a:pt x="295" y="223"/>
                  </a:lnTo>
                  <a:lnTo>
                    <a:pt x="302" y="212"/>
                  </a:lnTo>
                  <a:lnTo>
                    <a:pt x="311" y="188"/>
                  </a:lnTo>
                  <a:lnTo>
                    <a:pt x="311" y="188"/>
                  </a:lnTo>
                  <a:lnTo>
                    <a:pt x="313" y="188"/>
                  </a:lnTo>
                  <a:lnTo>
                    <a:pt x="313" y="188"/>
                  </a:lnTo>
                  <a:lnTo>
                    <a:pt x="317" y="188"/>
                  </a:lnTo>
                  <a:lnTo>
                    <a:pt x="322" y="185"/>
                  </a:lnTo>
                  <a:lnTo>
                    <a:pt x="326" y="181"/>
                  </a:lnTo>
                  <a:lnTo>
                    <a:pt x="330" y="177"/>
                  </a:lnTo>
                  <a:lnTo>
                    <a:pt x="335" y="166"/>
                  </a:lnTo>
                  <a:lnTo>
                    <a:pt x="340" y="154"/>
                  </a:lnTo>
                  <a:lnTo>
                    <a:pt x="340" y="154"/>
                  </a:lnTo>
                  <a:lnTo>
                    <a:pt x="341" y="142"/>
                  </a:lnTo>
                  <a:lnTo>
                    <a:pt x="340" y="131"/>
                  </a:lnTo>
                  <a:lnTo>
                    <a:pt x="338" y="127"/>
                  </a:lnTo>
                  <a:lnTo>
                    <a:pt x="337" y="124"/>
                  </a:lnTo>
                  <a:lnTo>
                    <a:pt x="333" y="122"/>
                  </a:lnTo>
                  <a:lnTo>
                    <a:pt x="329" y="122"/>
                  </a:lnTo>
                  <a:lnTo>
                    <a:pt x="329" y="122"/>
                  </a:lnTo>
                  <a:lnTo>
                    <a:pt x="326" y="122"/>
                  </a:lnTo>
                  <a:lnTo>
                    <a:pt x="326" y="122"/>
                  </a:lnTo>
                  <a:lnTo>
                    <a:pt x="330" y="111"/>
                  </a:lnTo>
                  <a:lnTo>
                    <a:pt x="331" y="100"/>
                  </a:lnTo>
                  <a:lnTo>
                    <a:pt x="331" y="89"/>
                  </a:lnTo>
                  <a:lnTo>
                    <a:pt x="331" y="79"/>
                  </a:lnTo>
                  <a:lnTo>
                    <a:pt x="329" y="68"/>
                  </a:lnTo>
                  <a:lnTo>
                    <a:pt x="326" y="58"/>
                  </a:lnTo>
                  <a:lnTo>
                    <a:pt x="321" y="49"/>
                  </a:lnTo>
                  <a:lnTo>
                    <a:pt x="314" y="39"/>
                  </a:lnTo>
                  <a:lnTo>
                    <a:pt x="307" y="31"/>
                  </a:lnTo>
                  <a:lnTo>
                    <a:pt x="299" y="23"/>
                  </a:lnTo>
                  <a:lnTo>
                    <a:pt x="288" y="16"/>
                  </a:lnTo>
                  <a:lnTo>
                    <a:pt x="277" y="11"/>
                  </a:lnTo>
                  <a:lnTo>
                    <a:pt x="265" y="7"/>
                  </a:lnTo>
                  <a:lnTo>
                    <a:pt x="253" y="3"/>
                  </a:lnTo>
                  <a:lnTo>
                    <a:pt x="238" y="2"/>
                  </a:lnTo>
                  <a:lnTo>
                    <a:pt x="224" y="0"/>
                  </a:lnTo>
                  <a:lnTo>
                    <a:pt x="224" y="0"/>
                  </a:lnTo>
                  <a:lnTo>
                    <a:pt x="209" y="2"/>
                  </a:lnTo>
                  <a:lnTo>
                    <a:pt x="194" y="3"/>
                  </a:lnTo>
                  <a:lnTo>
                    <a:pt x="180" y="7"/>
                  </a:lnTo>
                  <a:lnTo>
                    <a:pt x="168" y="11"/>
                  </a:lnTo>
                  <a:lnTo>
                    <a:pt x="157" y="16"/>
                  </a:lnTo>
                  <a:lnTo>
                    <a:pt x="148" y="23"/>
                  </a:lnTo>
                  <a:lnTo>
                    <a:pt x="140" y="31"/>
                  </a:lnTo>
                  <a:lnTo>
                    <a:pt x="132" y="39"/>
                  </a:lnTo>
                  <a:lnTo>
                    <a:pt x="126" y="49"/>
                  </a:lnTo>
                  <a:lnTo>
                    <a:pt x="121" y="58"/>
                  </a:lnTo>
                  <a:lnTo>
                    <a:pt x="118" y="68"/>
                  </a:lnTo>
                  <a:lnTo>
                    <a:pt x="116" y="79"/>
                  </a:lnTo>
                  <a:lnTo>
                    <a:pt x="114" y="89"/>
                  </a:lnTo>
                  <a:lnTo>
                    <a:pt x="116" y="100"/>
                  </a:lnTo>
                  <a:lnTo>
                    <a:pt x="117" y="111"/>
                  </a:lnTo>
                  <a:lnTo>
                    <a:pt x="121" y="122"/>
                  </a:lnTo>
                  <a:lnTo>
                    <a:pt x="121" y="122"/>
                  </a:lnTo>
                  <a:lnTo>
                    <a:pt x="118" y="122"/>
                  </a:lnTo>
                  <a:lnTo>
                    <a:pt x="118" y="122"/>
                  </a:lnTo>
                  <a:lnTo>
                    <a:pt x="113" y="122"/>
                  </a:lnTo>
                  <a:lnTo>
                    <a:pt x="110" y="124"/>
                  </a:lnTo>
                  <a:lnTo>
                    <a:pt x="108" y="127"/>
                  </a:lnTo>
                  <a:lnTo>
                    <a:pt x="106" y="131"/>
                  </a:lnTo>
                  <a:lnTo>
                    <a:pt x="106" y="142"/>
                  </a:lnTo>
                  <a:lnTo>
                    <a:pt x="108" y="154"/>
                  </a:lnTo>
                  <a:lnTo>
                    <a:pt x="108" y="154"/>
                  </a:lnTo>
                  <a:lnTo>
                    <a:pt x="112" y="166"/>
                  </a:lnTo>
                  <a:lnTo>
                    <a:pt x="117" y="177"/>
                  </a:lnTo>
                  <a:lnTo>
                    <a:pt x="121" y="181"/>
                  </a:lnTo>
                  <a:lnTo>
                    <a:pt x="125" y="185"/>
                  </a:lnTo>
                  <a:lnTo>
                    <a:pt x="129" y="188"/>
                  </a:lnTo>
                  <a:lnTo>
                    <a:pt x="135" y="188"/>
                  </a:lnTo>
                  <a:lnTo>
                    <a:pt x="135" y="188"/>
                  </a:lnTo>
                  <a:lnTo>
                    <a:pt x="136" y="188"/>
                  </a:lnTo>
                  <a:lnTo>
                    <a:pt x="136" y="188"/>
                  </a:lnTo>
                  <a:lnTo>
                    <a:pt x="145" y="212"/>
                  </a:lnTo>
                  <a:lnTo>
                    <a:pt x="151" y="223"/>
                  </a:lnTo>
                  <a:lnTo>
                    <a:pt x="157" y="234"/>
                  </a:lnTo>
                  <a:lnTo>
                    <a:pt x="157" y="234"/>
                  </a:lnTo>
                  <a:lnTo>
                    <a:pt x="159" y="240"/>
                  </a:lnTo>
                  <a:lnTo>
                    <a:pt x="160" y="254"/>
                  </a:lnTo>
                  <a:lnTo>
                    <a:pt x="160" y="273"/>
                  </a:lnTo>
                  <a:lnTo>
                    <a:pt x="160" y="281"/>
                  </a:lnTo>
                  <a:lnTo>
                    <a:pt x="157" y="288"/>
                  </a:lnTo>
                  <a:lnTo>
                    <a:pt x="157" y="288"/>
                  </a:lnTo>
                  <a:lnTo>
                    <a:pt x="155" y="292"/>
                  </a:lnTo>
                  <a:lnTo>
                    <a:pt x="151" y="294"/>
                  </a:lnTo>
                  <a:lnTo>
                    <a:pt x="139" y="302"/>
                  </a:lnTo>
                  <a:lnTo>
                    <a:pt x="124" y="310"/>
                  </a:lnTo>
                  <a:lnTo>
                    <a:pt x="105" y="319"/>
                  </a:lnTo>
                  <a:lnTo>
                    <a:pt x="70" y="333"/>
                  </a:lnTo>
                  <a:lnTo>
                    <a:pt x="48" y="341"/>
                  </a:lnTo>
                  <a:lnTo>
                    <a:pt x="48" y="341"/>
                  </a:lnTo>
                  <a:lnTo>
                    <a:pt x="43" y="344"/>
                  </a:lnTo>
                  <a:lnTo>
                    <a:pt x="37" y="350"/>
                  </a:lnTo>
                  <a:lnTo>
                    <a:pt x="25" y="360"/>
                  </a:lnTo>
                  <a:lnTo>
                    <a:pt x="21" y="367"/>
                  </a:lnTo>
                  <a:lnTo>
                    <a:pt x="17" y="374"/>
                  </a:lnTo>
                  <a:lnTo>
                    <a:pt x="15" y="381"/>
                  </a:lnTo>
                  <a:lnTo>
                    <a:pt x="12" y="387"/>
                  </a:lnTo>
                  <a:lnTo>
                    <a:pt x="0" y="475"/>
                  </a:lnTo>
                  <a:lnTo>
                    <a:pt x="0" y="475"/>
                  </a:lnTo>
                  <a:lnTo>
                    <a:pt x="1" y="479"/>
                  </a:lnTo>
                  <a:lnTo>
                    <a:pt x="4" y="484"/>
                  </a:lnTo>
                  <a:lnTo>
                    <a:pt x="9" y="488"/>
                  </a:lnTo>
                  <a:lnTo>
                    <a:pt x="16" y="492"/>
                  </a:lnTo>
                  <a:lnTo>
                    <a:pt x="24" y="496"/>
                  </a:lnTo>
                  <a:lnTo>
                    <a:pt x="35" y="501"/>
                  </a:lnTo>
                  <a:lnTo>
                    <a:pt x="60" y="507"/>
                  </a:lnTo>
                  <a:lnTo>
                    <a:pt x="93" y="513"/>
                  </a:lnTo>
                  <a:lnTo>
                    <a:pt x="132" y="517"/>
                  </a:lnTo>
                  <a:lnTo>
                    <a:pt x="175" y="519"/>
                  </a:lnTo>
                  <a:lnTo>
                    <a:pt x="224" y="521"/>
                  </a:lnTo>
                  <a:lnTo>
                    <a:pt x="224" y="521"/>
                  </a:lnTo>
                  <a:lnTo>
                    <a:pt x="272" y="519"/>
                  </a:lnTo>
                  <a:lnTo>
                    <a:pt x="315" y="517"/>
                  </a:lnTo>
                  <a:lnTo>
                    <a:pt x="354" y="513"/>
                  </a:lnTo>
                  <a:lnTo>
                    <a:pt x="387" y="507"/>
                  </a:lnTo>
                  <a:lnTo>
                    <a:pt x="412" y="501"/>
                  </a:lnTo>
                  <a:lnTo>
                    <a:pt x="423" y="496"/>
                  </a:lnTo>
                  <a:lnTo>
                    <a:pt x="431" y="492"/>
                  </a:lnTo>
                  <a:lnTo>
                    <a:pt x="438" y="488"/>
                  </a:lnTo>
                  <a:lnTo>
                    <a:pt x="443" y="484"/>
                  </a:lnTo>
                  <a:lnTo>
                    <a:pt x="446" y="479"/>
                  </a:lnTo>
                  <a:lnTo>
                    <a:pt x="447" y="475"/>
                  </a:lnTo>
                  <a:lnTo>
                    <a:pt x="447" y="475"/>
                  </a:lnTo>
                  <a:lnTo>
                    <a:pt x="447" y="474"/>
                  </a:lnTo>
                  <a:lnTo>
                    <a:pt x="434" y="387"/>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cxnSp>
        <p:nvCxnSpPr>
          <p:cNvPr id="729" name="Straight Connector 1524"/>
          <p:cNvCxnSpPr>
            <a:stCxn id="474" idx="6"/>
            <a:endCxn id="722" idx="2"/>
          </p:cNvCxnSpPr>
          <p:nvPr/>
        </p:nvCxnSpPr>
        <p:spPr>
          <a:xfrm>
            <a:off x="6286990" y="1660166"/>
            <a:ext cx="209070" cy="110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1" name="Straight Connector 1525"/>
          <p:cNvCxnSpPr>
            <a:stCxn id="618" idx="5"/>
            <a:endCxn id="726" idx="0"/>
          </p:cNvCxnSpPr>
          <p:nvPr/>
        </p:nvCxnSpPr>
        <p:spPr>
          <a:xfrm>
            <a:off x="6714652" y="1357431"/>
            <a:ext cx="195580" cy="195233"/>
          </a:xfrm>
          <a:prstGeom prst="line">
            <a:avLst/>
          </a:prstGeom>
        </p:spPr>
        <p:style>
          <a:lnRef idx="1">
            <a:schemeClr val="accent1"/>
          </a:lnRef>
          <a:fillRef idx="0">
            <a:schemeClr val="accent1"/>
          </a:fillRef>
          <a:effectRef idx="0">
            <a:schemeClr val="accent1"/>
          </a:effectRef>
          <a:fontRef idx="minor">
            <a:schemeClr val="tx1"/>
          </a:fontRef>
        </p:style>
      </p:cxnSp>
      <p:grpSp>
        <p:nvGrpSpPr>
          <p:cNvPr id="1548" name="Group 1547"/>
          <p:cNvGrpSpPr/>
          <p:nvPr/>
        </p:nvGrpSpPr>
        <p:grpSpPr>
          <a:xfrm>
            <a:off x="0" y="1193798"/>
            <a:ext cx="9144000" cy="3949701"/>
            <a:chOff x="0" y="1193798"/>
            <a:chExt cx="9144000" cy="3949701"/>
          </a:xfrm>
        </p:grpSpPr>
        <p:sp>
          <p:nvSpPr>
            <p:cNvPr id="1549" name="Rectangle 1548"/>
            <p:cNvSpPr/>
            <p:nvPr/>
          </p:nvSpPr>
          <p:spPr>
            <a:xfrm>
              <a:off x="0" y="1193798"/>
              <a:ext cx="194367" cy="3949701"/>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0" name="Rectangle 1549"/>
            <p:cNvSpPr/>
            <p:nvPr/>
          </p:nvSpPr>
          <p:spPr>
            <a:xfrm>
              <a:off x="8974807" y="1193798"/>
              <a:ext cx="169193" cy="3949701"/>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1" name="Rectangle 1550"/>
            <p:cNvSpPr/>
            <p:nvPr/>
          </p:nvSpPr>
          <p:spPr>
            <a:xfrm>
              <a:off x="194367" y="4581525"/>
              <a:ext cx="8780440" cy="561974"/>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52" name="Rectangle 1551"/>
          <p:cNvSpPr/>
          <p:nvPr/>
        </p:nvSpPr>
        <p:spPr>
          <a:xfrm>
            <a:off x="9361583" y="0"/>
            <a:ext cx="7351359"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help us take the concept on this slide and balance the graphics, right now its just brainstormed on a slide. </a:t>
            </a:r>
          </a:p>
          <a:p>
            <a:pPr marL="285750" indent="-285750">
              <a:buFont typeface="Arial" panose="020B0604020202020204" pitchFamily="34" charset="0"/>
              <a:buChar char="•"/>
            </a:pPr>
            <a:r>
              <a:rPr lang="en-US" dirty="0"/>
              <a:t>The key story is to show how quickly users can share a document using between departments with cloud apps. It’s starts with just one or two, but soon hundreds of people have access to the document…whether or not they were supposed to have it in the first place. </a:t>
            </a:r>
          </a:p>
          <a:p>
            <a:pPr marL="285750" indent="-285750">
              <a:buFont typeface="Arial" panose="020B0604020202020204" pitchFamily="34" charset="0"/>
              <a:buChar char="•"/>
            </a:pPr>
            <a:r>
              <a:rPr lang="en-US" dirty="0"/>
              <a:t>It keeps being shared and shared until it ends up shared out to another company show in red right now. Should build from left to right, a few users at a time</a:t>
            </a:r>
          </a:p>
          <a:p>
            <a:pPr marL="285750" indent="-285750">
              <a:buFont typeface="Arial" panose="020B0604020202020204" pitchFamily="34" charset="0"/>
              <a:buChar char="•"/>
            </a:pPr>
            <a:r>
              <a:rPr lang="en-US" dirty="0"/>
              <a:t>We need to include the two text boxes with information somewhere in the slide. </a:t>
            </a:r>
          </a:p>
          <a:p>
            <a:pPr marL="285750" indent="-285750">
              <a:buFont typeface="Arial" panose="020B0604020202020204" pitchFamily="34" charset="0"/>
              <a:buChar char="•"/>
            </a:pPr>
            <a:r>
              <a:rPr lang="en-US" dirty="0"/>
              <a:t>This slide is 75% there, we just need you to help us balance the graphics and keep it in the confines of the provided blue border. </a:t>
            </a:r>
          </a:p>
          <a:p>
            <a:endParaRPr lang="en-US" dirty="0"/>
          </a:p>
          <a:p>
            <a:endParaRPr lang="en-US" u="sng" dirty="0"/>
          </a:p>
        </p:txBody>
      </p:sp>
    </p:spTree>
    <p:extLst>
      <p:ext uri="{BB962C8B-B14F-4D97-AF65-F5344CB8AC3E}">
        <p14:creationId xmlns:p14="http://schemas.microsoft.com/office/powerpoint/2010/main" val="230138763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2369106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77"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7" name="Group 6"/>
          <p:cNvGrpSpPr/>
          <p:nvPr/>
        </p:nvGrpSpPr>
        <p:grpSpPr>
          <a:xfrm>
            <a:off x="4098416" y="1474762"/>
            <a:ext cx="4687473" cy="3113112"/>
            <a:chOff x="5464554" y="1966349"/>
            <a:chExt cx="6249965" cy="4150815"/>
          </a:xfrm>
        </p:grpSpPr>
        <p:sp>
          <p:nvSpPr>
            <p:cNvPr id="19" name="Round Same Side Corner Rectangle 18"/>
            <p:cNvSpPr/>
            <p:nvPr/>
          </p:nvSpPr>
          <p:spPr>
            <a:xfrm>
              <a:off x="5464554" y="2494810"/>
              <a:ext cx="6246452" cy="3622354"/>
            </a:xfrm>
            <a:prstGeom prst="round2SameRect">
              <a:avLst>
                <a:gd name="adj1" fmla="val 0"/>
                <a:gd name="adj2" fmla="val 4124"/>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200" dirty="0">
                <a:solidFill>
                  <a:srgbClr val="676767">
                    <a:lumMod val="75000"/>
                  </a:srgbClr>
                </a:solidFill>
              </a:endParaRPr>
            </a:p>
          </p:txBody>
        </p:sp>
        <p:sp>
          <p:nvSpPr>
            <p:cNvPr id="12" name="Round Same Side Corner Rectangle 11"/>
            <p:cNvSpPr/>
            <p:nvPr/>
          </p:nvSpPr>
          <p:spPr>
            <a:xfrm>
              <a:off x="5464555" y="1966349"/>
              <a:ext cx="6249964" cy="540317"/>
            </a:xfrm>
            <a:prstGeom prst="round2Same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Businesses</a:t>
              </a:r>
            </a:p>
          </p:txBody>
        </p:sp>
        <p:sp>
          <p:nvSpPr>
            <p:cNvPr id="27" name="Freeform 179"/>
            <p:cNvSpPr>
              <a:spLocks noEditPoints="1"/>
            </p:cNvSpPr>
            <p:nvPr/>
          </p:nvSpPr>
          <p:spPr bwMode="auto">
            <a:xfrm>
              <a:off x="8828420" y="3155110"/>
              <a:ext cx="2027352" cy="2078675"/>
            </a:xfrm>
            <a:custGeom>
              <a:avLst/>
              <a:gdLst>
                <a:gd name="T0" fmla="*/ 597 w 631"/>
                <a:gd name="T1" fmla="*/ 601 h 647"/>
                <a:gd name="T2" fmla="*/ 597 w 631"/>
                <a:gd name="T3" fmla="*/ 206 h 647"/>
                <a:gd name="T4" fmla="*/ 527 w 631"/>
                <a:gd name="T5" fmla="*/ 170 h 647"/>
                <a:gd name="T6" fmla="*/ 527 w 631"/>
                <a:gd name="T7" fmla="*/ 105 h 647"/>
                <a:gd name="T8" fmla="*/ 328 w 631"/>
                <a:gd name="T9" fmla="*/ 0 h 647"/>
                <a:gd name="T10" fmla="*/ 115 w 631"/>
                <a:gd name="T11" fmla="*/ 105 h 647"/>
                <a:gd name="T12" fmla="*/ 115 w 631"/>
                <a:gd name="T13" fmla="*/ 166 h 647"/>
                <a:gd name="T14" fmla="*/ 35 w 631"/>
                <a:gd name="T15" fmla="*/ 205 h 647"/>
                <a:gd name="T16" fmla="*/ 35 w 631"/>
                <a:gd name="T17" fmla="*/ 562 h 647"/>
                <a:gd name="T18" fmla="*/ 57 w 631"/>
                <a:gd name="T19" fmla="*/ 562 h 647"/>
                <a:gd name="T20" fmla="*/ 57 w 631"/>
                <a:gd name="T21" fmla="*/ 222 h 647"/>
                <a:gd name="T22" fmla="*/ 113 w 631"/>
                <a:gd name="T23" fmla="*/ 197 h 647"/>
                <a:gd name="T24" fmla="*/ 113 w 631"/>
                <a:gd name="T25" fmla="*/ 601 h 647"/>
                <a:gd name="T26" fmla="*/ 0 w 631"/>
                <a:gd name="T27" fmla="*/ 601 h 647"/>
                <a:gd name="T28" fmla="*/ 0 w 631"/>
                <a:gd name="T29" fmla="*/ 647 h 647"/>
                <a:gd name="T30" fmla="*/ 631 w 631"/>
                <a:gd name="T31" fmla="*/ 647 h 647"/>
                <a:gd name="T32" fmla="*/ 631 w 631"/>
                <a:gd name="T33" fmla="*/ 601 h 647"/>
                <a:gd name="T34" fmla="*/ 597 w 631"/>
                <a:gd name="T35" fmla="*/ 601 h 647"/>
                <a:gd name="T36" fmla="*/ 206 w 631"/>
                <a:gd name="T37" fmla="*/ 601 h 647"/>
                <a:gd name="T38" fmla="*/ 136 w 631"/>
                <a:gd name="T39" fmla="*/ 601 h 647"/>
                <a:gd name="T40" fmla="*/ 136 w 631"/>
                <a:gd name="T41" fmla="*/ 186 h 647"/>
                <a:gd name="T42" fmla="*/ 206 w 631"/>
                <a:gd name="T43" fmla="*/ 154 h 647"/>
                <a:gd name="T44" fmla="*/ 206 w 631"/>
                <a:gd name="T45" fmla="*/ 601 h 647"/>
                <a:gd name="T46" fmla="*/ 330 w 631"/>
                <a:gd name="T47" fmla="*/ 601 h 647"/>
                <a:gd name="T48" fmla="*/ 228 w 631"/>
                <a:gd name="T49" fmla="*/ 601 h 647"/>
                <a:gd name="T50" fmla="*/ 228 w 631"/>
                <a:gd name="T51" fmla="*/ 144 h 647"/>
                <a:gd name="T52" fmla="*/ 330 w 631"/>
                <a:gd name="T53" fmla="*/ 96 h 647"/>
                <a:gd name="T54" fmla="*/ 330 w 631"/>
                <a:gd name="T55" fmla="*/ 601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1" h="647">
                  <a:moveTo>
                    <a:pt x="597" y="601"/>
                  </a:moveTo>
                  <a:lnTo>
                    <a:pt x="597" y="206"/>
                  </a:lnTo>
                  <a:lnTo>
                    <a:pt x="527" y="170"/>
                  </a:lnTo>
                  <a:lnTo>
                    <a:pt x="527" y="105"/>
                  </a:lnTo>
                  <a:lnTo>
                    <a:pt x="328" y="0"/>
                  </a:lnTo>
                  <a:lnTo>
                    <a:pt x="115" y="105"/>
                  </a:lnTo>
                  <a:lnTo>
                    <a:pt x="115" y="166"/>
                  </a:lnTo>
                  <a:lnTo>
                    <a:pt x="35" y="205"/>
                  </a:lnTo>
                  <a:lnTo>
                    <a:pt x="35" y="562"/>
                  </a:lnTo>
                  <a:lnTo>
                    <a:pt x="57" y="562"/>
                  </a:lnTo>
                  <a:lnTo>
                    <a:pt x="57" y="222"/>
                  </a:lnTo>
                  <a:lnTo>
                    <a:pt x="113" y="197"/>
                  </a:lnTo>
                  <a:lnTo>
                    <a:pt x="113" y="601"/>
                  </a:lnTo>
                  <a:lnTo>
                    <a:pt x="0" y="601"/>
                  </a:lnTo>
                  <a:lnTo>
                    <a:pt x="0" y="647"/>
                  </a:lnTo>
                  <a:lnTo>
                    <a:pt x="631" y="647"/>
                  </a:lnTo>
                  <a:lnTo>
                    <a:pt x="631" y="601"/>
                  </a:lnTo>
                  <a:lnTo>
                    <a:pt x="597" y="601"/>
                  </a:lnTo>
                  <a:close/>
                  <a:moveTo>
                    <a:pt x="206" y="601"/>
                  </a:moveTo>
                  <a:lnTo>
                    <a:pt x="136" y="601"/>
                  </a:lnTo>
                  <a:lnTo>
                    <a:pt x="136" y="186"/>
                  </a:lnTo>
                  <a:lnTo>
                    <a:pt x="206" y="154"/>
                  </a:lnTo>
                  <a:lnTo>
                    <a:pt x="206" y="601"/>
                  </a:lnTo>
                  <a:close/>
                  <a:moveTo>
                    <a:pt x="330" y="601"/>
                  </a:moveTo>
                  <a:lnTo>
                    <a:pt x="228" y="601"/>
                  </a:lnTo>
                  <a:lnTo>
                    <a:pt x="228" y="144"/>
                  </a:lnTo>
                  <a:lnTo>
                    <a:pt x="330" y="96"/>
                  </a:lnTo>
                  <a:lnTo>
                    <a:pt x="330" y="60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grpSp>
          <p:nvGrpSpPr>
            <p:cNvPr id="20" name="Group 19"/>
            <p:cNvGrpSpPr/>
            <p:nvPr/>
          </p:nvGrpSpPr>
          <p:grpSpPr>
            <a:xfrm>
              <a:off x="6658443" y="3728706"/>
              <a:ext cx="574386" cy="842500"/>
              <a:chOff x="7441859" y="3977249"/>
              <a:chExt cx="492783" cy="722802"/>
            </a:xfrm>
          </p:grpSpPr>
          <p:grpSp>
            <p:nvGrpSpPr>
              <p:cNvPr id="46" name="Group 45"/>
              <p:cNvGrpSpPr/>
              <p:nvPr/>
            </p:nvGrpSpPr>
            <p:grpSpPr>
              <a:xfrm>
                <a:off x="7441859" y="3977249"/>
                <a:ext cx="456613" cy="722802"/>
                <a:chOff x="8926387" y="6898412"/>
                <a:chExt cx="1541503" cy="2626732"/>
              </a:xfrm>
              <a:solidFill>
                <a:schemeClr val="tx1"/>
              </a:solidFill>
            </p:grpSpPr>
            <p:sp>
              <p:nvSpPr>
                <p:cNvPr id="47" name="Freeform 279"/>
                <p:cNvSpPr>
                  <a:spLocks/>
                </p:cNvSpPr>
                <p:nvPr/>
              </p:nvSpPr>
              <p:spPr bwMode="auto">
                <a:xfrm>
                  <a:off x="9174670" y="6898412"/>
                  <a:ext cx="375606" cy="570024"/>
                </a:xfrm>
                <a:custGeom>
                  <a:avLst/>
                  <a:gdLst>
                    <a:gd name="T0" fmla="*/ 14 w 119"/>
                    <a:gd name="T1" fmla="*/ 93 h 148"/>
                    <a:gd name="T2" fmla="*/ 15 w 119"/>
                    <a:gd name="T3" fmla="*/ 93 h 148"/>
                    <a:gd name="T4" fmla="*/ 26 w 119"/>
                    <a:gd name="T5" fmla="*/ 116 h 148"/>
                    <a:gd name="T6" fmla="*/ 27 w 119"/>
                    <a:gd name="T7" fmla="*/ 124 h 148"/>
                    <a:gd name="T8" fmla="*/ 27 w 119"/>
                    <a:gd name="T9" fmla="*/ 137 h 148"/>
                    <a:gd name="T10" fmla="*/ 30 w 119"/>
                    <a:gd name="T11" fmla="*/ 141 h 148"/>
                    <a:gd name="T12" fmla="*/ 45 w 119"/>
                    <a:gd name="T13" fmla="*/ 147 h 148"/>
                    <a:gd name="T14" fmla="*/ 60 w 119"/>
                    <a:gd name="T15" fmla="*/ 148 h 148"/>
                    <a:gd name="T16" fmla="*/ 83 w 119"/>
                    <a:gd name="T17" fmla="*/ 144 h 148"/>
                    <a:gd name="T18" fmla="*/ 91 w 119"/>
                    <a:gd name="T19" fmla="*/ 137 h 148"/>
                    <a:gd name="T20" fmla="*/ 91 w 119"/>
                    <a:gd name="T21" fmla="*/ 130 h 148"/>
                    <a:gd name="T22" fmla="*/ 92 w 119"/>
                    <a:gd name="T23" fmla="*/ 116 h 148"/>
                    <a:gd name="T24" fmla="*/ 99 w 119"/>
                    <a:gd name="T25" fmla="*/ 105 h 148"/>
                    <a:gd name="T26" fmla="*/ 103 w 119"/>
                    <a:gd name="T27" fmla="*/ 93 h 148"/>
                    <a:gd name="T28" fmla="*/ 104 w 119"/>
                    <a:gd name="T29" fmla="*/ 93 h 148"/>
                    <a:gd name="T30" fmla="*/ 112 w 119"/>
                    <a:gd name="T31" fmla="*/ 87 h 148"/>
                    <a:gd name="T32" fmla="*/ 118 w 119"/>
                    <a:gd name="T33" fmla="*/ 77 h 148"/>
                    <a:gd name="T34" fmla="*/ 119 w 119"/>
                    <a:gd name="T35" fmla="*/ 70 h 148"/>
                    <a:gd name="T36" fmla="*/ 116 w 119"/>
                    <a:gd name="T37" fmla="*/ 62 h 148"/>
                    <a:gd name="T38" fmla="*/ 112 w 119"/>
                    <a:gd name="T39" fmla="*/ 60 h 148"/>
                    <a:gd name="T40" fmla="*/ 111 w 119"/>
                    <a:gd name="T41" fmla="*/ 60 h 148"/>
                    <a:gd name="T42" fmla="*/ 114 w 119"/>
                    <a:gd name="T43" fmla="*/ 50 h 148"/>
                    <a:gd name="T44" fmla="*/ 111 w 119"/>
                    <a:gd name="T45" fmla="*/ 28 h 148"/>
                    <a:gd name="T46" fmla="*/ 98 w 119"/>
                    <a:gd name="T47" fmla="*/ 10 h 148"/>
                    <a:gd name="T48" fmla="*/ 75 w 119"/>
                    <a:gd name="T49" fmla="*/ 1 h 148"/>
                    <a:gd name="T50" fmla="*/ 60 w 119"/>
                    <a:gd name="T51" fmla="*/ 0 h 148"/>
                    <a:gd name="T52" fmla="*/ 32 w 119"/>
                    <a:gd name="T53" fmla="*/ 5 h 148"/>
                    <a:gd name="T54" fmla="*/ 14 w 119"/>
                    <a:gd name="T55" fmla="*/ 19 h 148"/>
                    <a:gd name="T56" fmla="*/ 5 w 119"/>
                    <a:gd name="T57" fmla="*/ 39 h 148"/>
                    <a:gd name="T58" fmla="*/ 7 w 119"/>
                    <a:gd name="T59" fmla="*/ 60 h 148"/>
                    <a:gd name="T60" fmla="*/ 6 w 119"/>
                    <a:gd name="T61" fmla="*/ 60 h 148"/>
                    <a:gd name="T62" fmla="*/ 5 w 119"/>
                    <a:gd name="T63" fmla="*/ 60 h 148"/>
                    <a:gd name="T64" fmla="*/ 0 w 119"/>
                    <a:gd name="T65" fmla="*/ 64 h 148"/>
                    <a:gd name="T66" fmla="*/ 0 w 119"/>
                    <a:gd name="T67" fmla="*/ 77 h 148"/>
                    <a:gd name="T68" fmla="*/ 3 w 119"/>
                    <a:gd name="T69" fmla="*/ 82 h 148"/>
                    <a:gd name="T70" fmla="*/ 10 w 119"/>
                    <a:gd name="T71" fmla="*/ 91 h 148"/>
                    <a:gd name="T72" fmla="*/ 14 w 119"/>
                    <a:gd name="T73" fmla="*/ 9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 h="148">
                      <a:moveTo>
                        <a:pt x="14" y="93"/>
                      </a:moveTo>
                      <a:lnTo>
                        <a:pt x="14" y="93"/>
                      </a:lnTo>
                      <a:lnTo>
                        <a:pt x="15" y="93"/>
                      </a:lnTo>
                      <a:lnTo>
                        <a:pt x="15" y="93"/>
                      </a:lnTo>
                      <a:lnTo>
                        <a:pt x="21" y="105"/>
                      </a:lnTo>
                      <a:lnTo>
                        <a:pt x="26" y="116"/>
                      </a:lnTo>
                      <a:lnTo>
                        <a:pt x="26" y="116"/>
                      </a:lnTo>
                      <a:lnTo>
                        <a:pt x="27" y="124"/>
                      </a:lnTo>
                      <a:lnTo>
                        <a:pt x="27" y="130"/>
                      </a:lnTo>
                      <a:lnTo>
                        <a:pt x="27" y="137"/>
                      </a:lnTo>
                      <a:lnTo>
                        <a:pt x="27" y="137"/>
                      </a:lnTo>
                      <a:lnTo>
                        <a:pt x="30" y="141"/>
                      </a:lnTo>
                      <a:lnTo>
                        <a:pt x="36" y="144"/>
                      </a:lnTo>
                      <a:lnTo>
                        <a:pt x="45" y="147"/>
                      </a:lnTo>
                      <a:lnTo>
                        <a:pt x="60" y="148"/>
                      </a:lnTo>
                      <a:lnTo>
                        <a:pt x="60" y="148"/>
                      </a:lnTo>
                      <a:lnTo>
                        <a:pt x="73" y="147"/>
                      </a:lnTo>
                      <a:lnTo>
                        <a:pt x="83" y="144"/>
                      </a:lnTo>
                      <a:lnTo>
                        <a:pt x="88" y="141"/>
                      </a:lnTo>
                      <a:lnTo>
                        <a:pt x="91" y="137"/>
                      </a:lnTo>
                      <a:lnTo>
                        <a:pt x="91" y="137"/>
                      </a:lnTo>
                      <a:lnTo>
                        <a:pt x="91" y="130"/>
                      </a:lnTo>
                      <a:lnTo>
                        <a:pt x="92" y="124"/>
                      </a:lnTo>
                      <a:lnTo>
                        <a:pt x="92" y="116"/>
                      </a:lnTo>
                      <a:lnTo>
                        <a:pt x="92" y="116"/>
                      </a:lnTo>
                      <a:lnTo>
                        <a:pt x="99" y="105"/>
                      </a:lnTo>
                      <a:lnTo>
                        <a:pt x="103" y="93"/>
                      </a:lnTo>
                      <a:lnTo>
                        <a:pt x="103" y="93"/>
                      </a:lnTo>
                      <a:lnTo>
                        <a:pt x="104" y="93"/>
                      </a:lnTo>
                      <a:lnTo>
                        <a:pt x="104" y="93"/>
                      </a:lnTo>
                      <a:lnTo>
                        <a:pt x="108" y="91"/>
                      </a:lnTo>
                      <a:lnTo>
                        <a:pt x="112" y="87"/>
                      </a:lnTo>
                      <a:lnTo>
                        <a:pt x="116" y="82"/>
                      </a:lnTo>
                      <a:lnTo>
                        <a:pt x="118" y="77"/>
                      </a:lnTo>
                      <a:lnTo>
                        <a:pt x="118" y="77"/>
                      </a:lnTo>
                      <a:lnTo>
                        <a:pt x="119" y="70"/>
                      </a:lnTo>
                      <a:lnTo>
                        <a:pt x="118" y="64"/>
                      </a:lnTo>
                      <a:lnTo>
                        <a:pt x="116" y="62"/>
                      </a:lnTo>
                      <a:lnTo>
                        <a:pt x="115" y="60"/>
                      </a:lnTo>
                      <a:lnTo>
                        <a:pt x="112" y="60"/>
                      </a:lnTo>
                      <a:lnTo>
                        <a:pt x="112" y="60"/>
                      </a:lnTo>
                      <a:lnTo>
                        <a:pt x="111" y="60"/>
                      </a:lnTo>
                      <a:lnTo>
                        <a:pt x="111" y="60"/>
                      </a:lnTo>
                      <a:lnTo>
                        <a:pt x="114" y="50"/>
                      </a:lnTo>
                      <a:lnTo>
                        <a:pt x="114" y="39"/>
                      </a:lnTo>
                      <a:lnTo>
                        <a:pt x="111" y="28"/>
                      </a:lnTo>
                      <a:lnTo>
                        <a:pt x="106" y="19"/>
                      </a:lnTo>
                      <a:lnTo>
                        <a:pt x="98" y="10"/>
                      </a:lnTo>
                      <a:lnTo>
                        <a:pt x="87" y="5"/>
                      </a:lnTo>
                      <a:lnTo>
                        <a:pt x="75" y="1"/>
                      </a:lnTo>
                      <a:lnTo>
                        <a:pt x="60" y="0"/>
                      </a:lnTo>
                      <a:lnTo>
                        <a:pt x="60" y="0"/>
                      </a:lnTo>
                      <a:lnTo>
                        <a:pt x="45" y="1"/>
                      </a:lnTo>
                      <a:lnTo>
                        <a:pt x="32" y="5"/>
                      </a:lnTo>
                      <a:lnTo>
                        <a:pt x="22" y="10"/>
                      </a:lnTo>
                      <a:lnTo>
                        <a:pt x="14" y="19"/>
                      </a:lnTo>
                      <a:lnTo>
                        <a:pt x="7" y="28"/>
                      </a:lnTo>
                      <a:lnTo>
                        <a:pt x="5" y="39"/>
                      </a:lnTo>
                      <a:lnTo>
                        <a:pt x="5" y="50"/>
                      </a:lnTo>
                      <a:lnTo>
                        <a:pt x="7" y="60"/>
                      </a:lnTo>
                      <a:lnTo>
                        <a:pt x="7" y="60"/>
                      </a:lnTo>
                      <a:lnTo>
                        <a:pt x="6" y="60"/>
                      </a:lnTo>
                      <a:lnTo>
                        <a:pt x="6" y="60"/>
                      </a:lnTo>
                      <a:lnTo>
                        <a:pt x="5" y="60"/>
                      </a:lnTo>
                      <a:lnTo>
                        <a:pt x="2" y="62"/>
                      </a:lnTo>
                      <a:lnTo>
                        <a:pt x="0" y="64"/>
                      </a:lnTo>
                      <a:lnTo>
                        <a:pt x="0" y="70"/>
                      </a:lnTo>
                      <a:lnTo>
                        <a:pt x="0" y="77"/>
                      </a:lnTo>
                      <a:lnTo>
                        <a:pt x="0" y="77"/>
                      </a:lnTo>
                      <a:lnTo>
                        <a:pt x="3" y="82"/>
                      </a:lnTo>
                      <a:lnTo>
                        <a:pt x="6" y="87"/>
                      </a:lnTo>
                      <a:lnTo>
                        <a:pt x="10" y="91"/>
                      </a:lnTo>
                      <a:lnTo>
                        <a:pt x="14" y="93"/>
                      </a:lnTo>
                      <a:lnTo>
                        <a:pt x="1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48" name="Freeform 280"/>
                <p:cNvSpPr>
                  <a:spLocks/>
                </p:cNvSpPr>
                <p:nvPr/>
              </p:nvSpPr>
              <p:spPr bwMode="auto">
                <a:xfrm>
                  <a:off x="8926387" y="7445321"/>
                  <a:ext cx="811720" cy="2079823"/>
                </a:xfrm>
                <a:custGeom>
                  <a:avLst/>
                  <a:gdLst>
                    <a:gd name="T0" fmla="*/ 255 w 274"/>
                    <a:gd name="T1" fmla="*/ 38 h 541"/>
                    <a:gd name="T2" fmla="*/ 251 w 274"/>
                    <a:gd name="T3" fmla="*/ 26 h 541"/>
                    <a:gd name="T4" fmla="*/ 240 w 274"/>
                    <a:gd name="T5" fmla="*/ 18 h 541"/>
                    <a:gd name="T6" fmla="*/ 211 w 274"/>
                    <a:gd name="T7" fmla="*/ 10 h 541"/>
                    <a:gd name="T8" fmla="*/ 181 w 274"/>
                    <a:gd name="T9" fmla="*/ 3 h 541"/>
                    <a:gd name="T10" fmla="*/ 177 w 274"/>
                    <a:gd name="T11" fmla="*/ 0 h 541"/>
                    <a:gd name="T12" fmla="*/ 150 w 274"/>
                    <a:gd name="T13" fmla="*/ 62 h 541"/>
                    <a:gd name="T14" fmla="*/ 143 w 274"/>
                    <a:gd name="T15" fmla="*/ 30 h 541"/>
                    <a:gd name="T16" fmla="*/ 147 w 274"/>
                    <a:gd name="T17" fmla="*/ 24 h 541"/>
                    <a:gd name="T18" fmla="*/ 147 w 274"/>
                    <a:gd name="T19" fmla="*/ 19 h 541"/>
                    <a:gd name="T20" fmla="*/ 146 w 274"/>
                    <a:gd name="T21" fmla="*/ 12 h 541"/>
                    <a:gd name="T22" fmla="*/ 143 w 274"/>
                    <a:gd name="T23" fmla="*/ 11 h 541"/>
                    <a:gd name="T24" fmla="*/ 136 w 274"/>
                    <a:gd name="T25" fmla="*/ 11 h 541"/>
                    <a:gd name="T26" fmla="*/ 131 w 274"/>
                    <a:gd name="T27" fmla="*/ 11 h 541"/>
                    <a:gd name="T28" fmla="*/ 127 w 274"/>
                    <a:gd name="T29" fmla="*/ 14 h 541"/>
                    <a:gd name="T30" fmla="*/ 127 w 274"/>
                    <a:gd name="T31" fmla="*/ 19 h 541"/>
                    <a:gd name="T32" fmla="*/ 131 w 274"/>
                    <a:gd name="T33" fmla="*/ 30 h 541"/>
                    <a:gd name="T34" fmla="*/ 124 w 274"/>
                    <a:gd name="T35" fmla="*/ 62 h 541"/>
                    <a:gd name="T36" fmla="*/ 99 w 274"/>
                    <a:gd name="T37" fmla="*/ 0 h 541"/>
                    <a:gd name="T38" fmla="*/ 93 w 274"/>
                    <a:gd name="T39" fmla="*/ 3 h 541"/>
                    <a:gd name="T40" fmla="*/ 78 w 274"/>
                    <a:gd name="T41" fmla="*/ 6 h 541"/>
                    <a:gd name="T42" fmla="*/ 34 w 274"/>
                    <a:gd name="T43" fmla="*/ 18 h 541"/>
                    <a:gd name="T44" fmla="*/ 29 w 274"/>
                    <a:gd name="T45" fmla="*/ 20 h 541"/>
                    <a:gd name="T46" fmla="*/ 21 w 274"/>
                    <a:gd name="T47" fmla="*/ 31 h 541"/>
                    <a:gd name="T48" fmla="*/ 19 w 274"/>
                    <a:gd name="T49" fmla="*/ 38 h 541"/>
                    <a:gd name="T50" fmla="*/ 6 w 274"/>
                    <a:gd name="T51" fmla="*/ 103 h 541"/>
                    <a:gd name="T52" fmla="*/ 0 w 274"/>
                    <a:gd name="T53" fmla="*/ 142 h 541"/>
                    <a:gd name="T54" fmla="*/ 0 w 274"/>
                    <a:gd name="T55" fmla="*/ 150 h 541"/>
                    <a:gd name="T56" fmla="*/ 6 w 274"/>
                    <a:gd name="T57" fmla="*/ 167 h 541"/>
                    <a:gd name="T58" fmla="*/ 31 w 274"/>
                    <a:gd name="T59" fmla="*/ 221 h 541"/>
                    <a:gd name="T60" fmla="*/ 45 w 274"/>
                    <a:gd name="T61" fmla="*/ 254 h 541"/>
                    <a:gd name="T62" fmla="*/ 50 w 274"/>
                    <a:gd name="T63" fmla="*/ 263 h 541"/>
                    <a:gd name="T64" fmla="*/ 60 w 274"/>
                    <a:gd name="T65" fmla="*/ 269 h 541"/>
                    <a:gd name="T66" fmla="*/ 70 w 274"/>
                    <a:gd name="T67" fmla="*/ 511 h 541"/>
                    <a:gd name="T68" fmla="*/ 53 w 274"/>
                    <a:gd name="T69" fmla="*/ 522 h 541"/>
                    <a:gd name="T70" fmla="*/ 52 w 274"/>
                    <a:gd name="T71" fmla="*/ 529 h 541"/>
                    <a:gd name="T72" fmla="*/ 54 w 274"/>
                    <a:gd name="T73" fmla="*/ 536 h 541"/>
                    <a:gd name="T74" fmla="*/ 56 w 274"/>
                    <a:gd name="T75" fmla="*/ 538 h 541"/>
                    <a:gd name="T76" fmla="*/ 65 w 274"/>
                    <a:gd name="T77" fmla="*/ 541 h 541"/>
                    <a:gd name="T78" fmla="*/ 122 w 274"/>
                    <a:gd name="T79" fmla="*/ 541 h 541"/>
                    <a:gd name="T80" fmla="*/ 126 w 274"/>
                    <a:gd name="T81" fmla="*/ 541 h 541"/>
                    <a:gd name="T82" fmla="*/ 128 w 274"/>
                    <a:gd name="T83" fmla="*/ 536 h 541"/>
                    <a:gd name="T84" fmla="*/ 124 w 274"/>
                    <a:gd name="T85" fmla="*/ 514 h 541"/>
                    <a:gd name="T86" fmla="*/ 150 w 274"/>
                    <a:gd name="T87" fmla="*/ 514 h 541"/>
                    <a:gd name="T88" fmla="*/ 147 w 274"/>
                    <a:gd name="T89" fmla="*/ 531 h 541"/>
                    <a:gd name="T90" fmla="*/ 147 w 274"/>
                    <a:gd name="T91" fmla="*/ 538 h 541"/>
                    <a:gd name="T92" fmla="*/ 153 w 274"/>
                    <a:gd name="T93" fmla="*/ 541 h 541"/>
                    <a:gd name="T94" fmla="*/ 209 w 274"/>
                    <a:gd name="T95" fmla="*/ 541 h 541"/>
                    <a:gd name="T96" fmla="*/ 215 w 274"/>
                    <a:gd name="T97" fmla="*/ 540 h 541"/>
                    <a:gd name="T98" fmla="*/ 221 w 274"/>
                    <a:gd name="T99" fmla="*/ 536 h 541"/>
                    <a:gd name="T100" fmla="*/ 223 w 274"/>
                    <a:gd name="T101" fmla="*/ 533 h 541"/>
                    <a:gd name="T102" fmla="*/ 223 w 274"/>
                    <a:gd name="T103" fmla="*/ 525 h 541"/>
                    <a:gd name="T104" fmla="*/ 221 w 274"/>
                    <a:gd name="T105" fmla="*/ 522 h 541"/>
                    <a:gd name="T106" fmla="*/ 215 w 274"/>
                    <a:gd name="T107" fmla="*/ 269 h 541"/>
                    <a:gd name="T108" fmla="*/ 220 w 274"/>
                    <a:gd name="T109" fmla="*/ 267 h 541"/>
                    <a:gd name="T110" fmla="*/ 228 w 274"/>
                    <a:gd name="T111" fmla="*/ 259 h 541"/>
                    <a:gd name="T112" fmla="*/ 230 w 274"/>
                    <a:gd name="T113" fmla="*/ 254 h 541"/>
                    <a:gd name="T114" fmla="*/ 258 w 274"/>
                    <a:gd name="T115" fmla="*/ 192 h 541"/>
                    <a:gd name="T116" fmla="*/ 273 w 274"/>
                    <a:gd name="T117" fmla="*/ 158 h 541"/>
                    <a:gd name="T118" fmla="*/ 274 w 274"/>
                    <a:gd name="T119" fmla="*/ 150 h 541"/>
                    <a:gd name="T120" fmla="*/ 274 w 274"/>
                    <a:gd name="T121" fmla="*/ 131 h 541"/>
                    <a:gd name="T122" fmla="*/ 263 w 274"/>
                    <a:gd name="T123" fmla="*/ 70 h 541"/>
                    <a:gd name="T124" fmla="*/ 255 w 274"/>
                    <a:gd name="T125" fmla="*/ 38 h 541"/>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9416 w 10000"/>
                    <a:gd name="connsiteY114" fmla="*/ 3549 h 10000"/>
                    <a:gd name="connsiteX115" fmla="*/ 9818 w 10000"/>
                    <a:gd name="connsiteY115" fmla="*/ 3087 h 10000"/>
                    <a:gd name="connsiteX116" fmla="*/ 9964 w 10000"/>
                    <a:gd name="connsiteY116" fmla="*/ 2921 h 10000"/>
                    <a:gd name="connsiteX117" fmla="*/ 10000 w 10000"/>
                    <a:gd name="connsiteY117" fmla="*/ 2773 h 10000"/>
                    <a:gd name="connsiteX118" fmla="*/ 10000 w 10000"/>
                    <a:gd name="connsiteY118" fmla="*/ 2773 h 10000"/>
                    <a:gd name="connsiteX119" fmla="*/ 10000 w 10000"/>
                    <a:gd name="connsiteY119" fmla="*/ 2625 h 10000"/>
                    <a:gd name="connsiteX120" fmla="*/ 10000 w 10000"/>
                    <a:gd name="connsiteY120" fmla="*/ 2421 h 10000"/>
                    <a:gd name="connsiteX121" fmla="*/ 9854 w 10000"/>
                    <a:gd name="connsiteY121" fmla="*/ 1904 h 10000"/>
                    <a:gd name="connsiteX122" fmla="*/ 9599 w 10000"/>
                    <a:gd name="connsiteY122" fmla="*/ 1294 h 10000"/>
                    <a:gd name="connsiteX123" fmla="*/ 9307 w 10000"/>
                    <a:gd name="connsiteY123" fmla="*/ 702 h 10000"/>
                    <a:gd name="connsiteX124" fmla="*/ 9307 w 10000"/>
                    <a:gd name="connsiteY124"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9818 w 10000"/>
                    <a:gd name="connsiteY114" fmla="*/ 3087 h 10000"/>
                    <a:gd name="connsiteX115" fmla="*/ 9964 w 10000"/>
                    <a:gd name="connsiteY115" fmla="*/ 2921 h 10000"/>
                    <a:gd name="connsiteX116" fmla="*/ 10000 w 10000"/>
                    <a:gd name="connsiteY116" fmla="*/ 2773 h 10000"/>
                    <a:gd name="connsiteX117" fmla="*/ 10000 w 10000"/>
                    <a:gd name="connsiteY117" fmla="*/ 2773 h 10000"/>
                    <a:gd name="connsiteX118" fmla="*/ 10000 w 10000"/>
                    <a:gd name="connsiteY118" fmla="*/ 2625 h 10000"/>
                    <a:gd name="connsiteX119" fmla="*/ 10000 w 10000"/>
                    <a:gd name="connsiteY119" fmla="*/ 2421 h 10000"/>
                    <a:gd name="connsiteX120" fmla="*/ 9854 w 10000"/>
                    <a:gd name="connsiteY120" fmla="*/ 1904 h 10000"/>
                    <a:gd name="connsiteX121" fmla="*/ 9599 w 10000"/>
                    <a:gd name="connsiteY121" fmla="*/ 1294 h 10000"/>
                    <a:gd name="connsiteX122" fmla="*/ 9307 w 10000"/>
                    <a:gd name="connsiteY122" fmla="*/ 702 h 10000"/>
                    <a:gd name="connsiteX123" fmla="*/ 9307 w 10000"/>
                    <a:gd name="connsiteY123"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9818 w 10000"/>
                    <a:gd name="connsiteY114" fmla="*/ 3087 h 10000"/>
                    <a:gd name="connsiteX115" fmla="*/ 10000 w 10000"/>
                    <a:gd name="connsiteY115" fmla="*/ 2773 h 10000"/>
                    <a:gd name="connsiteX116" fmla="*/ 10000 w 10000"/>
                    <a:gd name="connsiteY116" fmla="*/ 2773 h 10000"/>
                    <a:gd name="connsiteX117" fmla="*/ 10000 w 10000"/>
                    <a:gd name="connsiteY117" fmla="*/ 2625 h 10000"/>
                    <a:gd name="connsiteX118" fmla="*/ 10000 w 10000"/>
                    <a:gd name="connsiteY118" fmla="*/ 2421 h 10000"/>
                    <a:gd name="connsiteX119" fmla="*/ 9854 w 10000"/>
                    <a:gd name="connsiteY119" fmla="*/ 1904 h 10000"/>
                    <a:gd name="connsiteX120" fmla="*/ 9599 w 10000"/>
                    <a:gd name="connsiteY120" fmla="*/ 1294 h 10000"/>
                    <a:gd name="connsiteX121" fmla="*/ 9307 w 10000"/>
                    <a:gd name="connsiteY121" fmla="*/ 702 h 10000"/>
                    <a:gd name="connsiteX122" fmla="*/ 9307 w 10000"/>
                    <a:gd name="connsiteY122"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10000 w 10000"/>
                    <a:gd name="connsiteY114" fmla="*/ 2773 h 10000"/>
                    <a:gd name="connsiteX115" fmla="*/ 10000 w 10000"/>
                    <a:gd name="connsiteY115" fmla="*/ 2773 h 10000"/>
                    <a:gd name="connsiteX116" fmla="*/ 10000 w 10000"/>
                    <a:gd name="connsiteY116" fmla="*/ 2625 h 10000"/>
                    <a:gd name="connsiteX117" fmla="*/ 10000 w 10000"/>
                    <a:gd name="connsiteY117" fmla="*/ 2421 h 10000"/>
                    <a:gd name="connsiteX118" fmla="*/ 9854 w 10000"/>
                    <a:gd name="connsiteY118" fmla="*/ 1904 h 10000"/>
                    <a:gd name="connsiteX119" fmla="*/ 9599 w 10000"/>
                    <a:gd name="connsiteY119" fmla="*/ 1294 h 10000"/>
                    <a:gd name="connsiteX120" fmla="*/ 9307 w 10000"/>
                    <a:gd name="connsiteY120" fmla="*/ 702 h 10000"/>
                    <a:gd name="connsiteX121" fmla="*/ 9307 w 10000"/>
                    <a:gd name="connsiteY121" fmla="*/ 702 h 10000"/>
                    <a:gd name="connsiteX0" fmla="*/ 9307 w 10083"/>
                    <a:gd name="connsiteY0" fmla="*/ 702 h 10000"/>
                    <a:gd name="connsiteX1" fmla="*/ 9307 w 10083"/>
                    <a:gd name="connsiteY1" fmla="*/ 702 h 10000"/>
                    <a:gd name="connsiteX2" fmla="*/ 9270 w 10083"/>
                    <a:gd name="connsiteY2" fmla="*/ 573 h 10000"/>
                    <a:gd name="connsiteX3" fmla="*/ 9161 w 10083"/>
                    <a:gd name="connsiteY3" fmla="*/ 481 h 10000"/>
                    <a:gd name="connsiteX4" fmla="*/ 9015 w 10083"/>
                    <a:gd name="connsiteY4" fmla="*/ 370 h 10000"/>
                    <a:gd name="connsiteX5" fmla="*/ 8759 w 10083"/>
                    <a:gd name="connsiteY5" fmla="*/ 333 h 10000"/>
                    <a:gd name="connsiteX6" fmla="*/ 8759 w 10083"/>
                    <a:gd name="connsiteY6" fmla="*/ 333 h 10000"/>
                    <a:gd name="connsiteX7" fmla="*/ 7701 w 10083"/>
                    <a:gd name="connsiteY7" fmla="*/ 185 h 10000"/>
                    <a:gd name="connsiteX8" fmla="*/ 7153 w 10083"/>
                    <a:gd name="connsiteY8" fmla="*/ 111 h 10000"/>
                    <a:gd name="connsiteX9" fmla="*/ 6606 w 10083"/>
                    <a:gd name="connsiteY9" fmla="*/ 55 h 10000"/>
                    <a:gd name="connsiteX10" fmla="*/ 6606 w 10083"/>
                    <a:gd name="connsiteY10" fmla="*/ 55 h 10000"/>
                    <a:gd name="connsiteX11" fmla="*/ 6460 w 10083"/>
                    <a:gd name="connsiteY11" fmla="*/ 0 h 10000"/>
                    <a:gd name="connsiteX12" fmla="*/ 6423 w 10083"/>
                    <a:gd name="connsiteY12" fmla="*/ 37 h 10000"/>
                    <a:gd name="connsiteX13" fmla="*/ 5474 w 10083"/>
                    <a:gd name="connsiteY13" fmla="*/ 1146 h 10000"/>
                    <a:gd name="connsiteX14" fmla="*/ 5474 w 10083"/>
                    <a:gd name="connsiteY14" fmla="*/ 1146 h 10000"/>
                    <a:gd name="connsiteX15" fmla="*/ 5219 w 10083"/>
                    <a:gd name="connsiteY15" fmla="*/ 555 h 10000"/>
                    <a:gd name="connsiteX16" fmla="*/ 5219 w 10083"/>
                    <a:gd name="connsiteY16" fmla="*/ 555 h 10000"/>
                    <a:gd name="connsiteX17" fmla="*/ 5365 w 10083"/>
                    <a:gd name="connsiteY17" fmla="*/ 444 h 10000"/>
                    <a:gd name="connsiteX18" fmla="*/ 5365 w 10083"/>
                    <a:gd name="connsiteY18" fmla="*/ 351 h 10000"/>
                    <a:gd name="connsiteX19" fmla="*/ 5365 w 10083"/>
                    <a:gd name="connsiteY19" fmla="*/ 351 h 10000"/>
                    <a:gd name="connsiteX20" fmla="*/ 5365 w 10083"/>
                    <a:gd name="connsiteY20" fmla="*/ 259 h 10000"/>
                    <a:gd name="connsiteX21" fmla="*/ 5328 w 10083"/>
                    <a:gd name="connsiteY21" fmla="*/ 222 h 10000"/>
                    <a:gd name="connsiteX22" fmla="*/ 5219 w 10083"/>
                    <a:gd name="connsiteY22" fmla="*/ 203 h 10000"/>
                    <a:gd name="connsiteX23" fmla="*/ 5219 w 10083"/>
                    <a:gd name="connsiteY23" fmla="*/ 203 h 10000"/>
                    <a:gd name="connsiteX24" fmla="*/ 4964 w 10083"/>
                    <a:gd name="connsiteY24" fmla="*/ 203 h 10000"/>
                    <a:gd name="connsiteX25" fmla="*/ 4964 w 10083"/>
                    <a:gd name="connsiteY25" fmla="*/ 203 h 10000"/>
                    <a:gd name="connsiteX26" fmla="*/ 4781 w 10083"/>
                    <a:gd name="connsiteY26" fmla="*/ 203 h 10000"/>
                    <a:gd name="connsiteX27" fmla="*/ 4781 w 10083"/>
                    <a:gd name="connsiteY27" fmla="*/ 203 h 10000"/>
                    <a:gd name="connsiteX28" fmla="*/ 4672 w 10083"/>
                    <a:gd name="connsiteY28" fmla="*/ 222 h 10000"/>
                    <a:gd name="connsiteX29" fmla="*/ 4635 w 10083"/>
                    <a:gd name="connsiteY29" fmla="*/ 259 h 10000"/>
                    <a:gd name="connsiteX30" fmla="*/ 4635 w 10083"/>
                    <a:gd name="connsiteY30" fmla="*/ 351 h 10000"/>
                    <a:gd name="connsiteX31" fmla="*/ 4635 w 10083"/>
                    <a:gd name="connsiteY31" fmla="*/ 351 h 10000"/>
                    <a:gd name="connsiteX32" fmla="*/ 4672 w 10083"/>
                    <a:gd name="connsiteY32" fmla="*/ 481 h 10000"/>
                    <a:gd name="connsiteX33" fmla="*/ 4781 w 10083"/>
                    <a:gd name="connsiteY33" fmla="*/ 555 h 10000"/>
                    <a:gd name="connsiteX34" fmla="*/ 4781 w 10083"/>
                    <a:gd name="connsiteY34" fmla="*/ 555 h 10000"/>
                    <a:gd name="connsiteX35" fmla="*/ 4526 w 10083"/>
                    <a:gd name="connsiteY35" fmla="*/ 1146 h 10000"/>
                    <a:gd name="connsiteX36" fmla="*/ 3613 w 10083"/>
                    <a:gd name="connsiteY36" fmla="*/ 37 h 10000"/>
                    <a:gd name="connsiteX37" fmla="*/ 3613 w 10083"/>
                    <a:gd name="connsiteY37" fmla="*/ 0 h 10000"/>
                    <a:gd name="connsiteX38" fmla="*/ 3613 w 10083"/>
                    <a:gd name="connsiteY38" fmla="*/ 0 h 10000"/>
                    <a:gd name="connsiteX39" fmla="*/ 3394 w 10083"/>
                    <a:gd name="connsiteY39" fmla="*/ 55 h 10000"/>
                    <a:gd name="connsiteX40" fmla="*/ 3394 w 10083"/>
                    <a:gd name="connsiteY40" fmla="*/ 55 h 10000"/>
                    <a:gd name="connsiteX41" fmla="*/ 2847 w 10083"/>
                    <a:gd name="connsiteY41" fmla="*/ 111 h 10000"/>
                    <a:gd name="connsiteX42" fmla="*/ 2336 w 10083"/>
                    <a:gd name="connsiteY42" fmla="*/ 185 h 10000"/>
                    <a:gd name="connsiteX43" fmla="*/ 1241 w 10083"/>
                    <a:gd name="connsiteY43" fmla="*/ 333 h 10000"/>
                    <a:gd name="connsiteX44" fmla="*/ 1241 w 10083"/>
                    <a:gd name="connsiteY44" fmla="*/ 333 h 10000"/>
                    <a:gd name="connsiteX45" fmla="*/ 1058 w 10083"/>
                    <a:gd name="connsiteY45" fmla="*/ 370 h 10000"/>
                    <a:gd name="connsiteX46" fmla="*/ 912 w 10083"/>
                    <a:gd name="connsiteY46" fmla="*/ 481 h 10000"/>
                    <a:gd name="connsiteX47" fmla="*/ 766 w 10083"/>
                    <a:gd name="connsiteY47" fmla="*/ 573 h 10000"/>
                    <a:gd name="connsiteX48" fmla="*/ 693 w 10083"/>
                    <a:gd name="connsiteY48" fmla="*/ 702 h 10000"/>
                    <a:gd name="connsiteX49" fmla="*/ 693 w 10083"/>
                    <a:gd name="connsiteY49" fmla="*/ 702 h 10000"/>
                    <a:gd name="connsiteX50" fmla="*/ 438 w 10083"/>
                    <a:gd name="connsiteY50" fmla="*/ 1294 h 10000"/>
                    <a:gd name="connsiteX51" fmla="*/ 219 w 10083"/>
                    <a:gd name="connsiteY51" fmla="*/ 1904 h 10000"/>
                    <a:gd name="connsiteX52" fmla="*/ 73 w 10083"/>
                    <a:gd name="connsiteY52" fmla="*/ 2421 h 10000"/>
                    <a:gd name="connsiteX53" fmla="*/ 0 w 10083"/>
                    <a:gd name="connsiteY53" fmla="*/ 2625 h 10000"/>
                    <a:gd name="connsiteX54" fmla="*/ 0 w 10083"/>
                    <a:gd name="connsiteY54" fmla="*/ 2773 h 10000"/>
                    <a:gd name="connsiteX55" fmla="*/ 0 w 10083"/>
                    <a:gd name="connsiteY55" fmla="*/ 2773 h 10000"/>
                    <a:gd name="connsiteX56" fmla="*/ 109 w 10083"/>
                    <a:gd name="connsiteY56" fmla="*/ 2921 h 10000"/>
                    <a:gd name="connsiteX57" fmla="*/ 219 w 10083"/>
                    <a:gd name="connsiteY57" fmla="*/ 3087 h 10000"/>
                    <a:gd name="connsiteX58" fmla="*/ 584 w 10083"/>
                    <a:gd name="connsiteY58" fmla="*/ 3549 h 10000"/>
                    <a:gd name="connsiteX59" fmla="*/ 1131 w 10083"/>
                    <a:gd name="connsiteY59" fmla="*/ 4085 h 10000"/>
                    <a:gd name="connsiteX60" fmla="*/ 1642 w 10083"/>
                    <a:gd name="connsiteY60" fmla="*/ 4695 h 10000"/>
                    <a:gd name="connsiteX61" fmla="*/ 1642 w 10083"/>
                    <a:gd name="connsiteY61" fmla="*/ 4695 h 10000"/>
                    <a:gd name="connsiteX62" fmla="*/ 1715 w 10083"/>
                    <a:gd name="connsiteY62" fmla="*/ 4787 h 10000"/>
                    <a:gd name="connsiteX63" fmla="*/ 1825 w 10083"/>
                    <a:gd name="connsiteY63" fmla="*/ 4861 h 10000"/>
                    <a:gd name="connsiteX64" fmla="*/ 1971 w 10083"/>
                    <a:gd name="connsiteY64" fmla="*/ 4935 h 10000"/>
                    <a:gd name="connsiteX65" fmla="*/ 2190 w 10083"/>
                    <a:gd name="connsiteY65" fmla="*/ 4972 h 10000"/>
                    <a:gd name="connsiteX66" fmla="*/ 2555 w 10083"/>
                    <a:gd name="connsiteY66" fmla="*/ 9445 h 10000"/>
                    <a:gd name="connsiteX67" fmla="*/ 2555 w 10083"/>
                    <a:gd name="connsiteY67" fmla="*/ 9445 h 10000"/>
                    <a:gd name="connsiteX68" fmla="*/ 1934 w 10083"/>
                    <a:gd name="connsiteY68" fmla="*/ 9649 h 10000"/>
                    <a:gd name="connsiteX69" fmla="*/ 1934 w 10083"/>
                    <a:gd name="connsiteY69" fmla="*/ 9649 h 10000"/>
                    <a:gd name="connsiteX70" fmla="*/ 1898 w 10083"/>
                    <a:gd name="connsiteY70" fmla="*/ 9704 h 10000"/>
                    <a:gd name="connsiteX71" fmla="*/ 1898 w 10083"/>
                    <a:gd name="connsiteY71" fmla="*/ 9778 h 10000"/>
                    <a:gd name="connsiteX72" fmla="*/ 1934 w 10083"/>
                    <a:gd name="connsiteY72" fmla="*/ 9852 h 10000"/>
                    <a:gd name="connsiteX73" fmla="*/ 1971 w 10083"/>
                    <a:gd name="connsiteY73" fmla="*/ 9908 h 10000"/>
                    <a:gd name="connsiteX74" fmla="*/ 1971 w 10083"/>
                    <a:gd name="connsiteY74" fmla="*/ 9908 h 10000"/>
                    <a:gd name="connsiteX75" fmla="*/ 2044 w 10083"/>
                    <a:gd name="connsiteY75" fmla="*/ 9945 h 10000"/>
                    <a:gd name="connsiteX76" fmla="*/ 2190 w 10083"/>
                    <a:gd name="connsiteY76" fmla="*/ 9982 h 10000"/>
                    <a:gd name="connsiteX77" fmla="*/ 2372 w 10083"/>
                    <a:gd name="connsiteY77" fmla="*/ 10000 h 10000"/>
                    <a:gd name="connsiteX78" fmla="*/ 2372 w 10083"/>
                    <a:gd name="connsiteY78" fmla="*/ 10000 h 10000"/>
                    <a:gd name="connsiteX79" fmla="*/ 4453 w 10083"/>
                    <a:gd name="connsiteY79" fmla="*/ 10000 h 10000"/>
                    <a:gd name="connsiteX80" fmla="*/ 4453 w 10083"/>
                    <a:gd name="connsiteY80" fmla="*/ 10000 h 10000"/>
                    <a:gd name="connsiteX81" fmla="*/ 4599 w 10083"/>
                    <a:gd name="connsiteY81" fmla="*/ 10000 h 10000"/>
                    <a:gd name="connsiteX82" fmla="*/ 4635 w 10083"/>
                    <a:gd name="connsiteY82" fmla="*/ 9945 h 10000"/>
                    <a:gd name="connsiteX83" fmla="*/ 4672 w 10083"/>
                    <a:gd name="connsiteY83" fmla="*/ 9908 h 10000"/>
                    <a:gd name="connsiteX84" fmla="*/ 4672 w 10083"/>
                    <a:gd name="connsiteY84" fmla="*/ 9815 h 10000"/>
                    <a:gd name="connsiteX85" fmla="*/ 4526 w 10083"/>
                    <a:gd name="connsiteY85" fmla="*/ 9501 h 10000"/>
                    <a:gd name="connsiteX86" fmla="*/ 5036 w 10083"/>
                    <a:gd name="connsiteY86" fmla="*/ 6303 h 10000"/>
                    <a:gd name="connsiteX87" fmla="*/ 5474 w 10083"/>
                    <a:gd name="connsiteY87" fmla="*/ 9501 h 10000"/>
                    <a:gd name="connsiteX88" fmla="*/ 5474 w 10083"/>
                    <a:gd name="connsiteY88" fmla="*/ 9501 h 10000"/>
                    <a:gd name="connsiteX89" fmla="*/ 5365 w 10083"/>
                    <a:gd name="connsiteY89" fmla="*/ 9815 h 10000"/>
                    <a:gd name="connsiteX90" fmla="*/ 5365 w 10083"/>
                    <a:gd name="connsiteY90" fmla="*/ 9908 h 10000"/>
                    <a:gd name="connsiteX91" fmla="*/ 5365 w 10083"/>
                    <a:gd name="connsiteY91" fmla="*/ 9945 h 10000"/>
                    <a:gd name="connsiteX92" fmla="*/ 5474 w 10083"/>
                    <a:gd name="connsiteY92" fmla="*/ 10000 h 10000"/>
                    <a:gd name="connsiteX93" fmla="*/ 5584 w 10083"/>
                    <a:gd name="connsiteY93" fmla="*/ 10000 h 10000"/>
                    <a:gd name="connsiteX94" fmla="*/ 5584 w 10083"/>
                    <a:gd name="connsiteY94" fmla="*/ 10000 h 10000"/>
                    <a:gd name="connsiteX95" fmla="*/ 7628 w 10083"/>
                    <a:gd name="connsiteY95" fmla="*/ 10000 h 10000"/>
                    <a:gd name="connsiteX96" fmla="*/ 7628 w 10083"/>
                    <a:gd name="connsiteY96" fmla="*/ 10000 h 10000"/>
                    <a:gd name="connsiteX97" fmla="*/ 7847 w 10083"/>
                    <a:gd name="connsiteY97" fmla="*/ 9982 h 10000"/>
                    <a:gd name="connsiteX98" fmla="*/ 7993 w 10083"/>
                    <a:gd name="connsiteY98" fmla="*/ 9945 h 10000"/>
                    <a:gd name="connsiteX99" fmla="*/ 8066 w 10083"/>
                    <a:gd name="connsiteY99" fmla="*/ 9908 h 10000"/>
                    <a:gd name="connsiteX100" fmla="*/ 8066 w 10083"/>
                    <a:gd name="connsiteY100" fmla="*/ 9908 h 10000"/>
                    <a:gd name="connsiteX101" fmla="*/ 8139 w 10083"/>
                    <a:gd name="connsiteY101" fmla="*/ 9852 h 10000"/>
                    <a:gd name="connsiteX102" fmla="*/ 8139 w 10083"/>
                    <a:gd name="connsiteY102" fmla="*/ 9778 h 10000"/>
                    <a:gd name="connsiteX103" fmla="*/ 8139 w 10083"/>
                    <a:gd name="connsiteY103" fmla="*/ 9704 h 10000"/>
                    <a:gd name="connsiteX104" fmla="*/ 8066 w 10083"/>
                    <a:gd name="connsiteY104" fmla="*/ 9649 h 10000"/>
                    <a:gd name="connsiteX105" fmla="*/ 8066 w 10083"/>
                    <a:gd name="connsiteY105" fmla="*/ 9649 h 10000"/>
                    <a:gd name="connsiteX106" fmla="*/ 7445 w 10083"/>
                    <a:gd name="connsiteY106" fmla="*/ 9445 h 10000"/>
                    <a:gd name="connsiteX107" fmla="*/ 7847 w 10083"/>
                    <a:gd name="connsiteY107" fmla="*/ 4972 h 10000"/>
                    <a:gd name="connsiteX108" fmla="*/ 7847 w 10083"/>
                    <a:gd name="connsiteY108" fmla="*/ 4972 h 10000"/>
                    <a:gd name="connsiteX109" fmla="*/ 8029 w 10083"/>
                    <a:gd name="connsiteY109" fmla="*/ 4935 h 10000"/>
                    <a:gd name="connsiteX110" fmla="*/ 8175 w 10083"/>
                    <a:gd name="connsiteY110" fmla="*/ 4861 h 10000"/>
                    <a:gd name="connsiteX111" fmla="*/ 8321 w 10083"/>
                    <a:gd name="connsiteY111" fmla="*/ 4787 h 10000"/>
                    <a:gd name="connsiteX112" fmla="*/ 8394 w 10083"/>
                    <a:gd name="connsiteY112" fmla="*/ 4695 h 10000"/>
                    <a:gd name="connsiteX113" fmla="*/ 8394 w 10083"/>
                    <a:gd name="connsiteY113" fmla="*/ 4695 h 10000"/>
                    <a:gd name="connsiteX114" fmla="*/ 10000 w 10083"/>
                    <a:gd name="connsiteY114" fmla="*/ 2773 h 10000"/>
                    <a:gd name="connsiteX115" fmla="*/ 10000 w 10083"/>
                    <a:gd name="connsiteY115" fmla="*/ 2773 h 10000"/>
                    <a:gd name="connsiteX116" fmla="*/ 10083 w 10083"/>
                    <a:gd name="connsiteY116" fmla="*/ 2793 h 10000"/>
                    <a:gd name="connsiteX117" fmla="*/ 10000 w 10083"/>
                    <a:gd name="connsiteY117" fmla="*/ 2421 h 10000"/>
                    <a:gd name="connsiteX118" fmla="*/ 9854 w 10083"/>
                    <a:gd name="connsiteY118" fmla="*/ 1904 h 10000"/>
                    <a:gd name="connsiteX119" fmla="*/ 9599 w 10083"/>
                    <a:gd name="connsiteY119" fmla="*/ 1294 h 10000"/>
                    <a:gd name="connsiteX120" fmla="*/ 9307 w 10083"/>
                    <a:gd name="connsiteY120" fmla="*/ 702 h 10000"/>
                    <a:gd name="connsiteX121" fmla="*/ 9307 w 10083"/>
                    <a:gd name="connsiteY121"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10000 w 10000"/>
                    <a:gd name="connsiteY114" fmla="*/ 2773 h 10000"/>
                    <a:gd name="connsiteX115" fmla="*/ 10000 w 10000"/>
                    <a:gd name="connsiteY115" fmla="*/ 2773 h 10000"/>
                    <a:gd name="connsiteX116" fmla="*/ 10000 w 10000"/>
                    <a:gd name="connsiteY116" fmla="*/ 2421 h 10000"/>
                    <a:gd name="connsiteX117" fmla="*/ 9854 w 10000"/>
                    <a:gd name="connsiteY117" fmla="*/ 1904 h 10000"/>
                    <a:gd name="connsiteX118" fmla="*/ 9599 w 10000"/>
                    <a:gd name="connsiteY118" fmla="*/ 1294 h 10000"/>
                    <a:gd name="connsiteX119" fmla="*/ 9307 w 10000"/>
                    <a:gd name="connsiteY119" fmla="*/ 702 h 10000"/>
                    <a:gd name="connsiteX120" fmla="*/ 9307 w 10000"/>
                    <a:gd name="connsiteY120"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10000 w 10000"/>
                    <a:gd name="connsiteY114" fmla="*/ 2773 h 10000"/>
                    <a:gd name="connsiteX115" fmla="*/ 10000 w 10000"/>
                    <a:gd name="connsiteY115" fmla="*/ 2421 h 10000"/>
                    <a:gd name="connsiteX116" fmla="*/ 9854 w 10000"/>
                    <a:gd name="connsiteY116" fmla="*/ 1904 h 10000"/>
                    <a:gd name="connsiteX117" fmla="*/ 9599 w 10000"/>
                    <a:gd name="connsiteY117" fmla="*/ 1294 h 10000"/>
                    <a:gd name="connsiteX118" fmla="*/ 9307 w 10000"/>
                    <a:gd name="connsiteY118" fmla="*/ 702 h 10000"/>
                    <a:gd name="connsiteX119" fmla="*/ 9307 w 10000"/>
                    <a:gd name="connsiteY119" fmla="*/ 702 h 10000"/>
                    <a:gd name="connsiteX0" fmla="*/ 9307 w 10000"/>
                    <a:gd name="connsiteY0" fmla="*/ 702 h 10000"/>
                    <a:gd name="connsiteX1" fmla="*/ 9307 w 10000"/>
                    <a:gd name="connsiteY1" fmla="*/ 702 h 10000"/>
                    <a:gd name="connsiteX2" fmla="*/ 9270 w 10000"/>
                    <a:gd name="connsiteY2" fmla="*/ 573 h 10000"/>
                    <a:gd name="connsiteX3" fmla="*/ 9161 w 10000"/>
                    <a:gd name="connsiteY3" fmla="*/ 481 h 10000"/>
                    <a:gd name="connsiteX4" fmla="*/ 9015 w 10000"/>
                    <a:gd name="connsiteY4" fmla="*/ 370 h 10000"/>
                    <a:gd name="connsiteX5" fmla="*/ 8759 w 10000"/>
                    <a:gd name="connsiteY5" fmla="*/ 333 h 10000"/>
                    <a:gd name="connsiteX6" fmla="*/ 8759 w 10000"/>
                    <a:gd name="connsiteY6" fmla="*/ 333 h 10000"/>
                    <a:gd name="connsiteX7" fmla="*/ 7701 w 10000"/>
                    <a:gd name="connsiteY7" fmla="*/ 185 h 10000"/>
                    <a:gd name="connsiteX8" fmla="*/ 7153 w 10000"/>
                    <a:gd name="connsiteY8" fmla="*/ 111 h 10000"/>
                    <a:gd name="connsiteX9" fmla="*/ 6606 w 10000"/>
                    <a:gd name="connsiteY9" fmla="*/ 55 h 10000"/>
                    <a:gd name="connsiteX10" fmla="*/ 6606 w 10000"/>
                    <a:gd name="connsiteY10" fmla="*/ 55 h 10000"/>
                    <a:gd name="connsiteX11" fmla="*/ 6460 w 10000"/>
                    <a:gd name="connsiteY11" fmla="*/ 0 h 10000"/>
                    <a:gd name="connsiteX12" fmla="*/ 6423 w 10000"/>
                    <a:gd name="connsiteY12" fmla="*/ 37 h 10000"/>
                    <a:gd name="connsiteX13" fmla="*/ 5474 w 10000"/>
                    <a:gd name="connsiteY13" fmla="*/ 1146 h 10000"/>
                    <a:gd name="connsiteX14" fmla="*/ 5474 w 10000"/>
                    <a:gd name="connsiteY14" fmla="*/ 1146 h 10000"/>
                    <a:gd name="connsiteX15" fmla="*/ 5219 w 10000"/>
                    <a:gd name="connsiteY15" fmla="*/ 555 h 10000"/>
                    <a:gd name="connsiteX16" fmla="*/ 5219 w 10000"/>
                    <a:gd name="connsiteY16" fmla="*/ 555 h 10000"/>
                    <a:gd name="connsiteX17" fmla="*/ 5365 w 10000"/>
                    <a:gd name="connsiteY17" fmla="*/ 444 h 10000"/>
                    <a:gd name="connsiteX18" fmla="*/ 5365 w 10000"/>
                    <a:gd name="connsiteY18" fmla="*/ 351 h 10000"/>
                    <a:gd name="connsiteX19" fmla="*/ 5365 w 10000"/>
                    <a:gd name="connsiteY19" fmla="*/ 351 h 10000"/>
                    <a:gd name="connsiteX20" fmla="*/ 5365 w 10000"/>
                    <a:gd name="connsiteY20" fmla="*/ 259 h 10000"/>
                    <a:gd name="connsiteX21" fmla="*/ 5328 w 10000"/>
                    <a:gd name="connsiteY21" fmla="*/ 222 h 10000"/>
                    <a:gd name="connsiteX22" fmla="*/ 5219 w 10000"/>
                    <a:gd name="connsiteY22" fmla="*/ 203 h 10000"/>
                    <a:gd name="connsiteX23" fmla="*/ 5219 w 10000"/>
                    <a:gd name="connsiteY23" fmla="*/ 203 h 10000"/>
                    <a:gd name="connsiteX24" fmla="*/ 4964 w 10000"/>
                    <a:gd name="connsiteY24" fmla="*/ 203 h 10000"/>
                    <a:gd name="connsiteX25" fmla="*/ 4964 w 10000"/>
                    <a:gd name="connsiteY25" fmla="*/ 203 h 10000"/>
                    <a:gd name="connsiteX26" fmla="*/ 4781 w 10000"/>
                    <a:gd name="connsiteY26" fmla="*/ 203 h 10000"/>
                    <a:gd name="connsiteX27" fmla="*/ 4781 w 10000"/>
                    <a:gd name="connsiteY27" fmla="*/ 203 h 10000"/>
                    <a:gd name="connsiteX28" fmla="*/ 4672 w 10000"/>
                    <a:gd name="connsiteY28" fmla="*/ 222 h 10000"/>
                    <a:gd name="connsiteX29" fmla="*/ 4635 w 10000"/>
                    <a:gd name="connsiteY29" fmla="*/ 259 h 10000"/>
                    <a:gd name="connsiteX30" fmla="*/ 4635 w 10000"/>
                    <a:gd name="connsiteY30" fmla="*/ 351 h 10000"/>
                    <a:gd name="connsiteX31" fmla="*/ 4635 w 10000"/>
                    <a:gd name="connsiteY31" fmla="*/ 351 h 10000"/>
                    <a:gd name="connsiteX32" fmla="*/ 4672 w 10000"/>
                    <a:gd name="connsiteY32" fmla="*/ 481 h 10000"/>
                    <a:gd name="connsiteX33" fmla="*/ 4781 w 10000"/>
                    <a:gd name="connsiteY33" fmla="*/ 555 h 10000"/>
                    <a:gd name="connsiteX34" fmla="*/ 4781 w 10000"/>
                    <a:gd name="connsiteY34" fmla="*/ 555 h 10000"/>
                    <a:gd name="connsiteX35" fmla="*/ 4526 w 10000"/>
                    <a:gd name="connsiteY35" fmla="*/ 1146 h 10000"/>
                    <a:gd name="connsiteX36" fmla="*/ 3613 w 10000"/>
                    <a:gd name="connsiteY36" fmla="*/ 37 h 10000"/>
                    <a:gd name="connsiteX37" fmla="*/ 3613 w 10000"/>
                    <a:gd name="connsiteY37" fmla="*/ 0 h 10000"/>
                    <a:gd name="connsiteX38" fmla="*/ 3613 w 10000"/>
                    <a:gd name="connsiteY38" fmla="*/ 0 h 10000"/>
                    <a:gd name="connsiteX39" fmla="*/ 3394 w 10000"/>
                    <a:gd name="connsiteY39" fmla="*/ 55 h 10000"/>
                    <a:gd name="connsiteX40" fmla="*/ 3394 w 10000"/>
                    <a:gd name="connsiteY40" fmla="*/ 55 h 10000"/>
                    <a:gd name="connsiteX41" fmla="*/ 2847 w 10000"/>
                    <a:gd name="connsiteY41" fmla="*/ 111 h 10000"/>
                    <a:gd name="connsiteX42" fmla="*/ 2336 w 10000"/>
                    <a:gd name="connsiteY42" fmla="*/ 185 h 10000"/>
                    <a:gd name="connsiteX43" fmla="*/ 1241 w 10000"/>
                    <a:gd name="connsiteY43" fmla="*/ 333 h 10000"/>
                    <a:gd name="connsiteX44" fmla="*/ 1241 w 10000"/>
                    <a:gd name="connsiteY44" fmla="*/ 333 h 10000"/>
                    <a:gd name="connsiteX45" fmla="*/ 1058 w 10000"/>
                    <a:gd name="connsiteY45" fmla="*/ 370 h 10000"/>
                    <a:gd name="connsiteX46" fmla="*/ 912 w 10000"/>
                    <a:gd name="connsiteY46" fmla="*/ 481 h 10000"/>
                    <a:gd name="connsiteX47" fmla="*/ 766 w 10000"/>
                    <a:gd name="connsiteY47" fmla="*/ 573 h 10000"/>
                    <a:gd name="connsiteX48" fmla="*/ 693 w 10000"/>
                    <a:gd name="connsiteY48" fmla="*/ 702 h 10000"/>
                    <a:gd name="connsiteX49" fmla="*/ 693 w 10000"/>
                    <a:gd name="connsiteY49" fmla="*/ 702 h 10000"/>
                    <a:gd name="connsiteX50" fmla="*/ 438 w 10000"/>
                    <a:gd name="connsiteY50" fmla="*/ 1294 h 10000"/>
                    <a:gd name="connsiteX51" fmla="*/ 219 w 10000"/>
                    <a:gd name="connsiteY51" fmla="*/ 1904 h 10000"/>
                    <a:gd name="connsiteX52" fmla="*/ 73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09 w 10000"/>
                    <a:gd name="connsiteY56" fmla="*/ 2921 h 10000"/>
                    <a:gd name="connsiteX57" fmla="*/ 219 w 10000"/>
                    <a:gd name="connsiteY57" fmla="*/ 3087 h 10000"/>
                    <a:gd name="connsiteX58" fmla="*/ 584 w 10000"/>
                    <a:gd name="connsiteY58" fmla="*/ 3549 h 10000"/>
                    <a:gd name="connsiteX59" fmla="*/ 1131 w 10000"/>
                    <a:gd name="connsiteY59" fmla="*/ 4085 h 10000"/>
                    <a:gd name="connsiteX60" fmla="*/ 1642 w 10000"/>
                    <a:gd name="connsiteY60" fmla="*/ 4695 h 10000"/>
                    <a:gd name="connsiteX61" fmla="*/ 1642 w 10000"/>
                    <a:gd name="connsiteY61" fmla="*/ 4695 h 10000"/>
                    <a:gd name="connsiteX62" fmla="*/ 1715 w 10000"/>
                    <a:gd name="connsiteY62" fmla="*/ 4787 h 10000"/>
                    <a:gd name="connsiteX63" fmla="*/ 1825 w 10000"/>
                    <a:gd name="connsiteY63" fmla="*/ 4861 h 10000"/>
                    <a:gd name="connsiteX64" fmla="*/ 1971 w 10000"/>
                    <a:gd name="connsiteY64" fmla="*/ 4935 h 10000"/>
                    <a:gd name="connsiteX65" fmla="*/ 2190 w 10000"/>
                    <a:gd name="connsiteY65" fmla="*/ 4972 h 10000"/>
                    <a:gd name="connsiteX66" fmla="*/ 2555 w 10000"/>
                    <a:gd name="connsiteY66" fmla="*/ 9445 h 10000"/>
                    <a:gd name="connsiteX67" fmla="*/ 2555 w 10000"/>
                    <a:gd name="connsiteY67" fmla="*/ 9445 h 10000"/>
                    <a:gd name="connsiteX68" fmla="*/ 1934 w 10000"/>
                    <a:gd name="connsiteY68" fmla="*/ 9649 h 10000"/>
                    <a:gd name="connsiteX69" fmla="*/ 1934 w 10000"/>
                    <a:gd name="connsiteY69" fmla="*/ 9649 h 10000"/>
                    <a:gd name="connsiteX70" fmla="*/ 1898 w 10000"/>
                    <a:gd name="connsiteY70" fmla="*/ 9704 h 10000"/>
                    <a:gd name="connsiteX71" fmla="*/ 1898 w 10000"/>
                    <a:gd name="connsiteY71" fmla="*/ 9778 h 10000"/>
                    <a:gd name="connsiteX72" fmla="*/ 1934 w 10000"/>
                    <a:gd name="connsiteY72" fmla="*/ 9852 h 10000"/>
                    <a:gd name="connsiteX73" fmla="*/ 1971 w 10000"/>
                    <a:gd name="connsiteY73" fmla="*/ 9908 h 10000"/>
                    <a:gd name="connsiteX74" fmla="*/ 1971 w 10000"/>
                    <a:gd name="connsiteY74" fmla="*/ 9908 h 10000"/>
                    <a:gd name="connsiteX75" fmla="*/ 2044 w 10000"/>
                    <a:gd name="connsiteY75" fmla="*/ 9945 h 10000"/>
                    <a:gd name="connsiteX76" fmla="*/ 2190 w 10000"/>
                    <a:gd name="connsiteY76" fmla="*/ 9982 h 10000"/>
                    <a:gd name="connsiteX77" fmla="*/ 2372 w 10000"/>
                    <a:gd name="connsiteY77" fmla="*/ 10000 h 10000"/>
                    <a:gd name="connsiteX78" fmla="*/ 2372 w 10000"/>
                    <a:gd name="connsiteY78" fmla="*/ 10000 h 10000"/>
                    <a:gd name="connsiteX79" fmla="*/ 4453 w 10000"/>
                    <a:gd name="connsiteY79" fmla="*/ 10000 h 10000"/>
                    <a:gd name="connsiteX80" fmla="*/ 4453 w 10000"/>
                    <a:gd name="connsiteY80" fmla="*/ 10000 h 10000"/>
                    <a:gd name="connsiteX81" fmla="*/ 4599 w 10000"/>
                    <a:gd name="connsiteY81" fmla="*/ 10000 h 10000"/>
                    <a:gd name="connsiteX82" fmla="*/ 4635 w 10000"/>
                    <a:gd name="connsiteY82" fmla="*/ 9945 h 10000"/>
                    <a:gd name="connsiteX83" fmla="*/ 4672 w 10000"/>
                    <a:gd name="connsiteY83" fmla="*/ 9908 h 10000"/>
                    <a:gd name="connsiteX84" fmla="*/ 4672 w 10000"/>
                    <a:gd name="connsiteY84" fmla="*/ 9815 h 10000"/>
                    <a:gd name="connsiteX85" fmla="*/ 4526 w 10000"/>
                    <a:gd name="connsiteY85" fmla="*/ 9501 h 10000"/>
                    <a:gd name="connsiteX86" fmla="*/ 5036 w 10000"/>
                    <a:gd name="connsiteY86" fmla="*/ 6303 h 10000"/>
                    <a:gd name="connsiteX87" fmla="*/ 5474 w 10000"/>
                    <a:gd name="connsiteY87" fmla="*/ 9501 h 10000"/>
                    <a:gd name="connsiteX88" fmla="*/ 5474 w 10000"/>
                    <a:gd name="connsiteY88" fmla="*/ 9501 h 10000"/>
                    <a:gd name="connsiteX89" fmla="*/ 5365 w 10000"/>
                    <a:gd name="connsiteY89" fmla="*/ 9815 h 10000"/>
                    <a:gd name="connsiteX90" fmla="*/ 5365 w 10000"/>
                    <a:gd name="connsiteY90" fmla="*/ 9908 h 10000"/>
                    <a:gd name="connsiteX91" fmla="*/ 5365 w 10000"/>
                    <a:gd name="connsiteY91" fmla="*/ 9945 h 10000"/>
                    <a:gd name="connsiteX92" fmla="*/ 5474 w 10000"/>
                    <a:gd name="connsiteY92" fmla="*/ 10000 h 10000"/>
                    <a:gd name="connsiteX93" fmla="*/ 5584 w 10000"/>
                    <a:gd name="connsiteY93" fmla="*/ 10000 h 10000"/>
                    <a:gd name="connsiteX94" fmla="*/ 5584 w 10000"/>
                    <a:gd name="connsiteY94" fmla="*/ 10000 h 10000"/>
                    <a:gd name="connsiteX95" fmla="*/ 7628 w 10000"/>
                    <a:gd name="connsiteY95" fmla="*/ 10000 h 10000"/>
                    <a:gd name="connsiteX96" fmla="*/ 7628 w 10000"/>
                    <a:gd name="connsiteY96" fmla="*/ 10000 h 10000"/>
                    <a:gd name="connsiteX97" fmla="*/ 7847 w 10000"/>
                    <a:gd name="connsiteY97" fmla="*/ 9982 h 10000"/>
                    <a:gd name="connsiteX98" fmla="*/ 7993 w 10000"/>
                    <a:gd name="connsiteY98" fmla="*/ 9945 h 10000"/>
                    <a:gd name="connsiteX99" fmla="*/ 8066 w 10000"/>
                    <a:gd name="connsiteY99" fmla="*/ 9908 h 10000"/>
                    <a:gd name="connsiteX100" fmla="*/ 8066 w 10000"/>
                    <a:gd name="connsiteY100" fmla="*/ 9908 h 10000"/>
                    <a:gd name="connsiteX101" fmla="*/ 8139 w 10000"/>
                    <a:gd name="connsiteY101" fmla="*/ 9852 h 10000"/>
                    <a:gd name="connsiteX102" fmla="*/ 8139 w 10000"/>
                    <a:gd name="connsiteY102" fmla="*/ 9778 h 10000"/>
                    <a:gd name="connsiteX103" fmla="*/ 8139 w 10000"/>
                    <a:gd name="connsiteY103" fmla="*/ 9704 h 10000"/>
                    <a:gd name="connsiteX104" fmla="*/ 8066 w 10000"/>
                    <a:gd name="connsiteY104" fmla="*/ 9649 h 10000"/>
                    <a:gd name="connsiteX105" fmla="*/ 8066 w 10000"/>
                    <a:gd name="connsiteY105" fmla="*/ 9649 h 10000"/>
                    <a:gd name="connsiteX106" fmla="*/ 7445 w 10000"/>
                    <a:gd name="connsiteY106" fmla="*/ 9445 h 10000"/>
                    <a:gd name="connsiteX107" fmla="*/ 7847 w 10000"/>
                    <a:gd name="connsiteY107" fmla="*/ 4972 h 10000"/>
                    <a:gd name="connsiteX108" fmla="*/ 7847 w 10000"/>
                    <a:gd name="connsiteY108" fmla="*/ 4972 h 10000"/>
                    <a:gd name="connsiteX109" fmla="*/ 8029 w 10000"/>
                    <a:gd name="connsiteY109" fmla="*/ 4935 h 10000"/>
                    <a:gd name="connsiteX110" fmla="*/ 8175 w 10000"/>
                    <a:gd name="connsiteY110" fmla="*/ 4861 h 10000"/>
                    <a:gd name="connsiteX111" fmla="*/ 8321 w 10000"/>
                    <a:gd name="connsiteY111" fmla="*/ 4787 h 10000"/>
                    <a:gd name="connsiteX112" fmla="*/ 8394 w 10000"/>
                    <a:gd name="connsiteY112" fmla="*/ 4695 h 10000"/>
                    <a:gd name="connsiteX113" fmla="*/ 8394 w 10000"/>
                    <a:gd name="connsiteY113" fmla="*/ 4695 h 10000"/>
                    <a:gd name="connsiteX114" fmla="*/ 10000 w 10000"/>
                    <a:gd name="connsiteY114" fmla="*/ 2421 h 10000"/>
                    <a:gd name="connsiteX115" fmla="*/ 9854 w 10000"/>
                    <a:gd name="connsiteY115" fmla="*/ 1904 h 10000"/>
                    <a:gd name="connsiteX116" fmla="*/ 9599 w 10000"/>
                    <a:gd name="connsiteY116" fmla="*/ 1294 h 10000"/>
                    <a:gd name="connsiteX117" fmla="*/ 9307 w 10000"/>
                    <a:gd name="connsiteY117" fmla="*/ 702 h 10000"/>
                    <a:gd name="connsiteX118" fmla="*/ 9307 w 10000"/>
                    <a:gd name="connsiteY118" fmla="*/ 702 h 10000"/>
                    <a:gd name="connsiteX0" fmla="*/ 9307 w 9854"/>
                    <a:gd name="connsiteY0" fmla="*/ 702 h 10000"/>
                    <a:gd name="connsiteX1" fmla="*/ 9307 w 9854"/>
                    <a:gd name="connsiteY1" fmla="*/ 702 h 10000"/>
                    <a:gd name="connsiteX2" fmla="*/ 9270 w 9854"/>
                    <a:gd name="connsiteY2" fmla="*/ 573 h 10000"/>
                    <a:gd name="connsiteX3" fmla="*/ 9161 w 9854"/>
                    <a:gd name="connsiteY3" fmla="*/ 481 h 10000"/>
                    <a:gd name="connsiteX4" fmla="*/ 9015 w 9854"/>
                    <a:gd name="connsiteY4" fmla="*/ 370 h 10000"/>
                    <a:gd name="connsiteX5" fmla="*/ 8759 w 9854"/>
                    <a:gd name="connsiteY5" fmla="*/ 333 h 10000"/>
                    <a:gd name="connsiteX6" fmla="*/ 8759 w 9854"/>
                    <a:gd name="connsiteY6" fmla="*/ 333 h 10000"/>
                    <a:gd name="connsiteX7" fmla="*/ 7701 w 9854"/>
                    <a:gd name="connsiteY7" fmla="*/ 185 h 10000"/>
                    <a:gd name="connsiteX8" fmla="*/ 7153 w 9854"/>
                    <a:gd name="connsiteY8" fmla="*/ 111 h 10000"/>
                    <a:gd name="connsiteX9" fmla="*/ 6606 w 9854"/>
                    <a:gd name="connsiteY9" fmla="*/ 55 h 10000"/>
                    <a:gd name="connsiteX10" fmla="*/ 6606 w 9854"/>
                    <a:gd name="connsiteY10" fmla="*/ 55 h 10000"/>
                    <a:gd name="connsiteX11" fmla="*/ 6460 w 9854"/>
                    <a:gd name="connsiteY11" fmla="*/ 0 h 10000"/>
                    <a:gd name="connsiteX12" fmla="*/ 6423 w 9854"/>
                    <a:gd name="connsiteY12" fmla="*/ 37 h 10000"/>
                    <a:gd name="connsiteX13" fmla="*/ 5474 w 9854"/>
                    <a:gd name="connsiteY13" fmla="*/ 1146 h 10000"/>
                    <a:gd name="connsiteX14" fmla="*/ 5474 w 9854"/>
                    <a:gd name="connsiteY14" fmla="*/ 1146 h 10000"/>
                    <a:gd name="connsiteX15" fmla="*/ 5219 w 9854"/>
                    <a:gd name="connsiteY15" fmla="*/ 555 h 10000"/>
                    <a:gd name="connsiteX16" fmla="*/ 5219 w 9854"/>
                    <a:gd name="connsiteY16" fmla="*/ 555 h 10000"/>
                    <a:gd name="connsiteX17" fmla="*/ 5365 w 9854"/>
                    <a:gd name="connsiteY17" fmla="*/ 444 h 10000"/>
                    <a:gd name="connsiteX18" fmla="*/ 5365 w 9854"/>
                    <a:gd name="connsiteY18" fmla="*/ 351 h 10000"/>
                    <a:gd name="connsiteX19" fmla="*/ 5365 w 9854"/>
                    <a:gd name="connsiteY19" fmla="*/ 351 h 10000"/>
                    <a:gd name="connsiteX20" fmla="*/ 5365 w 9854"/>
                    <a:gd name="connsiteY20" fmla="*/ 259 h 10000"/>
                    <a:gd name="connsiteX21" fmla="*/ 5328 w 9854"/>
                    <a:gd name="connsiteY21" fmla="*/ 222 h 10000"/>
                    <a:gd name="connsiteX22" fmla="*/ 5219 w 9854"/>
                    <a:gd name="connsiteY22" fmla="*/ 203 h 10000"/>
                    <a:gd name="connsiteX23" fmla="*/ 5219 w 9854"/>
                    <a:gd name="connsiteY23" fmla="*/ 203 h 10000"/>
                    <a:gd name="connsiteX24" fmla="*/ 4964 w 9854"/>
                    <a:gd name="connsiteY24" fmla="*/ 203 h 10000"/>
                    <a:gd name="connsiteX25" fmla="*/ 4964 w 9854"/>
                    <a:gd name="connsiteY25" fmla="*/ 203 h 10000"/>
                    <a:gd name="connsiteX26" fmla="*/ 4781 w 9854"/>
                    <a:gd name="connsiteY26" fmla="*/ 203 h 10000"/>
                    <a:gd name="connsiteX27" fmla="*/ 4781 w 9854"/>
                    <a:gd name="connsiteY27" fmla="*/ 203 h 10000"/>
                    <a:gd name="connsiteX28" fmla="*/ 4672 w 9854"/>
                    <a:gd name="connsiteY28" fmla="*/ 222 h 10000"/>
                    <a:gd name="connsiteX29" fmla="*/ 4635 w 9854"/>
                    <a:gd name="connsiteY29" fmla="*/ 259 h 10000"/>
                    <a:gd name="connsiteX30" fmla="*/ 4635 w 9854"/>
                    <a:gd name="connsiteY30" fmla="*/ 351 h 10000"/>
                    <a:gd name="connsiteX31" fmla="*/ 4635 w 9854"/>
                    <a:gd name="connsiteY31" fmla="*/ 351 h 10000"/>
                    <a:gd name="connsiteX32" fmla="*/ 4672 w 9854"/>
                    <a:gd name="connsiteY32" fmla="*/ 481 h 10000"/>
                    <a:gd name="connsiteX33" fmla="*/ 4781 w 9854"/>
                    <a:gd name="connsiteY33" fmla="*/ 555 h 10000"/>
                    <a:gd name="connsiteX34" fmla="*/ 4781 w 9854"/>
                    <a:gd name="connsiteY34" fmla="*/ 555 h 10000"/>
                    <a:gd name="connsiteX35" fmla="*/ 4526 w 9854"/>
                    <a:gd name="connsiteY35" fmla="*/ 1146 h 10000"/>
                    <a:gd name="connsiteX36" fmla="*/ 3613 w 9854"/>
                    <a:gd name="connsiteY36" fmla="*/ 37 h 10000"/>
                    <a:gd name="connsiteX37" fmla="*/ 3613 w 9854"/>
                    <a:gd name="connsiteY37" fmla="*/ 0 h 10000"/>
                    <a:gd name="connsiteX38" fmla="*/ 3613 w 9854"/>
                    <a:gd name="connsiteY38" fmla="*/ 0 h 10000"/>
                    <a:gd name="connsiteX39" fmla="*/ 3394 w 9854"/>
                    <a:gd name="connsiteY39" fmla="*/ 55 h 10000"/>
                    <a:gd name="connsiteX40" fmla="*/ 3394 w 9854"/>
                    <a:gd name="connsiteY40" fmla="*/ 55 h 10000"/>
                    <a:gd name="connsiteX41" fmla="*/ 2847 w 9854"/>
                    <a:gd name="connsiteY41" fmla="*/ 111 h 10000"/>
                    <a:gd name="connsiteX42" fmla="*/ 2336 w 9854"/>
                    <a:gd name="connsiteY42" fmla="*/ 185 h 10000"/>
                    <a:gd name="connsiteX43" fmla="*/ 1241 w 9854"/>
                    <a:gd name="connsiteY43" fmla="*/ 333 h 10000"/>
                    <a:gd name="connsiteX44" fmla="*/ 1241 w 9854"/>
                    <a:gd name="connsiteY44" fmla="*/ 333 h 10000"/>
                    <a:gd name="connsiteX45" fmla="*/ 1058 w 9854"/>
                    <a:gd name="connsiteY45" fmla="*/ 370 h 10000"/>
                    <a:gd name="connsiteX46" fmla="*/ 912 w 9854"/>
                    <a:gd name="connsiteY46" fmla="*/ 481 h 10000"/>
                    <a:gd name="connsiteX47" fmla="*/ 766 w 9854"/>
                    <a:gd name="connsiteY47" fmla="*/ 573 h 10000"/>
                    <a:gd name="connsiteX48" fmla="*/ 693 w 9854"/>
                    <a:gd name="connsiteY48" fmla="*/ 702 h 10000"/>
                    <a:gd name="connsiteX49" fmla="*/ 693 w 9854"/>
                    <a:gd name="connsiteY49" fmla="*/ 702 h 10000"/>
                    <a:gd name="connsiteX50" fmla="*/ 438 w 9854"/>
                    <a:gd name="connsiteY50" fmla="*/ 1294 h 10000"/>
                    <a:gd name="connsiteX51" fmla="*/ 219 w 9854"/>
                    <a:gd name="connsiteY51" fmla="*/ 1904 h 10000"/>
                    <a:gd name="connsiteX52" fmla="*/ 73 w 9854"/>
                    <a:gd name="connsiteY52" fmla="*/ 2421 h 10000"/>
                    <a:gd name="connsiteX53" fmla="*/ 0 w 9854"/>
                    <a:gd name="connsiteY53" fmla="*/ 2625 h 10000"/>
                    <a:gd name="connsiteX54" fmla="*/ 0 w 9854"/>
                    <a:gd name="connsiteY54" fmla="*/ 2773 h 10000"/>
                    <a:gd name="connsiteX55" fmla="*/ 0 w 9854"/>
                    <a:gd name="connsiteY55" fmla="*/ 2773 h 10000"/>
                    <a:gd name="connsiteX56" fmla="*/ 109 w 9854"/>
                    <a:gd name="connsiteY56" fmla="*/ 2921 h 10000"/>
                    <a:gd name="connsiteX57" fmla="*/ 219 w 9854"/>
                    <a:gd name="connsiteY57" fmla="*/ 3087 h 10000"/>
                    <a:gd name="connsiteX58" fmla="*/ 584 w 9854"/>
                    <a:gd name="connsiteY58" fmla="*/ 3549 h 10000"/>
                    <a:gd name="connsiteX59" fmla="*/ 1131 w 9854"/>
                    <a:gd name="connsiteY59" fmla="*/ 4085 h 10000"/>
                    <a:gd name="connsiteX60" fmla="*/ 1642 w 9854"/>
                    <a:gd name="connsiteY60" fmla="*/ 4695 h 10000"/>
                    <a:gd name="connsiteX61" fmla="*/ 1642 w 9854"/>
                    <a:gd name="connsiteY61" fmla="*/ 4695 h 10000"/>
                    <a:gd name="connsiteX62" fmla="*/ 1715 w 9854"/>
                    <a:gd name="connsiteY62" fmla="*/ 4787 h 10000"/>
                    <a:gd name="connsiteX63" fmla="*/ 1825 w 9854"/>
                    <a:gd name="connsiteY63" fmla="*/ 4861 h 10000"/>
                    <a:gd name="connsiteX64" fmla="*/ 1971 w 9854"/>
                    <a:gd name="connsiteY64" fmla="*/ 4935 h 10000"/>
                    <a:gd name="connsiteX65" fmla="*/ 2190 w 9854"/>
                    <a:gd name="connsiteY65" fmla="*/ 4972 h 10000"/>
                    <a:gd name="connsiteX66" fmla="*/ 2555 w 9854"/>
                    <a:gd name="connsiteY66" fmla="*/ 9445 h 10000"/>
                    <a:gd name="connsiteX67" fmla="*/ 2555 w 9854"/>
                    <a:gd name="connsiteY67" fmla="*/ 9445 h 10000"/>
                    <a:gd name="connsiteX68" fmla="*/ 1934 w 9854"/>
                    <a:gd name="connsiteY68" fmla="*/ 9649 h 10000"/>
                    <a:gd name="connsiteX69" fmla="*/ 1934 w 9854"/>
                    <a:gd name="connsiteY69" fmla="*/ 9649 h 10000"/>
                    <a:gd name="connsiteX70" fmla="*/ 1898 w 9854"/>
                    <a:gd name="connsiteY70" fmla="*/ 9704 h 10000"/>
                    <a:gd name="connsiteX71" fmla="*/ 1898 w 9854"/>
                    <a:gd name="connsiteY71" fmla="*/ 9778 h 10000"/>
                    <a:gd name="connsiteX72" fmla="*/ 1934 w 9854"/>
                    <a:gd name="connsiteY72" fmla="*/ 9852 h 10000"/>
                    <a:gd name="connsiteX73" fmla="*/ 1971 w 9854"/>
                    <a:gd name="connsiteY73" fmla="*/ 9908 h 10000"/>
                    <a:gd name="connsiteX74" fmla="*/ 1971 w 9854"/>
                    <a:gd name="connsiteY74" fmla="*/ 9908 h 10000"/>
                    <a:gd name="connsiteX75" fmla="*/ 2044 w 9854"/>
                    <a:gd name="connsiteY75" fmla="*/ 9945 h 10000"/>
                    <a:gd name="connsiteX76" fmla="*/ 2190 w 9854"/>
                    <a:gd name="connsiteY76" fmla="*/ 9982 h 10000"/>
                    <a:gd name="connsiteX77" fmla="*/ 2372 w 9854"/>
                    <a:gd name="connsiteY77" fmla="*/ 10000 h 10000"/>
                    <a:gd name="connsiteX78" fmla="*/ 2372 w 9854"/>
                    <a:gd name="connsiteY78" fmla="*/ 10000 h 10000"/>
                    <a:gd name="connsiteX79" fmla="*/ 4453 w 9854"/>
                    <a:gd name="connsiteY79" fmla="*/ 10000 h 10000"/>
                    <a:gd name="connsiteX80" fmla="*/ 4453 w 9854"/>
                    <a:gd name="connsiteY80" fmla="*/ 10000 h 10000"/>
                    <a:gd name="connsiteX81" fmla="*/ 4599 w 9854"/>
                    <a:gd name="connsiteY81" fmla="*/ 10000 h 10000"/>
                    <a:gd name="connsiteX82" fmla="*/ 4635 w 9854"/>
                    <a:gd name="connsiteY82" fmla="*/ 9945 h 10000"/>
                    <a:gd name="connsiteX83" fmla="*/ 4672 w 9854"/>
                    <a:gd name="connsiteY83" fmla="*/ 9908 h 10000"/>
                    <a:gd name="connsiteX84" fmla="*/ 4672 w 9854"/>
                    <a:gd name="connsiteY84" fmla="*/ 9815 h 10000"/>
                    <a:gd name="connsiteX85" fmla="*/ 4526 w 9854"/>
                    <a:gd name="connsiteY85" fmla="*/ 9501 h 10000"/>
                    <a:gd name="connsiteX86" fmla="*/ 5036 w 9854"/>
                    <a:gd name="connsiteY86" fmla="*/ 6303 h 10000"/>
                    <a:gd name="connsiteX87" fmla="*/ 5474 w 9854"/>
                    <a:gd name="connsiteY87" fmla="*/ 9501 h 10000"/>
                    <a:gd name="connsiteX88" fmla="*/ 5474 w 9854"/>
                    <a:gd name="connsiteY88" fmla="*/ 9501 h 10000"/>
                    <a:gd name="connsiteX89" fmla="*/ 5365 w 9854"/>
                    <a:gd name="connsiteY89" fmla="*/ 9815 h 10000"/>
                    <a:gd name="connsiteX90" fmla="*/ 5365 w 9854"/>
                    <a:gd name="connsiteY90" fmla="*/ 9908 h 10000"/>
                    <a:gd name="connsiteX91" fmla="*/ 5365 w 9854"/>
                    <a:gd name="connsiteY91" fmla="*/ 9945 h 10000"/>
                    <a:gd name="connsiteX92" fmla="*/ 5474 w 9854"/>
                    <a:gd name="connsiteY92" fmla="*/ 10000 h 10000"/>
                    <a:gd name="connsiteX93" fmla="*/ 5584 w 9854"/>
                    <a:gd name="connsiteY93" fmla="*/ 10000 h 10000"/>
                    <a:gd name="connsiteX94" fmla="*/ 5584 w 9854"/>
                    <a:gd name="connsiteY94" fmla="*/ 10000 h 10000"/>
                    <a:gd name="connsiteX95" fmla="*/ 7628 w 9854"/>
                    <a:gd name="connsiteY95" fmla="*/ 10000 h 10000"/>
                    <a:gd name="connsiteX96" fmla="*/ 7628 w 9854"/>
                    <a:gd name="connsiteY96" fmla="*/ 10000 h 10000"/>
                    <a:gd name="connsiteX97" fmla="*/ 7847 w 9854"/>
                    <a:gd name="connsiteY97" fmla="*/ 9982 h 10000"/>
                    <a:gd name="connsiteX98" fmla="*/ 7993 w 9854"/>
                    <a:gd name="connsiteY98" fmla="*/ 9945 h 10000"/>
                    <a:gd name="connsiteX99" fmla="*/ 8066 w 9854"/>
                    <a:gd name="connsiteY99" fmla="*/ 9908 h 10000"/>
                    <a:gd name="connsiteX100" fmla="*/ 8066 w 9854"/>
                    <a:gd name="connsiteY100" fmla="*/ 9908 h 10000"/>
                    <a:gd name="connsiteX101" fmla="*/ 8139 w 9854"/>
                    <a:gd name="connsiteY101" fmla="*/ 9852 h 10000"/>
                    <a:gd name="connsiteX102" fmla="*/ 8139 w 9854"/>
                    <a:gd name="connsiteY102" fmla="*/ 9778 h 10000"/>
                    <a:gd name="connsiteX103" fmla="*/ 8139 w 9854"/>
                    <a:gd name="connsiteY103" fmla="*/ 9704 h 10000"/>
                    <a:gd name="connsiteX104" fmla="*/ 8066 w 9854"/>
                    <a:gd name="connsiteY104" fmla="*/ 9649 h 10000"/>
                    <a:gd name="connsiteX105" fmla="*/ 8066 w 9854"/>
                    <a:gd name="connsiteY105" fmla="*/ 9649 h 10000"/>
                    <a:gd name="connsiteX106" fmla="*/ 7445 w 9854"/>
                    <a:gd name="connsiteY106" fmla="*/ 9445 h 10000"/>
                    <a:gd name="connsiteX107" fmla="*/ 7847 w 9854"/>
                    <a:gd name="connsiteY107" fmla="*/ 4972 h 10000"/>
                    <a:gd name="connsiteX108" fmla="*/ 7847 w 9854"/>
                    <a:gd name="connsiteY108" fmla="*/ 4972 h 10000"/>
                    <a:gd name="connsiteX109" fmla="*/ 8029 w 9854"/>
                    <a:gd name="connsiteY109" fmla="*/ 4935 h 10000"/>
                    <a:gd name="connsiteX110" fmla="*/ 8175 w 9854"/>
                    <a:gd name="connsiteY110" fmla="*/ 4861 h 10000"/>
                    <a:gd name="connsiteX111" fmla="*/ 8321 w 9854"/>
                    <a:gd name="connsiteY111" fmla="*/ 4787 h 10000"/>
                    <a:gd name="connsiteX112" fmla="*/ 8394 w 9854"/>
                    <a:gd name="connsiteY112" fmla="*/ 4695 h 10000"/>
                    <a:gd name="connsiteX113" fmla="*/ 8394 w 9854"/>
                    <a:gd name="connsiteY113" fmla="*/ 4695 h 10000"/>
                    <a:gd name="connsiteX114" fmla="*/ 9854 w 9854"/>
                    <a:gd name="connsiteY114" fmla="*/ 1904 h 10000"/>
                    <a:gd name="connsiteX115" fmla="*/ 9599 w 9854"/>
                    <a:gd name="connsiteY115" fmla="*/ 1294 h 10000"/>
                    <a:gd name="connsiteX116" fmla="*/ 9307 w 9854"/>
                    <a:gd name="connsiteY116" fmla="*/ 702 h 10000"/>
                    <a:gd name="connsiteX117" fmla="*/ 9307 w 9854"/>
                    <a:gd name="connsiteY117" fmla="*/ 702 h 10000"/>
                    <a:gd name="connsiteX0" fmla="*/ 9445 w 9741"/>
                    <a:gd name="connsiteY0" fmla="*/ 702 h 10000"/>
                    <a:gd name="connsiteX1" fmla="*/ 9445 w 9741"/>
                    <a:gd name="connsiteY1" fmla="*/ 702 h 10000"/>
                    <a:gd name="connsiteX2" fmla="*/ 9407 w 9741"/>
                    <a:gd name="connsiteY2" fmla="*/ 573 h 10000"/>
                    <a:gd name="connsiteX3" fmla="*/ 9297 w 9741"/>
                    <a:gd name="connsiteY3" fmla="*/ 481 h 10000"/>
                    <a:gd name="connsiteX4" fmla="*/ 9149 w 9741"/>
                    <a:gd name="connsiteY4" fmla="*/ 370 h 10000"/>
                    <a:gd name="connsiteX5" fmla="*/ 8889 w 9741"/>
                    <a:gd name="connsiteY5" fmla="*/ 333 h 10000"/>
                    <a:gd name="connsiteX6" fmla="*/ 8889 w 9741"/>
                    <a:gd name="connsiteY6" fmla="*/ 333 h 10000"/>
                    <a:gd name="connsiteX7" fmla="*/ 7815 w 9741"/>
                    <a:gd name="connsiteY7" fmla="*/ 185 h 10000"/>
                    <a:gd name="connsiteX8" fmla="*/ 7259 w 9741"/>
                    <a:gd name="connsiteY8" fmla="*/ 111 h 10000"/>
                    <a:gd name="connsiteX9" fmla="*/ 6704 w 9741"/>
                    <a:gd name="connsiteY9" fmla="*/ 55 h 10000"/>
                    <a:gd name="connsiteX10" fmla="*/ 6704 w 9741"/>
                    <a:gd name="connsiteY10" fmla="*/ 55 h 10000"/>
                    <a:gd name="connsiteX11" fmla="*/ 6556 w 9741"/>
                    <a:gd name="connsiteY11" fmla="*/ 0 h 10000"/>
                    <a:gd name="connsiteX12" fmla="*/ 6518 w 9741"/>
                    <a:gd name="connsiteY12" fmla="*/ 37 h 10000"/>
                    <a:gd name="connsiteX13" fmla="*/ 5555 w 9741"/>
                    <a:gd name="connsiteY13" fmla="*/ 1146 h 10000"/>
                    <a:gd name="connsiteX14" fmla="*/ 5555 w 9741"/>
                    <a:gd name="connsiteY14" fmla="*/ 1146 h 10000"/>
                    <a:gd name="connsiteX15" fmla="*/ 5296 w 9741"/>
                    <a:gd name="connsiteY15" fmla="*/ 555 h 10000"/>
                    <a:gd name="connsiteX16" fmla="*/ 5296 w 9741"/>
                    <a:gd name="connsiteY16" fmla="*/ 555 h 10000"/>
                    <a:gd name="connsiteX17" fmla="*/ 5444 w 9741"/>
                    <a:gd name="connsiteY17" fmla="*/ 444 h 10000"/>
                    <a:gd name="connsiteX18" fmla="*/ 5444 w 9741"/>
                    <a:gd name="connsiteY18" fmla="*/ 351 h 10000"/>
                    <a:gd name="connsiteX19" fmla="*/ 5444 w 9741"/>
                    <a:gd name="connsiteY19" fmla="*/ 351 h 10000"/>
                    <a:gd name="connsiteX20" fmla="*/ 5444 w 9741"/>
                    <a:gd name="connsiteY20" fmla="*/ 259 h 10000"/>
                    <a:gd name="connsiteX21" fmla="*/ 5407 w 9741"/>
                    <a:gd name="connsiteY21" fmla="*/ 222 h 10000"/>
                    <a:gd name="connsiteX22" fmla="*/ 5296 w 9741"/>
                    <a:gd name="connsiteY22" fmla="*/ 203 h 10000"/>
                    <a:gd name="connsiteX23" fmla="*/ 5296 w 9741"/>
                    <a:gd name="connsiteY23" fmla="*/ 203 h 10000"/>
                    <a:gd name="connsiteX24" fmla="*/ 5038 w 9741"/>
                    <a:gd name="connsiteY24" fmla="*/ 203 h 10000"/>
                    <a:gd name="connsiteX25" fmla="*/ 5038 w 9741"/>
                    <a:gd name="connsiteY25" fmla="*/ 203 h 10000"/>
                    <a:gd name="connsiteX26" fmla="*/ 4852 w 9741"/>
                    <a:gd name="connsiteY26" fmla="*/ 203 h 10000"/>
                    <a:gd name="connsiteX27" fmla="*/ 4852 w 9741"/>
                    <a:gd name="connsiteY27" fmla="*/ 203 h 10000"/>
                    <a:gd name="connsiteX28" fmla="*/ 4741 w 9741"/>
                    <a:gd name="connsiteY28" fmla="*/ 222 h 10000"/>
                    <a:gd name="connsiteX29" fmla="*/ 4704 w 9741"/>
                    <a:gd name="connsiteY29" fmla="*/ 259 h 10000"/>
                    <a:gd name="connsiteX30" fmla="*/ 4704 w 9741"/>
                    <a:gd name="connsiteY30" fmla="*/ 351 h 10000"/>
                    <a:gd name="connsiteX31" fmla="*/ 4704 w 9741"/>
                    <a:gd name="connsiteY31" fmla="*/ 351 h 10000"/>
                    <a:gd name="connsiteX32" fmla="*/ 4741 w 9741"/>
                    <a:gd name="connsiteY32" fmla="*/ 481 h 10000"/>
                    <a:gd name="connsiteX33" fmla="*/ 4852 w 9741"/>
                    <a:gd name="connsiteY33" fmla="*/ 555 h 10000"/>
                    <a:gd name="connsiteX34" fmla="*/ 4852 w 9741"/>
                    <a:gd name="connsiteY34" fmla="*/ 555 h 10000"/>
                    <a:gd name="connsiteX35" fmla="*/ 4593 w 9741"/>
                    <a:gd name="connsiteY35" fmla="*/ 1146 h 10000"/>
                    <a:gd name="connsiteX36" fmla="*/ 3667 w 9741"/>
                    <a:gd name="connsiteY36" fmla="*/ 37 h 10000"/>
                    <a:gd name="connsiteX37" fmla="*/ 3667 w 9741"/>
                    <a:gd name="connsiteY37" fmla="*/ 0 h 10000"/>
                    <a:gd name="connsiteX38" fmla="*/ 3667 w 9741"/>
                    <a:gd name="connsiteY38" fmla="*/ 0 h 10000"/>
                    <a:gd name="connsiteX39" fmla="*/ 3444 w 9741"/>
                    <a:gd name="connsiteY39" fmla="*/ 55 h 10000"/>
                    <a:gd name="connsiteX40" fmla="*/ 3444 w 9741"/>
                    <a:gd name="connsiteY40" fmla="*/ 55 h 10000"/>
                    <a:gd name="connsiteX41" fmla="*/ 2889 w 9741"/>
                    <a:gd name="connsiteY41" fmla="*/ 111 h 10000"/>
                    <a:gd name="connsiteX42" fmla="*/ 2371 w 9741"/>
                    <a:gd name="connsiteY42" fmla="*/ 185 h 10000"/>
                    <a:gd name="connsiteX43" fmla="*/ 1259 w 9741"/>
                    <a:gd name="connsiteY43" fmla="*/ 333 h 10000"/>
                    <a:gd name="connsiteX44" fmla="*/ 1259 w 9741"/>
                    <a:gd name="connsiteY44" fmla="*/ 333 h 10000"/>
                    <a:gd name="connsiteX45" fmla="*/ 1074 w 9741"/>
                    <a:gd name="connsiteY45" fmla="*/ 370 h 10000"/>
                    <a:gd name="connsiteX46" fmla="*/ 926 w 9741"/>
                    <a:gd name="connsiteY46" fmla="*/ 481 h 10000"/>
                    <a:gd name="connsiteX47" fmla="*/ 777 w 9741"/>
                    <a:gd name="connsiteY47" fmla="*/ 573 h 10000"/>
                    <a:gd name="connsiteX48" fmla="*/ 703 w 9741"/>
                    <a:gd name="connsiteY48" fmla="*/ 702 h 10000"/>
                    <a:gd name="connsiteX49" fmla="*/ 703 w 9741"/>
                    <a:gd name="connsiteY49" fmla="*/ 702 h 10000"/>
                    <a:gd name="connsiteX50" fmla="*/ 444 w 9741"/>
                    <a:gd name="connsiteY50" fmla="*/ 1294 h 10000"/>
                    <a:gd name="connsiteX51" fmla="*/ 222 w 9741"/>
                    <a:gd name="connsiteY51" fmla="*/ 1904 h 10000"/>
                    <a:gd name="connsiteX52" fmla="*/ 74 w 9741"/>
                    <a:gd name="connsiteY52" fmla="*/ 2421 h 10000"/>
                    <a:gd name="connsiteX53" fmla="*/ 0 w 9741"/>
                    <a:gd name="connsiteY53" fmla="*/ 2625 h 10000"/>
                    <a:gd name="connsiteX54" fmla="*/ 0 w 9741"/>
                    <a:gd name="connsiteY54" fmla="*/ 2773 h 10000"/>
                    <a:gd name="connsiteX55" fmla="*/ 0 w 9741"/>
                    <a:gd name="connsiteY55" fmla="*/ 2773 h 10000"/>
                    <a:gd name="connsiteX56" fmla="*/ 111 w 9741"/>
                    <a:gd name="connsiteY56" fmla="*/ 2921 h 10000"/>
                    <a:gd name="connsiteX57" fmla="*/ 222 w 9741"/>
                    <a:gd name="connsiteY57" fmla="*/ 3087 h 10000"/>
                    <a:gd name="connsiteX58" fmla="*/ 593 w 9741"/>
                    <a:gd name="connsiteY58" fmla="*/ 3549 h 10000"/>
                    <a:gd name="connsiteX59" fmla="*/ 1148 w 9741"/>
                    <a:gd name="connsiteY59" fmla="*/ 4085 h 10000"/>
                    <a:gd name="connsiteX60" fmla="*/ 1666 w 9741"/>
                    <a:gd name="connsiteY60" fmla="*/ 4695 h 10000"/>
                    <a:gd name="connsiteX61" fmla="*/ 1666 w 9741"/>
                    <a:gd name="connsiteY61" fmla="*/ 4695 h 10000"/>
                    <a:gd name="connsiteX62" fmla="*/ 1740 w 9741"/>
                    <a:gd name="connsiteY62" fmla="*/ 4787 h 10000"/>
                    <a:gd name="connsiteX63" fmla="*/ 1852 w 9741"/>
                    <a:gd name="connsiteY63" fmla="*/ 4861 h 10000"/>
                    <a:gd name="connsiteX64" fmla="*/ 2000 w 9741"/>
                    <a:gd name="connsiteY64" fmla="*/ 4935 h 10000"/>
                    <a:gd name="connsiteX65" fmla="*/ 2222 w 9741"/>
                    <a:gd name="connsiteY65" fmla="*/ 4972 h 10000"/>
                    <a:gd name="connsiteX66" fmla="*/ 2593 w 9741"/>
                    <a:gd name="connsiteY66" fmla="*/ 9445 h 10000"/>
                    <a:gd name="connsiteX67" fmla="*/ 2593 w 9741"/>
                    <a:gd name="connsiteY67" fmla="*/ 9445 h 10000"/>
                    <a:gd name="connsiteX68" fmla="*/ 1963 w 9741"/>
                    <a:gd name="connsiteY68" fmla="*/ 9649 h 10000"/>
                    <a:gd name="connsiteX69" fmla="*/ 1963 w 9741"/>
                    <a:gd name="connsiteY69" fmla="*/ 9649 h 10000"/>
                    <a:gd name="connsiteX70" fmla="*/ 1926 w 9741"/>
                    <a:gd name="connsiteY70" fmla="*/ 9704 h 10000"/>
                    <a:gd name="connsiteX71" fmla="*/ 1926 w 9741"/>
                    <a:gd name="connsiteY71" fmla="*/ 9778 h 10000"/>
                    <a:gd name="connsiteX72" fmla="*/ 1963 w 9741"/>
                    <a:gd name="connsiteY72" fmla="*/ 9852 h 10000"/>
                    <a:gd name="connsiteX73" fmla="*/ 2000 w 9741"/>
                    <a:gd name="connsiteY73" fmla="*/ 9908 h 10000"/>
                    <a:gd name="connsiteX74" fmla="*/ 2000 w 9741"/>
                    <a:gd name="connsiteY74" fmla="*/ 9908 h 10000"/>
                    <a:gd name="connsiteX75" fmla="*/ 2074 w 9741"/>
                    <a:gd name="connsiteY75" fmla="*/ 9945 h 10000"/>
                    <a:gd name="connsiteX76" fmla="*/ 2222 w 9741"/>
                    <a:gd name="connsiteY76" fmla="*/ 9982 h 10000"/>
                    <a:gd name="connsiteX77" fmla="*/ 2407 w 9741"/>
                    <a:gd name="connsiteY77" fmla="*/ 10000 h 10000"/>
                    <a:gd name="connsiteX78" fmla="*/ 2407 w 9741"/>
                    <a:gd name="connsiteY78" fmla="*/ 10000 h 10000"/>
                    <a:gd name="connsiteX79" fmla="*/ 4519 w 9741"/>
                    <a:gd name="connsiteY79" fmla="*/ 10000 h 10000"/>
                    <a:gd name="connsiteX80" fmla="*/ 4519 w 9741"/>
                    <a:gd name="connsiteY80" fmla="*/ 10000 h 10000"/>
                    <a:gd name="connsiteX81" fmla="*/ 4667 w 9741"/>
                    <a:gd name="connsiteY81" fmla="*/ 10000 h 10000"/>
                    <a:gd name="connsiteX82" fmla="*/ 4704 w 9741"/>
                    <a:gd name="connsiteY82" fmla="*/ 9945 h 10000"/>
                    <a:gd name="connsiteX83" fmla="*/ 4741 w 9741"/>
                    <a:gd name="connsiteY83" fmla="*/ 9908 h 10000"/>
                    <a:gd name="connsiteX84" fmla="*/ 4741 w 9741"/>
                    <a:gd name="connsiteY84" fmla="*/ 9815 h 10000"/>
                    <a:gd name="connsiteX85" fmla="*/ 4593 w 9741"/>
                    <a:gd name="connsiteY85" fmla="*/ 9501 h 10000"/>
                    <a:gd name="connsiteX86" fmla="*/ 5111 w 9741"/>
                    <a:gd name="connsiteY86" fmla="*/ 6303 h 10000"/>
                    <a:gd name="connsiteX87" fmla="*/ 5555 w 9741"/>
                    <a:gd name="connsiteY87" fmla="*/ 9501 h 10000"/>
                    <a:gd name="connsiteX88" fmla="*/ 5555 w 9741"/>
                    <a:gd name="connsiteY88" fmla="*/ 9501 h 10000"/>
                    <a:gd name="connsiteX89" fmla="*/ 5444 w 9741"/>
                    <a:gd name="connsiteY89" fmla="*/ 9815 h 10000"/>
                    <a:gd name="connsiteX90" fmla="*/ 5444 w 9741"/>
                    <a:gd name="connsiteY90" fmla="*/ 9908 h 10000"/>
                    <a:gd name="connsiteX91" fmla="*/ 5444 w 9741"/>
                    <a:gd name="connsiteY91" fmla="*/ 9945 h 10000"/>
                    <a:gd name="connsiteX92" fmla="*/ 5555 w 9741"/>
                    <a:gd name="connsiteY92" fmla="*/ 10000 h 10000"/>
                    <a:gd name="connsiteX93" fmla="*/ 5667 w 9741"/>
                    <a:gd name="connsiteY93" fmla="*/ 10000 h 10000"/>
                    <a:gd name="connsiteX94" fmla="*/ 5667 w 9741"/>
                    <a:gd name="connsiteY94" fmla="*/ 10000 h 10000"/>
                    <a:gd name="connsiteX95" fmla="*/ 7741 w 9741"/>
                    <a:gd name="connsiteY95" fmla="*/ 10000 h 10000"/>
                    <a:gd name="connsiteX96" fmla="*/ 7741 w 9741"/>
                    <a:gd name="connsiteY96" fmla="*/ 10000 h 10000"/>
                    <a:gd name="connsiteX97" fmla="*/ 7963 w 9741"/>
                    <a:gd name="connsiteY97" fmla="*/ 9982 h 10000"/>
                    <a:gd name="connsiteX98" fmla="*/ 8111 w 9741"/>
                    <a:gd name="connsiteY98" fmla="*/ 9945 h 10000"/>
                    <a:gd name="connsiteX99" fmla="*/ 8186 w 9741"/>
                    <a:gd name="connsiteY99" fmla="*/ 9908 h 10000"/>
                    <a:gd name="connsiteX100" fmla="*/ 8186 w 9741"/>
                    <a:gd name="connsiteY100" fmla="*/ 9908 h 10000"/>
                    <a:gd name="connsiteX101" fmla="*/ 8260 w 9741"/>
                    <a:gd name="connsiteY101" fmla="*/ 9852 h 10000"/>
                    <a:gd name="connsiteX102" fmla="*/ 8260 w 9741"/>
                    <a:gd name="connsiteY102" fmla="*/ 9778 h 10000"/>
                    <a:gd name="connsiteX103" fmla="*/ 8260 w 9741"/>
                    <a:gd name="connsiteY103" fmla="*/ 9704 h 10000"/>
                    <a:gd name="connsiteX104" fmla="*/ 8186 w 9741"/>
                    <a:gd name="connsiteY104" fmla="*/ 9649 h 10000"/>
                    <a:gd name="connsiteX105" fmla="*/ 8186 w 9741"/>
                    <a:gd name="connsiteY105" fmla="*/ 9649 h 10000"/>
                    <a:gd name="connsiteX106" fmla="*/ 7555 w 9741"/>
                    <a:gd name="connsiteY106" fmla="*/ 9445 h 10000"/>
                    <a:gd name="connsiteX107" fmla="*/ 7963 w 9741"/>
                    <a:gd name="connsiteY107" fmla="*/ 4972 h 10000"/>
                    <a:gd name="connsiteX108" fmla="*/ 7963 w 9741"/>
                    <a:gd name="connsiteY108" fmla="*/ 4972 h 10000"/>
                    <a:gd name="connsiteX109" fmla="*/ 8148 w 9741"/>
                    <a:gd name="connsiteY109" fmla="*/ 4935 h 10000"/>
                    <a:gd name="connsiteX110" fmla="*/ 8296 w 9741"/>
                    <a:gd name="connsiteY110" fmla="*/ 4861 h 10000"/>
                    <a:gd name="connsiteX111" fmla="*/ 8444 w 9741"/>
                    <a:gd name="connsiteY111" fmla="*/ 4787 h 10000"/>
                    <a:gd name="connsiteX112" fmla="*/ 8518 w 9741"/>
                    <a:gd name="connsiteY112" fmla="*/ 4695 h 10000"/>
                    <a:gd name="connsiteX113" fmla="*/ 8518 w 9741"/>
                    <a:gd name="connsiteY113" fmla="*/ 4695 h 10000"/>
                    <a:gd name="connsiteX114" fmla="*/ 9741 w 9741"/>
                    <a:gd name="connsiteY114" fmla="*/ 1294 h 10000"/>
                    <a:gd name="connsiteX115" fmla="*/ 9445 w 9741"/>
                    <a:gd name="connsiteY115" fmla="*/ 702 h 10000"/>
                    <a:gd name="connsiteX116" fmla="*/ 9445 w 9741"/>
                    <a:gd name="connsiteY116" fmla="*/ 702 h 10000"/>
                    <a:gd name="connsiteX0" fmla="*/ 9696 w 9696"/>
                    <a:gd name="connsiteY0" fmla="*/ 702 h 10000"/>
                    <a:gd name="connsiteX1" fmla="*/ 9696 w 9696"/>
                    <a:gd name="connsiteY1" fmla="*/ 702 h 10000"/>
                    <a:gd name="connsiteX2" fmla="*/ 9657 w 9696"/>
                    <a:gd name="connsiteY2" fmla="*/ 573 h 10000"/>
                    <a:gd name="connsiteX3" fmla="*/ 9544 w 9696"/>
                    <a:gd name="connsiteY3" fmla="*/ 481 h 10000"/>
                    <a:gd name="connsiteX4" fmla="*/ 9392 w 9696"/>
                    <a:gd name="connsiteY4" fmla="*/ 370 h 10000"/>
                    <a:gd name="connsiteX5" fmla="*/ 9125 w 9696"/>
                    <a:gd name="connsiteY5" fmla="*/ 333 h 10000"/>
                    <a:gd name="connsiteX6" fmla="*/ 9125 w 9696"/>
                    <a:gd name="connsiteY6" fmla="*/ 333 h 10000"/>
                    <a:gd name="connsiteX7" fmla="*/ 8023 w 9696"/>
                    <a:gd name="connsiteY7" fmla="*/ 185 h 10000"/>
                    <a:gd name="connsiteX8" fmla="*/ 7452 w 9696"/>
                    <a:gd name="connsiteY8" fmla="*/ 111 h 10000"/>
                    <a:gd name="connsiteX9" fmla="*/ 6882 w 9696"/>
                    <a:gd name="connsiteY9" fmla="*/ 55 h 10000"/>
                    <a:gd name="connsiteX10" fmla="*/ 6882 w 9696"/>
                    <a:gd name="connsiteY10" fmla="*/ 55 h 10000"/>
                    <a:gd name="connsiteX11" fmla="*/ 6730 w 9696"/>
                    <a:gd name="connsiteY11" fmla="*/ 0 h 10000"/>
                    <a:gd name="connsiteX12" fmla="*/ 6691 w 9696"/>
                    <a:gd name="connsiteY12" fmla="*/ 37 h 10000"/>
                    <a:gd name="connsiteX13" fmla="*/ 5703 w 9696"/>
                    <a:gd name="connsiteY13" fmla="*/ 1146 h 10000"/>
                    <a:gd name="connsiteX14" fmla="*/ 5703 w 9696"/>
                    <a:gd name="connsiteY14" fmla="*/ 1146 h 10000"/>
                    <a:gd name="connsiteX15" fmla="*/ 5437 w 9696"/>
                    <a:gd name="connsiteY15" fmla="*/ 555 h 10000"/>
                    <a:gd name="connsiteX16" fmla="*/ 5437 w 9696"/>
                    <a:gd name="connsiteY16" fmla="*/ 555 h 10000"/>
                    <a:gd name="connsiteX17" fmla="*/ 5589 w 9696"/>
                    <a:gd name="connsiteY17" fmla="*/ 444 h 10000"/>
                    <a:gd name="connsiteX18" fmla="*/ 5589 w 9696"/>
                    <a:gd name="connsiteY18" fmla="*/ 351 h 10000"/>
                    <a:gd name="connsiteX19" fmla="*/ 5589 w 9696"/>
                    <a:gd name="connsiteY19" fmla="*/ 351 h 10000"/>
                    <a:gd name="connsiteX20" fmla="*/ 5589 w 9696"/>
                    <a:gd name="connsiteY20" fmla="*/ 259 h 10000"/>
                    <a:gd name="connsiteX21" fmla="*/ 5551 w 9696"/>
                    <a:gd name="connsiteY21" fmla="*/ 222 h 10000"/>
                    <a:gd name="connsiteX22" fmla="*/ 5437 w 9696"/>
                    <a:gd name="connsiteY22" fmla="*/ 203 h 10000"/>
                    <a:gd name="connsiteX23" fmla="*/ 5437 w 9696"/>
                    <a:gd name="connsiteY23" fmla="*/ 203 h 10000"/>
                    <a:gd name="connsiteX24" fmla="*/ 5172 w 9696"/>
                    <a:gd name="connsiteY24" fmla="*/ 203 h 10000"/>
                    <a:gd name="connsiteX25" fmla="*/ 5172 w 9696"/>
                    <a:gd name="connsiteY25" fmla="*/ 203 h 10000"/>
                    <a:gd name="connsiteX26" fmla="*/ 4981 w 9696"/>
                    <a:gd name="connsiteY26" fmla="*/ 203 h 10000"/>
                    <a:gd name="connsiteX27" fmla="*/ 4981 w 9696"/>
                    <a:gd name="connsiteY27" fmla="*/ 203 h 10000"/>
                    <a:gd name="connsiteX28" fmla="*/ 4867 w 9696"/>
                    <a:gd name="connsiteY28" fmla="*/ 222 h 10000"/>
                    <a:gd name="connsiteX29" fmla="*/ 4829 w 9696"/>
                    <a:gd name="connsiteY29" fmla="*/ 259 h 10000"/>
                    <a:gd name="connsiteX30" fmla="*/ 4829 w 9696"/>
                    <a:gd name="connsiteY30" fmla="*/ 351 h 10000"/>
                    <a:gd name="connsiteX31" fmla="*/ 4829 w 9696"/>
                    <a:gd name="connsiteY31" fmla="*/ 351 h 10000"/>
                    <a:gd name="connsiteX32" fmla="*/ 4867 w 9696"/>
                    <a:gd name="connsiteY32" fmla="*/ 481 h 10000"/>
                    <a:gd name="connsiteX33" fmla="*/ 4981 w 9696"/>
                    <a:gd name="connsiteY33" fmla="*/ 555 h 10000"/>
                    <a:gd name="connsiteX34" fmla="*/ 4981 w 9696"/>
                    <a:gd name="connsiteY34" fmla="*/ 555 h 10000"/>
                    <a:gd name="connsiteX35" fmla="*/ 4715 w 9696"/>
                    <a:gd name="connsiteY35" fmla="*/ 1146 h 10000"/>
                    <a:gd name="connsiteX36" fmla="*/ 3765 w 9696"/>
                    <a:gd name="connsiteY36" fmla="*/ 37 h 10000"/>
                    <a:gd name="connsiteX37" fmla="*/ 3765 w 9696"/>
                    <a:gd name="connsiteY37" fmla="*/ 0 h 10000"/>
                    <a:gd name="connsiteX38" fmla="*/ 3765 w 9696"/>
                    <a:gd name="connsiteY38" fmla="*/ 0 h 10000"/>
                    <a:gd name="connsiteX39" fmla="*/ 3536 w 9696"/>
                    <a:gd name="connsiteY39" fmla="*/ 55 h 10000"/>
                    <a:gd name="connsiteX40" fmla="*/ 3536 w 9696"/>
                    <a:gd name="connsiteY40" fmla="*/ 55 h 10000"/>
                    <a:gd name="connsiteX41" fmla="*/ 2966 w 9696"/>
                    <a:gd name="connsiteY41" fmla="*/ 111 h 10000"/>
                    <a:gd name="connsiteX42" fmla="*/ 2434 w 9696"/>
                    <a:gd name="connsiteY42" fmla="*/ 185 h 10000"/>
                    <a:gd name="connsiteX43" fmla="*/ 1292 w 9696"/>
                    <a:gd name="connsiteY43" fmla="*/ 333 h 10000"/>
                    <a:gd name="connsiteX44" fmla="*/ 1292 w 9696"/>
                    <a:gd name="connsiteY44" fmla="*/ 333 h 10000"/>
                    <a:gd name="connsiteX45" fmla="*/ 1103 w 9696"/>
                    <a:gd name="connsiteY45" fmla="*/ 370 h 10000"/>
                    <a:gd name="connsiteX46" fmla="*/ 951 w 9696"/>
                    <a:gd name="connsiteY46" fmla="*/ 481 h 10000"/>
                    <a:gd name="connsiteX47" fmla="*/ 798 w 9696"/>
                    <a:gd name="connsiteY47" fmla="*/ 573 h 10000"/>
                    <a:gd name="connsiteX48" fmla="*/ 722 w 9696"/>
                    <a:gd name="connsiteY48" fmla="*/ 702 h 10000"/>
                    <a:gd name="connsiteX49" fmla="*/ 722 w 9696"/>
                    <a:gd name="connsiteY49" fmla="*/ 702 h 10000"/>
                    <a:gd name="connsiteX50" fmla="*/ 456 w 9696"/>
                    <a:gd name="connsiteY50" fmla="*/ 1294 h 10000"/>
                    <a:gd name="connsiteX51" fmla="*/ 228 w 9696"/>
                    <a:gd name="connsiteY51" fmla="*/ 1904 h 10000"/>
                    <a:gd name="connsiteX52" fmla="*/ 76 w 9696"/>
                    <a:gd name="connsiteY52" fmla="*/ 2421 h 10000"/>
                    <a:gd name="connsiteX53" fmla="*/ 0 w 9696"/>
                    <a:gd name="connsiteY53" fmla="*/ 2625 h 10000"/>
                    <a:gd name="connsiteX54" fmla="*/ 0 w 9696"/>
                    <a:gd name="connsiteY54" fmla="*/ 2773 h 10000"/>
                    <a:gd name="connsiteX55" fmla="*/ 0 w 9696"/>
                    <a:gd name="connsiteY55" fmla="*/ 2773 h 10000"/>
                    <a:gd name="connsiteX56" fmla="*/ 114 w 9696"/>
                    <a:gd name="connsiteY56" fmla="*/ 2921 h 10000"/>
                    <a:gd name="connsiteX57" fmla="*/ 228 w 9696"/>
                    <a:gd name="connsiteY57" fmla="*/ 3087 h 10000"/>
                    <a:gd name="connsiteX58" fmla="*/ 609 w 9696"/>
                    <a:gd name="connsiteY58" fmla="*/ 3549 h 10000"/>
                    <a:gd name="connsiteX59" fmla="*/ 1179 w 9696"/>
                    <a:gd name="connsiteY59" fmla="*/ 4085 h 10000"/>
                    <a:gd name="connsiteX60" fmla="*/ 1710 w 9696"/>
                    <a:gd name="connsiteY60" fmla="*/ 4695 h 10000"/>
                    <a:gd name="connsiteX61" fmla="*/ 1710 w 9696"/>
                    <a:gd name="connsiteY61" fmla="*/ 4695 h 10000"/>
                    <a:gd name="connsiteX62" fmla="*/ 1786 w 9696"/>
                    <a:gd name="connsiteY62" fmla="*/ 4787 h 10000"/>
                    <a:gd name="connsiteX63" fmla="*/ 1901 w 9696"/>
                    <a:gd name="connsiteY63" fmla="*/ 4861 h 10000"/>
                    <a:gd name="connsiteX64" fmla="*/ 2053 w 9696"/>
                    <a:gd name="connsiteY64" fmla="*/ 4935 h 10000"/>
                    <a:gd name="connsiteX65" fmla="*/ 2281 w 9696"/>
                    <a:gd name="connsiteY65" fmla="*/ 4972 h 10000"/>
                    <a:gd name="connsiteX66" fmla="*/ 2662 w 9696"/>
                    <a:gd name="connsiteY66" fmla="*/ 9445 h 10000"/>
                    <a:gd name="connsiteX67" fmla="*/ 2662 w 9696"/>
                    <a:gd name="connsiteY67" fmla="*/ 9445 h 10000"/>
                    <a:gd name="connsiteX68" fmla="*/ 2015 w 9696"/>
                    <a:gd name="connsiteY68" fmla="*/ 9649 h 10000"/>
                    <a:gd name="connsiteX69" fmla="*/ 2015 w 9696"/>
                    <a:gd name="connsiteY69" fmla="*/ 9649 h 10000"/>
                    <a:gd name="connsiteX70" fmla="*/ 1977 w 9696"/>
                    <a:gd name="connsiteY70" fmla="*/ 9704 h 10000"/>
                    <a:gd name="connsiteX71" fmla="*/ 1977 w 9696"/>
                    <a:gd name="connsiteY71" fmla="*/ 9778 h 10000"/>
                    <a:gd name="connsiteX72" fmla="*/ 2015 w 9696"/>
                    <a:gd name="connsiteY72" fmla="*/ 9852 h 10000"/>
                    <a:gd name="connsiteX73" fmla="*/ 2053 w 9696"/>
                    <a:gd name="connsiteY73" fmla="*/ 9908 h 10000"/>
                    <a:gd name="connsiteX74" fmla="*/ 2053 w 9696"/>
                    <a:gd name="connsiteY74" fmla="*/ 9908 h 10000"/>
                    <a:gd name="connsiteX75" fmla="*/ 2129 w 9696"/>
                    <a:gd name="connsiteY75" fmla="*/ 9945 h 10000"/>
                    <a:gd name="connsiteX76" fmla="*/ 2281 w 9696"/>
                    <a:gd name="connsiteY76" fmla="*/ 9982 h 10000"/>
                    <a:gd name="connsiteX77" fmla="*/ 2471 w 9696"/>
                    <a:gd name="connsiteY77" fmla="*/ 10000 h 10000"/>
                    <a:gd name="connsiteX78" fmla="*/ 2471 w 9696"/>
                    <a:gd name="connsiteY78" fmla="*/ 10000 h 10000"/>
                    <a:gd name="connsiteX79" fmla="*/ 4639 w 9696"/>
                    <a:gd name="connsiteY79" fmla="*/ 10000 h 10000"/>
                    <a:gd name="connsiteX80" fmla="*/ 4639 w 9696"/>
                    <a:gd name="connsiteY80" fmla="*/ 10000 h 10000"/>
                    <a:gd name="connsiteX81" fmla="*/ 4791 w 9696"/>
                    <a:gd name="connsiteY81" fmla="*/ 10000 h 10000"/>
                    <a:gd name="connsiteX82" fmla="*/ 4829 w 9696"/>
                    <a:gd name="connsiteY82" fmla="*/ 9945 h 10000"/>
                    <a:gd name="connsiteX83" fmla="*/ 4867 w 9696"/>
                    <a:gd name="connsiteY83" fmla="*/ 9908 h 10000"/>
                    <a:gd name="connsiteX84" fmla="*/ 4867 w 9696"/>
                    <a:gd name="connsiteY84" fmla="*/ 9815 h 10000"/>
                    <a:gd name="connsiteX85" fmla="*/ 4715 w 9696"/>
                    <a:gd name="connsiteY85" fmla="*/ 9501 h 10000"/>
                    <a:gd name="connsiteX86" fmla="*/ 5247 w 9696"/>
                    <a:gd name="connsiteY86" fmla="*/ 6303 h 10000"/>
                    <a:gd name="connsiteX87" fmla="*/ 5703 w 9696"/>
                    <a:gd name="connsiteY87" fmla="*/ 9501 h 10000"/>
                    <a:gd name="connsiteX88" fmla="*/ 5703 w 9696"/>
                    <a:gd name="connsiteY88" fmla="*/ 9501 h 10000"/>
                    <a:gd name="connsiteX89" fmla="*/ 5589 w 9696"/>
                    <a:gd name="connsiteY89" fmla="*/ 9815 h 10000"/>
                    <a:gd name="connsiteX90" fmla="*/ 5589 w 9696"/>
                    <a:gd name="connsiteY90" fmla="*/ 9908 h 10000"/>
                    <a:gd name="connsiteX91" fmla="*/ 5589 w 9696"/>
                    <a:gd name="connsiteY91" fmla="*/ 9945 h 10000"/>
                    <a:gd name="connsiteX92" fmla="*/ 5703 w 9696"/>
                    <a:gd name="connsiteY92" fmla="*/ 10000 h 10000"/>
                    <a:gd name="connsiteX93" fmla="*/ 5818 w 9696"/>
                    <a:gd name="connsiteY93" fmla="*/ 10000 h 10000"/>
                    <a:gd name="connsiteX94" fmla="*/ 5818 w 9696"/>
                    <a:gd name="connsiteY94" fmla="*/ 10000 h 10000"/>
                    <a:gd name="connsiteX95" fmla="*/ 7947 w 9696"/>
                    <a:gd name="connsiteY95" fmla="*/ 10000 h 10000"/>
                    <a:gd name="connsiteX96" fmla="*/ 7947 w 9696"/>
                    <a:gd name="connsiteY96" fmla="*/ 10000 h 10000"/>
                    <a:gd name="connsiteX97" fmla="*/ 8175 w 9696"/>
                    <a:gd name="connsiteY97" fmla="*/ 9982 h 10000"/>
                    <a:gd name="connsiteX98" fmla="*/ 8327 w 9696"/>
                    <a:gd name="connsiteY98" fmla="*/ 9945 h 10000"/>
                    <a:gd name="connsiteX99" fmla="*/ 8404 w 9696"/>
                    <a:gd name="connsiteY99" fmla="*/ 9908 h 10000"/>
                    <a:gd name="connsiteX100" fmla="*/ 8404 w 9696"/>
                    <a:gd name="connsiteY100" fmla="*/ 9908 h 10000"/>
                    <a:gd name="connsiteX101" fmla="*/ 8480 w 9696"/>
                    <a:gd name="connsiteY101" fmla="*/ 9852 h 10000"/>
                    <a:gd name="connsiteX102" fmla="*/ 8480 w 9696"/>
                    <a:gd name="connsiteY102" fmla="*/ 9778 h 10000"/>
                    <a:gd name="connsiteX103" fmla="*/ 8480 w 9696"/>
                    <a:gd name="connsiteY103" fmla="*/ 9704 h 10000"/>
                    <a:gd name="connsiteX104" fmla="*/ 8404 w 9696"/>
                    <a:gd name="connsiteY104" fmla="*/ 9649 h 10000"/>
                    <a:gd name="connsiteX105" fmla="*/ 8404 w 9696"/>
                    <a:gd name="connsiteY105" fmla="*/ 9649 h 10000"/>
                    <a:gd name="connsiteX106" fmla="*/ 7756 w 9696"/>
                    <a:gd name="connsiteY106" fmla="*/ 9445 h 10000"/>
                    <a:gd name="connsiteX107" fmla="*/ 8175 w 9696"/>
                    <a:gd name="connsiteY107" fmla="*/ 4972 h 10000"/>
                    <a:gd name="connsiteX108" fmla="*/ 8175 w 9696"/>
                    <a:gd name="connsiteY108" fmla="*/ 4972 h 10000"/>
                    <a:gd name="connsiteX109" fmla="*/ 8365 w 9696"/>
                    <a:gd name="connsiteY109" fmla="*/ 4935 h 10000"/>
                    <a:gd name="connsiteX110" fmla="*/ 8517 w 9696"/>
                    <a:gd name="connsiteY110" fmla="*/ 4861 h 10000"/>
                    <a:gd name="connsiteX111" fmla="*/ 8669 w 9696"/>
                    <a:gd name="connsiteY111" fmla="*/ 4787 h 10000"/>
                    <a:gd name="connsiteX112" fmla="*/ 8744 w 9696"/>
                    <a:gd name="connsiteY112" fmla="*/ 4695 h 10000"/>
                    <a:gd name="connsiteX113" fmla="*/ 8744 w 9696"/>
                    <a:gd name="connsiteY113" fmla="*/ 4695 h 10000"/>
                    <a:gd name="connsiteX114" fmla="*/ 9696 w 9696"/>
                    <a:gd name="connsiteY114" fmla="*/ 702 h 10000"/>
                    <a:gd name="connsiteX115" fmla="*/ 9696 w 9696"/>
                    <a:gd name="connsiteY115" fmla="*/ 702 h 10000"/>
                    <a:gd name="connsiteX0" fmla="*/ 8218 w 10000"/>
                    <a:gd name="connsiteY0" fmla="*/ 1796 h 10000"/>
                    <a:gd name="connsiteX1" fmla="*/ 10000 w 10000"/>
                    <a:gd name="connsiteY1" fmla="*/ 702 h 10000"/>
                    <a:gd name="connsiteX2" fmla="*/ 9960 w 10000"/>
                    <a:gd name="connsiteY2" fmla="*/ 573 h 10000"/>
                    <a:gd name="connsiteX3" fmla="*/ 9843 w 10000"/>
                    <a:gd name="connsiteY3" fmla="*/ 481 h 10000"/>
                    <a:gd name="connsiteX4" fmla="*/ 9686 w 10000"/>
                    <a:gd name="connsiteY4" fmla="*/ 370 h 10000"/>
                    <a:gd name="connsiteX5" fmla="*/ 9411 w 10000"/>
                    <a:gd name="connsiteY5" fmla="*/ 333 h 10000"/>
                    <a:gd name="connsiteX6" fmla="*/ 9411 w 10000"/>
                    <a:gd name="connsiteY6" fmla="*/ 333 h 10000"/>
                    <a:gd name="connsiteX7" fmla="*/ 8275 w 10000"/>
                    <a:gd name="connsiteY7" fmla="*/ 185 h 10000"/>
                    <a:gd name="connsiteX8" fmla="*/ 7686 w 10000"/>
                    <a:gd name="connsiteY8" fmla="*/ 111 h 10000"/>
                    <a:gd name="connsiteX9" fmla="*/ 7098 w 10000"/>
                    <a:gd name="connsiteY9" fmla="*/ 55 h 10000"/>
                    <a:gd name="connsiteX10" fmla="*/ 7098 w 10000"/>
                    <a:gd name="connsiteY10" fmla="*/ 55 h 10000"/>
                    <a:gd name="connsiteX11" fmla="*/ 6941 w 10000"/>
                    <a:gd name="connsiteY11" fmla="*/ 0 h 10000"/>
                    <a:gd name="connsiteX12" fmla="*/ 6901 w 10000"/>
                    <a:gd name="connsiteY12" fmla="*/ 37 h 10000"/>
                    <a:gd name="connsiteX13" fmla="*/ 5882 w 10000"/>
                    <a:gd name="connsiteY13" fmla="*/ 1146 h 10000"/>
                    <a:gd name="connsiteX14" fmla="*/ 5882 w 10000"/>
                    <a:gd name="connsiteY14" fmla="*/ 1146 h 10000"/>
                    <a:gd name="connsiteX15" fmla="*/ 5607 w 10000"/>
                    <a:gd name="connsiteY15" fmla="*/ 555 h 10000"/>
                    <a:gd name="connsiteX16" fmla="*/ 5607 w 10000"/>
                    <a:gd name="connsiteY16" fmla="*/ 555 h 10000"/>
                    <a:gd name="connsiteX17" fmla="*/ 5764 w 10000"/>
                    <a:gd name="connsiteY17" fmla="*/ 444 h 10000"/>
                    <a:gd name="connsiteX18" fmla="*/ 5764 w 10000"/>
                    <a:gd name="connsiteY18" fmla="*/ 351 h 10000"/>
                    <a:gd name="connsiteX19" fmla="*/ 5764 w 10000"/>
                    <a:gd name="connsiteY19" fmla="*/ 351 h 10000"/>
                    <a:gd name="connsiteX20" fmla="*/ 5764 w 10000"/>
                    <a:gd name="connsiteY20" fmla="*/ 259 h 10000"/>
                    <a:gd name="connsiteX21" fmla="*/ 5725 w 10000"/>
                    <a:gd name="connsiteY21" fmla="*/ 222 h 10000"/>
                    <a:gd name="connsiteX22" fmla="*/ 5607 w 10000"/>
                    <a:gd name="connsiteY22" fmla="*/ 203 h 10000"/>
                    <a:gd name="connsiteX23" fmla="*/ 5607 w 10000"/>
                    <a:gd name="connsiteY23" fmla="*/ 203 h 10000"/>
                    <a:gd name="connsiteX24" fmla="*/ 5334 w 10000"/>
                    <a:gd name="connsiteY24" fmla="*/ 203 h 10000"/>
                    <a:gd name="connsiteX25" fmla="*/ 5334 w 10000"/>
                    <a:gd name="connsiteY25" fmla="*/ 203 h 10000"/>
                    <a:gd name="connsiteX26" fmla="*/ 5137 w 10000"/>
                    <a:gd name="connsiteY26" fmla="*/ 203 h 10000"/>
                    <a:gd name="connsiteX27" fmla="*/ 5137 w 10000"/>
                    <a:gd name="connsiteY27" fmla="*/ 203 h 10000"/>
                    <a:gd name="connsiteX28" fmla="*/ 5020 w 10000"/>
                    <a:gd name="connsiteY28" fmla="*/ 222 h 10000"/>
                    <a:gd name="connsiteX29" fmla="*/ 4980 w 10000"/>
                    <a:gd name="connsiteY29" fmla="*/ 259 h 10000"/>
                    <a:gd name="connsiteX30" fmla="*/ 4980 w 10000"/>
                    <a:gd name="connsiteY30" fmla="*/ 351 h 10000"/>
                    <a:gd name="connsiteX31" fmla="*/ 4980 w 10000"/>
                    <a:gd name="connsiteY31" fmla="*/ 351 h 10000"/>
                    <a:gd name="connsiteX32" fmla="*/ 5020 w 10000"/>
                    <a:gd name="connsiteY32" fmla="*/ 481 h 10000"/>
                    <a:gd name="connsiteX33" fmla="*/ 5137 w 10000"/>
                    <a:gd name="connsiteY33" fmla="*/ 555 h 10000"/>
                    <a:gd name="connsiteX34" fmla="*/ 5137 w 10000"/>
                    <a:gd name="connsiteY34" fmla="*/ 555 h 10000"/>
                    <a:gd name="connsiteX35" fmla="*/ 4863 w 10000"/>
                    <a:gd name="connsiteY35" fmla="*/ 1146 h 10000"/>
                    <a:gd name="connsiteX36" fmla="*/ 3883 w 10000"/>
                    <a:gd name="connsiteY36" fmla="*/ 37 h 10000"/>
                    <a:gd name="connsiteX37" fmla="*/ 3883 w 10000"/>
                    <a:gd name="connsiteY37" fmla="*/ 0 h 10000"/>
                    <a:gd name="connsiteX38" fmla="*/ 3883 w 10000"/>
                    <a:gd name="connsiteY38" fmla="*/ 0 h 10000"/>
                    <a:gd name="connsiteX39" fmla="*/ 3647 w 10000"/>
                    <a:gd name="connsiteY39" fmla="*/ 55 h 10000"/>
                    <a:gd name="connsiteX40" fmla="*/ 3647 w 10000"/>
                    <a:gd name="connsiteY40" fmla="*/ 55 h 10000"/>
                    <a:gd name="connsiteX41" fmla="*/ 3059 w 10000"/>
                    <a:gd name="connsiteY41" fmla="*/ 111 h 10000"/>
                    <a:gd name="connsiteX42" fmla="*/ 2510 w 10000"/>
                    <a:gd name="connsiteY42" fmla="*/ 185 h 10000"/>
                    <a:gd name="connsiteX43" fmla="*/ 1333 w 10000"/>
                    <a:gd name="connsiteY43" fmla="*/ 333 h 10000"/>
                    <a:gd name="connsiteX44" fmla="*/ 1333 w 10000"/>
                    <a:gd name="connsiteY44" fmla="*/ 333 h 10000"/>
                    <a:gd name="connsiteX45" fmla="*/ 1138 w 10000"/>
                    <a:gd name="connsiteY45" fmla="*/ 370 h 10000"/>
                    <a:gd name="connsiteX46" fmla="*/ 981 w 10000"/>
                    <a:gd name="connsiteY46" fmla="*/ 481 h 10000"/>
                    <a:gd name="connsiteX47" fmla="*/ 823 w 10000"/>
                    <a:gd name="connsiteY47" fmla="*/ 573 h 10000"/>
                    <a:gd name="connsiteX48" fmla="*/ 745 w 10000"/>
                    <a:gd name="connsiteY48" fmla="*/ 702 h 10000"/>
                    <a:gd name="connsiteX49" fmla="*/ 745 w 10000"/>
                    <a:gd name="connsiteY49" fmla="*/ 702 h 10000"/>
                    <a:gd name="connsiteX50" fmla="*/ 470 w 10000"/>
                    <a:gd name="connsiteY50" fmla="*/ 1294 h 10000"/>
                    <a:gd name="connsiteX51" fmla="*/ 235 w 10000"/>
                    <a:gd name="connsiteY51" fmla="*/ 1904 h 10000"/>
                    <a:gd name="connsiteX52" fmla="*/ 78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18 w 10000"/>
                    <a:gd name="connsiteY56" fmla="*/ 2921 h 10000"/>
                    <a:gd name="connsiteX57" fmla="*/ 235 w 10000"/>
                    <a:gd name="connsiteY57" fmla="*/ 3087 h 10000"/>
                    <a:gd name="connsiteX58" fmla="*/ 628 w 10000"/>
                    <a:gd name="connsiteY58" fmla="*/ 3549 h 10000"/>
                    <a:gd name="connsiteX59" fmla="*/ 1216 w 10000"/>
                    <a:gd name="connsiteY59" fmla="*/ 4085 h 10000"/>
                    <a:gd name="connsiteX60" fmla="*/ 1764 w 10000"/>
                    <a:gd name="connsiteY60" fmla="*/ 4695 h 10000"/>
                    <a:gd name="connsiteX61" fmla="*/ 1764 w 10000"/>
                    <a:gd name="connsiteY61" fmla="*/ 4695 h 10000"/>
                    <a:gd name="connsiteX62" fmla="*/ 1842 w 10000"/>
                    <a:gd name="connsiteY62" fmla="*/ 4787 h 10000"/>
                    <a:gd name="connsiteX63" fmla="*/ 1961 w 10000"/>
                    <a:gd name="connsiteY63" fmla="*/ 4861 h 10000"/>
                    <a:gd name="connsiteX64" fmla="*/ 2117 w 10000"/>
                    <a:gd name="connsiteY64" fmla="*/ 4935 h 10000"/>
                    <a:gd name="connsiteX65" fmla="*/ 2353 w 10000"/>
                    <a:gd name="connsiteY65" fmla="*/ 4972 h 10000"/>
                    <a:gd name="connsiteX66" fmla="*/ 2745 w 10000"/>
                    <a:gd name="connsiteY66" fmla="*/ 9445 h 10000"/>
                    <a:gd name="connsiteX67" fmla="*/ 2745 w 10000"/>
                    <a:gd name="connsiteY67" fmla="*/ 9445 h 10000"/>
                    <a:gd name="connsiteX68" fmla="*/ 2078 w 10000"/>
                    <a:gd name="connsiteY68" fmla="*/ 9649 h 10000"/>
                    <a:gd name="connsiteX69" fmla="*/ 2078 w 10000"/>
                    <a:gd name="connsiteY69" fmla="*/ 9649 h 10000"/>
                    <a:gd name="connsiteX70" fmla="*/ 2039 w 10000"/>
                    <a:gd name="connsiteY70" fmla="*/ 9704 h 10000"/>
                    <a:gd name="connsiteX71" fmla="*/ 2039 w 10000"/>
                    <a:gd name="connsiteY71" fmla="*/ 9778 h 10000"/>
                    <a:gd name="connsiteX72" fmla="*/ 2078 w 10000"/>
                    <a:gd name="connsiteY72" fmla="*/ 9852 h 10000"/>
                    <a:gd name="connsiteX73" fmla="*/ 2117 w 10000"/>
                    <a:gd name="connsiteY73" fmla="*/ 9908 h 10000"/>
                    <a:gd name="connsiteX74" fmla="*/ 2117 w 10000"/>
                    <a:gd name="connsiteY74" fmla="*/ 9908 h 10000"/>
                    <a:gd name="connsiteX75" fmla="*/ 2196 w 10000"/>
                    <a:gd name="connsiteY75" fmla="*/ 9945 h 10000"/>
                    <a:gd name="connsiteX76" fmla="*/ 2353 w 10000"/>
                    <a:gd name="connsiteY76" fmla="*/ 9982 h 10000"/>
                    <a:gd name="connsiteX77" fmla="*/ 2548 w 10000"/>
                    <a:gd name="connsiteY77" fmla="*/ 10000 h 10000"/>
                    <a:gd name="connsiteX78" fmla="*/ 2548 w 10000"/>
                    <a:gd name="connsiteY78" fmla="*/ 10000 h 10000"/>
                    <a:gd name="connsiteX79" fmla="*/ 4784 w 10000"/>
                    <a:gd name="connsiteY79" fmla="*/ 10000 h 10000"/>
                    <a:gd name="connsiteX80" fmla="*/ 4784 w 10000"/>
                    <a:gd name="connsiteY80" fmla="*/ 10000 h 10000"/>
                    <a:gd name="connsiteX81" fmla="*/ 4941 w 10000"/>
                    <a:gd name="connsiteY81" fmla="*/ 10000 h 10000"/>
                    <a:gd name="connsiteX82" fmla="*/ 4980 w 10000"/>
                    <a:gd name="connsiteY82" fmla="*/ 9945 h 10000"/>
                    <a:gd name="connsiteX83" fmla="*/ 5020 w 10000"/>
                    <a:gd name="connsiteY83" fmla="*/ 9908 h 10000"/>
                    <a:gd name="connsiteX84" fmla="*/ 5020 w 10000"/>
                    <a:gd name="connsiteY84" fmla="*/ 9815 h 10000"/>
                    <a:gd name="connsiteX85" fmla="*/ 4863 w 10000"/>
                    <a:gd name="connsiteY85" fmla="*/ 9501 h 10000"/>
                    <a:gd name="connsiteX86" fmla="*/ 5412 w 10000"/>
                    <a:gd name="connsiteY86" fmla="*/ 6303 h 10000"/>
                    <a:gd name="connsiteX87" fmla="*/ 5882 w 10000"/>
                    <a:gd name="connsiteY87" fmla="*/ 9501 h 10000"/>
                    <a:gd name="connsiteX88" fmla="*/ 5882 w 10000"/>
                    <a:gd name="connsiteY88" fmla="*/ 9501 h 10000"/>
                    <a:gd name="connsiteX89" fmla="*/ 5764 w 10000"/>
                    <a:gd name="connsiteY89" fmla="*/ 9815 h 10000"/>
                    <a:gd name="connsiteX90" fmla="*/ 5764 w 10000"/>
                    <a:gd name="connsiteY90" fmla="*/ 9908 h 10000"/>
                    <a:gd name="connsiteX91" fmla="*/ 5764 w 10000"/>
                    <a:gd name="connsiteY91" fmla="*/ 9945 h 10000"/>
                    <a:gd name="connsiteX92" fmla="*/ 5882 w 10000"/>
                    <a:gd name="connsiteY92" fmla="*/ 10000 h 10000"/>
                    <a:gd name="connsiteX93" fmla="*/ 6000 w 10000"/>
                    <a:gd name="connsiteY93" fmla="*/ 10000 h 10000"/>
                    <a:gd name="connsiteX94" fmla="*/ 6000 w 10000"/>
                    <a:gd name="connsiteY94" fmla="*/ 10000 h 10000"/>
                    <a:gd name="connsiteX95" fmla="*/ 8196 w 10000"/>
                    <a:gd name="connsiteY95" fmla="*/ 10000 h 10000"/>
                    <a:gd name="connsiteX96" fmla="*/ 8196 w 10000"/>
                    <a:gd name="connsiteY96" fmla="*/ 10000 h 10000"/>
                    <a:gd name="connsiteX97" fmla="*/ 8431 w 10000"/>
                    <a:gd name="connsiteY97" fmla="*/ 9982 h 10000"/>
                    <a:gd name="connsiteX98" fmla="*/ 8588 w 10000"/>
                    <a:gd name="connsiteY98" fmla="*/ 9945 h 10000"/>
                    <a:gd name="connsiteX99" fmla="*/ 8667 w 10000"/>
                    <a:gd name="connsiteY99" fmla="*/ 9908 h 10000"/>
                    <a:gd name="connsiteX100" fmla="*/ 8667 w 10000"/>
                    <a:gd name="connsiteY100" fmla="*/ 9908 h 10000"/>
                    <a:gd name="connsiteX101" fmla="*/ 8746 w 10000"/>
                    <a:gd name="connsiteY101" fmla="*/ 9852 h 10000"/>
                    <a:gd name="connsiteX102" fmla="*/ 8746 w 10000"/>
                    <a:gd name="connsiteY102" fmla="*/ 9778 h 10000"/>
                    <a:gd name="connsiteX103" fmla="*/ 8746 w 10000"/>
                    <a:gd name="connsiteY103" fmla="*/ 9704 h 10000"/>
                    <a:gd name="connsiteX104" fmla="*/ 8667 w 10000"/>
                    <a:gd name="connsiteY104" fmla="*/ 9649 h 10000"/>
                    <a:gd name="connsiteX105" fmla="*/ 8667 w 10000"/>
                    <a:gd name="connsiteY105" fmla="*/ 9649 h 10000"/>
                    <a:gd name="connsiteX106" fmla="*/ 7999 w 10000"/>
                    <a:gd name="connsiteY106" fmla="*/ 9445 h 10000"/>
                    <a:gd name="connsiteX107" fmla="*/ 8431 w 10000"/>
                    <a:gd name="connsiteY107" fmla="*/ 4972 h 10000"/>
                    <a:gd name="connsiteX108" fmla="*/ 8431 w 10000"/>
                    <a:gd name="connsiteY108" fmla="*/ 4972 h 10000"/>
                    <a:gd name="connsiteX109" fmla="*/ 8627 w 10000"/>
                    <a:gd name="connsiteY109" fmla="*/ 4935 h 10000"/>
                    <a:gd name="connsiteX110" fmla="*/ 8784 w 10000"/>
                    <a:gd name="connsiteY110" fmla="*/ 4861 h 10000"/>
                    <a:gd name="connsiteX111" fmla="*/ 8941 w 10000"/>
                    <a:gd name="connsiteY111" fmla="*/ 4787 h 10000"/>
                    <a:gd name="connsiteX112" fmla="*/ 9018 w 10000"/>
                    <a:gd name="connsiteY112" fmla="*/ 4695 h 10000"/>
                    <a:gd name="connsiteX113" fmla="*/ 9018 w 10000"/>
                    <a:gd name="connsiteY113" fmla="*/ 4695 h 10000"/>
                    <a:gd name="connsiteX114" fmla="*/ 10000 w 10000"/>
                    <a:gd name="connsiteY114" fmla="*/ 702 h 10000"/>
                    <a:gd name="connsiteX115" fmla="*/ 8218 w 10000"/>
                    <a:gd name="connsiteY115" fmla="*/ 1796 h 10000"/>
                    <a:gd name="connsiteX0" fmla="*/ 10000 w 10000"/>
                    <a:gd name="connsiteY0" fmla="*/ 702 h 10000"/>
                    <a:gd name="connsiteX1" fmla="*/ 10000 w 10000"/>
                    <a:gd name="connsiteY1" fmla="*/ 702 h 10000"/>
                    <a:gd name="connsiteX2" fmla="*/ 9960 w 10000"/>
                    <a:gd name="connsiteY2" fmla="*/ 573 h 10000"/>
                    <a:gd name="connsiteX3" fmla="*/ 9843 w 10000"/>
                    <a:gd name="connsiteY3" fmla="*/ 481 h 10000"/>
                    <a:gd name="connsiteX4" fmla="*/ 9686 w 10000"/>
                    <a:gd name="connsiteY4" fmla="*/ 370 h 10000"/>
                    <a:gd name="connsiteX5" fmla="*/ 9411 w 10000"/>
                    <a:gd name="connsiteY5" fmla="*/ 333 h 10000"/>
                    <a:gd name="connsiteX6" fmla="*/ 9411 w 10000"/>
                    <a:gd name="connsiteY6" fmla="*/ 333 h 10000"/>
                    <a:gd name="connsiteX7" fmla="*/ 8275 w 10000"/>
                    <a:gd name="connsiteY7" fmla="*/ 185 h 10000"/>
                    <a:gd name="connsiteX8" fmla="*/ 7686 w 10000"/>
                    <a:gd name="connsiteY8" fmla="*/ 111 h 10000"/>
                    <a:gd name="connsiteX9" fmla="*/ 7098 w 10000"/>
                    <a:gd name="connsiteY9" fmla="*/ 55 h 10000"/>
                    <a:gd name="connsiteX10" fmla="*/ 7098 w 10000"/>
                    <a:gd name="connsiteY10" fmla="*/ 55 h 10000"/>
                    <a:gd name="connsiteX11" fmla="*/ 6941 w 10000"/>
                    <a:gd name="connsiteY11" fmla="*/ 0 h 10000"/>
                    <a:gd name="connsiteX12" fmla="*/ 6901 w 10000"/>
                    <a:gd name="connsiteY12" fmla="*/ 37 h 10000"/>
                    <a:gd name="connsiteX13" fmla="*/ 5882 w 10000"/>
                    <a:gd name="connsiteY13" fmla="*/ 1146 h 10000"/>
                    <a:gd name="connsiteX14" fmla="*/ 5882 w 10000"/>
                    <a:gd name="connsiteY14" fmla="*/ 1146 h 10000"/>
                    <a:gd name="connsiteX15" fmla="*/ 5607 w 10000"/>
                    <a:gd name="connsiteY15" fmla="*/ 555 h 10000"/>
                    <a:gd name="connsiteX16" fmla="*/ 5607 w 10000"/>
                    <a:gd name="connsiteY16" fmla="*/ 555 h 10000"/>
                    <a:gd name="connsiteX17" fmla="*/ 5764 w 10000"/>
                    <a:gd name="connsiteY17" fmla="*/ 444 h 10000"/>
                    <a:gd name="connsiteX18" fmla="*/ 5764 w 10000"/>
                    <a:gd name="connsiteY18" fmla="*/ 351 h 10000"/>
                    <a:gd name="connsiteX19" fmla="*/ 5764 w 10000"/>
                    <a:gd name="connsiteY19" fmla="*/ 351 h 10000"/>
                    <a:gd name="connsiteX20" fmla="*/ 5764 w 10000"/>
                    <a:gd name="connsiteY20" fmla="*/ 259 h 10000"/>
                    <a:gd name="connsiteX21" fmla="*/ 5725 w 10000"/>
                    <a:gd name="connsiteY21" fmla="*/ 222 h 10000"/>
                    <a:gd name="connsiteX22" fmla="*/ 5607 w 10000"/>
                    <a:gd name="connsiteY22" fmla="*/ 203 h 10000"/>
                    <a:gd name="connsiteX23" fmla="*/ 5607 w 10000"/>
                    <a:gd name="connsiteY23" fmla="*/ 203 h 10000"/>
                    <a:gd name="connsiteX24" fmla="*/ 5334 w 10000"/>
                    <a:gd name="connsiteY24" fmla="*/ 203 h 10000"/>
                    <a:gd name="connsiteX25" fmla="*/ 5334 w 10000"/>
                    <a:gd name="connsiteY25" fmla="*/ 203 h 10000"/>
                    <a:gd name="connsiteX26" fmla="*/ 5137 w 10000"/>
                    <a:gd name="connsiteY26" fmla="*/ 203 h 10000"/>
                    <a:gd name="connsiteX27" fmla="*/ 5137 w 10000"/>
                    <a:gd name="connsiteY27" fmla="*/ 203 h 10000"/>
                    <a:gd name="connsiteX28" fmla="*/ 5020 w 10000"/>
                    <a:gd name="connsiteY28" fmla="*/ 222 h 10000"/>
                    <a:gd name="connsiteX29" fmla="*/ 4980 w 10000"/>
                    <a:gd name="connsiteY29" fmla="*/ 259 h 10000"/>
                    <a:gd name="connsiteX30" fmla="*/ 4980 w 10000"/>
                    <a:gd name="connsiteY30" fmla="*/ 351 h 10000"/>
                    <a:gd name="connsiteX31" fmla="*/ 4980 w 10000"/>
                    <a:gd name="connsiteY31" fmla="*/ 351 h 10000"/>
                    <a:gd name="connsiteX32" fmla="*/ 5020 w 10000"/>
                    <a:gd name="connsiteY32" fmla="*/ 481 h 10000"/>
                    <a:gd name="connsiteX33" fmla="*/ 5137 w 10000"/>
                    <a:gd name="connsiteY33" fmla="*/ 555 h 10000"/>
                    <a:gd name="connsiteX34" fmla="*/ 5137 w 10000"/>
                    <a:gd name="connsiteY34" fmla="*/ 555 h 10000"/>
                    <a:gd name="connsiteX35" fmla="*/ 4863 w 10000"/>
                    <a:gd name="connsiteY35" fmla="*/ 1146 h 10000"/>
                    <a:gd name="connsiteX36" fmla="*/ 3883 w 10000"/>
                    <a:gd name="connsiteY36" fmla="*/ 37 h 10000"/>
                    <a:gd name="connsiteX37" fmla="*/ 3883 w 10000"/>
                    <a:gd name="connsiteY37" fmla="*/ 0 h 10000"/>
                    <a:gd name="connsiteX38" fmla="*/ 3883 w 10000"/>
                    <a:gd name="connsiteY38" fmla="*/ 0 h 10000"/>
                    <a:gd name="connsiteX39" fmla="*/ 3647 w 10000"/>
                    <a:gd name="connsiteY39" fmla="*/ 55 h 10000"/>
                    <a:gd name="connsiteX40" fmla="*/ 3647 w 10000"/>
                    <a:gd name="connsiteY40" fmla="*/ 55 h 10000"/>
                    <a:gd name="connsiteX41" fmla="*/ 3059 w 10000"/>
                    <a:gd name="connsiteY41" fmla="*/ 111 h 10000"/>
                    <a:gd name="connsiteX42" fmla="*/ 2510 w 10000"/>
                    <a:gd name="connsiteY42" fmla="*/ 185 h 10000"/>
                    <a:gd name="connsiteX43" fmla="*/ 1333 w 10000"/>
                    <a:gd name="connsiteY43" fmla="*/ 333 h 10000"/>
                    <a:gd name="connsiteX44" fmla="*/ 1333 w 10000"/>
                    <a:gd name="connsiteY44" fmla="*/ 333 h 10000"/>
                    <a:gd name="connsiteX45" fmla="*/ 1138 w 10000"/>
                    <a:gd name="connsiteY45" fmla="*/ 370 h 10000"/>
                    <a:gd name="connsiteX46" fmla="*/ 981 w 10000"/>
                    <a:gd name="connsiteY46" fmla="*/ 481 h 10000"/>
                    <a:gd name="connsiteX47" fmla="*/ 823 w 10000"/>
                    <a:gd name="connsiteY47" fmla="*/ 573 h 10000"/>
                    <a:gd name="connsiteX48" fmla="*/ 745 w 10000"/>
                    <a:gd name="connsiteY48" fmla="*/ 702 h 10000"/>
                    <a:gd name="connsiteX49" fmla="*/ 745 w 10000"/>
                    <a:gd name="connsiteY49" fmla="*/ 702 h 10000"/>
                    <a:gd name="connsiteX50" fmla="*/ 470 w 10000"/>
                    <a:gd name="connsiteY50" fmla="*/ 1294 h 10000"/>
                    <a:gd name="connsiteX51" fmla="*/ 235 w 10000"/>
                    <a:gd name="connsiteY51" fmla="*/ 1904 h 10000"/>
                    <a:gd name="connsiteX52" fmla="*/ 78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18 w 10000"/>
                    <a:gd name="connsiteY56" fmla="*/ 2921 h 10000"/>
                    <a:gd name="connsiteX57" fmla="*/ 235 w 10000"/>
                    <a:gd name="connsiteY57" fmla="*/ 3087 h 10000"/>
                    <a:gd name="connsiteX58" fmla="*/ 628 w 10000"/>
                    <a:gd name="connsiteY58" fmla="*/ 3549 h 10000"/>
                    <a:gd name="connsiteX59" fmla="*/ 1216 w 10000"/>
                    <a:gd name="connsiteY59" fmla="*/ 4085 h 10000"/>
                    <a:gd name="connsiteX60" fmla="*/ 1764 w 10000"/>
                    <a:gd name="connsiteY60" fmla="*/ 4695 h 10000"/>
                    <a:gd name="connsiteX61" fmla="*/ 1764 w 10000"/>
                    <a:gd name="connsiteY61" fmla="*/ 4695 h 10000"/>
                    <a:gd name="connsiteX62" fmla="*/ 1842 w 10000"/>
                    <a:gd name="connsiteY62" fmla="*/ 4787 h 10000"/>
                    <a:gd name="connsiteX63" fmla="*/ 1961 w 10000"/>
                    <a:gd name="connsiteY63" fmla="*/ 4861 h 10000"/>
                    <a:gd name="connsiteX64" fmla="*/ 2117 w 10000"/>
                    <a:gd name="connsiteY64" fmla="*/ 4935 h 10000"/>
                    <a:gd name="connsiteX65" fmla="*/ 2353 w 10000"/>
                    <a:gd name="connsiteY65" fmla="*/ 4972 h 10000"/>
                    <a:gd name="connsiteX66" fmla="*/ 2745 w 10000"/>
                    <a:gd name="connsiteY66" fmla="*/ 9445 h 10000"/>
                    <a:gd name="connsiteX67" fmla="*/ 2745 w 10000"/>
                    <a:gd name="connsiteY67" fmla="*/ 9445 h 10000"/>
                    <a:gd name="connsiteX68" fmla="*/ 2078 w 10000"/>
                    <a:gd name="connsiteY68" fmla="*/ 9649 h 10000"/>
                    <a:gd name="connsiteX69" fmla="*/ 2078 w 10000"/>
                    <a:gd name="connsiteY69" fmla="*/ 9649 h 10000"/>
                    <a:gd name="connsiteX70" fmla="*/ 2039 w 10000"/>
                    <a:gd name="connsiteY70" fmla="*/ 9704 h 10000"/>
                    <a:gd name="connsiteX71" fmla="*/ 2039 w 10000"/>
                    <a:gd name="connsiteY71" fmla="*/ 9778 h 10000"/>
                    <a:gd name="connsiteX72" fmla="*/ 2078 w 10000"/>
                    <a:gd name="connsiteY72" fmla="*/ 9852 h 10000"/>
                    <a:gd name="connsiteX73" fmla="*/ 2117 w 10000"/>
                    <a:gd name="connsiteY73" fmla="*/ 9908 h 10000"/>
                    <a:gd name="connsiteX74" fmla="*/ 2117 w 10000"/>
                    <a:gd name="connsiteY74" fmla="*/ 9908 h 10000"/>
                    <a:gd name="connsiteX75" fmla="*/ 2196 w 10000"/>
                    <a:gd name="connsiteY75" fmla="*/ 9945 h 10000"/>
                    <a:gd name="connsiteX76" fmla="*/ 2353 w 10000"/>
                    <a:gd name="connsiteY76" fmla="*/ 9982 h 10000"/>
                    <a:gd name="connsiteX77" fmla="*/ 2548 w 10000"/>
                    <a:gd name="connsiteY77" fmla="*/ 10000 h 10000"/>
                    <a:gd name="connsiteX78" fmla="*/ 2548 w 10000"/>
                    <a:gd name="connsiteY78" fmla="*/ 10000 h 10000"/>
                    <a:gd name="connsiteX79" fmla="*/ 4784 w 10000"/>
                    <a:gd name="connsiteY79" fmla="*/ 10000 h 10000"/>
                    <a:gd name="connsiteX80" fmla="*/ 4784 w 10000"/>
                    <a:gd name="connsiteY80" fmla="*/ 10000 h 10000"/>
                    <a:gd name="connsiteX81" fmla="*/ 4941 w 10000"/>
                    <a:gd name="connsiteY81" fmla="*/ 10000 h 10000"/>
                    <a:gd name="connsiteX82" fmla="*/ 4980 w 10000"/>
                    <a:gd name="connsiteY82" fmla="*/ 9945 h 10000"/>
                    <a:gd name="connsiteX83" fmla="*/ 5020 w 10000"/>
                    <a:gd name="connsiteY83" fmla="*/ 9908 h 10000"/>
                    <a:gd name="connsiteX84" fmla="*/ 5020 w 10000"/>
                    <a:gd name="connsiteY84" fmla="*/ 9815 h 10000"/>
                    <a:gd name="connsiteX85" fmla="*/ 4863 w 10000"/>
                    <a:gd name="connsiteY85" fmla="*/ 9501 h 10000"/>
                    <a:gd name="connsiteX86" fmla="*/ 5412 w 10000"/>
                    <a:gd name="connsiteY86" fmla="*/ 6303 h 10000"/>
                    <a:gd name="connsiteX87" fmla="*/ 5882 w 10000"/>
                    <a:gd name="connsiteY87" fmla="*/ 9501 h 10000"/>
                    <a:gd name="connsiteX88" fmla="*/ 5882 w 10000"/>
                    <a:gd name="connsiteY88" fmla="*/ 9501 h 10000"/>
                    <a:gd name="connsiteX89" fmla="*/ 5764 w 10000"/>
                    <a:gd name="connsiteY89" fmla="*/ 9815 h 10000"/>
                    <a:gd name="connsiteX90" fmla="*/ 5764 w 10000"/>
                    <a:gd name="connsiteY90" fmla="*/ 9908 h 10000"/>
                    <a:gd name="connsiteX91" fmla="*/ 5764 w 10000"/>
                    <a:gd name="connsiteY91" fmla="*/ 9945 h 10000"/>
                    <a:gd name="connsiteX92" fmla="*/ 5882 w 10000"/>
                    <a:gd name="connsiteY92" fmla="*/ 10000 h 10000"/>
                    <a:gd name="connsiteX93" fmla="*/ 6000 w 10000"/>
                    <a:gd name="connsiteY93" fmla="*/ 10000 h 10000"/>
                    <a:gd name="connsiteX94" fmla="*/ 6000 w 10000"/>
                    <a:gd name="connsiteY94" fmla="*/ 10000 h 10000"/>
                    <a:gd name="connsiteX95" fmla="*/ 8196 w 10000"/>
                    <a:gd name="connsiteY95" fmla="*/ 10000 h 10000"/>
                    <a:gd name="connsiteX96" fmla="*/ 8196 w 10000"/>
                    <a:gd name="connsiteY96" fmla="*/ 10000 h 10000"/>
                    <a:gd name="connsiteX97" fmla="*/ 8431 w 10000"/>
                    <a:gd name="connsiteY97" fmla="*/ 9982 h 10000"/>
                    <a:gd name="connsiteX98" fmla="*/ 8588 w 10000"/>
                    <a:gd name="connsiteY98" fmla="*/ 9945 h 10000"/>
                    <a:gd name="connsiteX99" fmla="*/ 8667 w 10000"/>
                    <a:gd name="connsiteY99" fmla="*/ 9908 h 10000"/>
                    <a:gd name="connsiteX100" fmla="*/ 8667 w 10000"/>
                    <a:gd name="connsiteY100" fmla="*/ 9908 h 10000"/>
                    <a:gd name="connsiteX101" fmla="*/ 8746 w 10000"/>
                    <a:gd name="connsiteY101" fmla="*/ 9852 h 10000"/>
                    <a:gd name="connsiteX102" fmla="*/ 8746 w 10000"/>
                    <a:gd name="connsiteY102" fmla="*/ 9778 h 10000"/>
                    <a:gd name="connsiteX103" fmla="*/ 8746 w 10000"/>
                    <a:gd name="connsiteY103" fmla="*/ 9704 h 10000"/>
                    <a:gd name="connsiteX104" fmla="*/ 8667 w 10000"/>
                    <a:gd name="connsiteY104" fmla="*/ 9649 h 10000"/>
                    <a:gd name="connsiteX105" fmla="*/ 8667 w 10000"/>
                    <a:gd name="connsiteY105" fmla="*/ 9649 h 10000"/>
                    <a:gd name="connsiteX106" fmla="*/ 7999 w 10000"/>
                    <a:gd name="connsiteY106" fmla="*/ 9445 h 10000"/>
                    <a:gd name="connsiteX107" fmla="*/ 8431 w 10000"/>
                    <a:gd name="connsiteY107" fmla="*/ 4972 h 10000"/>
                    <a:gd name="connsiteX108" fmla="*/ 8431 w 10000"/>
                    <a:gd name="connsiteY108" fmla="*/ 4972 h 10000"/>
                    <a:gd name="connsiteX109" fmla="*/ 8627 w 10000"/>
                    <a:gd name="connsiteY109" fmla="*/ 4935 h 10000"/>
                    <a:gd name="connsiteX110" fmla="*/ 8784 w 10000"/>
                    <a:gd name="connsiteY110" fmla="*/ 4861 h 10000"/>
                    <a:gd name="connsiteX111" fmla="*/ 8941 w 10000"/>
                    <a:gd name="connsiteY111" fmla="*/ 4787 h 10000"/>
                    <a:gd name="connsiteX112" fmla="*/ 9018 w 10000"/>
                    <a:gd name="connsiteY112" fmla="*/ 4695 h 10000"/>
                    <a:gd name="connsiteX113" fmla="*/ 9018 w 10000"/>
                    <a:gd name="connsiteY113" fmla="*/ 4695 h 10000"/>
                    <a:gd name="connsiteX114" fmla="*/ 10000 w 10000"/>
                    <a:gd name="connsiteY114" fmla="*/ 702 h 10000"/>
                    <a:gd name="connsiteX0" fmla="*/ 9020 w 10000"/>
                    <a:gd name="connsiteY0" fmla="*/ 1123 h 10000"/>
                    <a:gd name="connsiteX1" fmla="*/ 10000 w 10000"/>
                    <a:gd name="connsiteY1" fmla="*/ 702 h 10000"/>
                    <a:gd name="connsiteX2" fmla="*/ 9960 w 10000"/>
                    <a:gd name="connsiteY2" fmla="*/ 573 h 10000"/>
                    <a:gd name="connsiteX3" fmla="*/ 9843 w 10000"/>
                    <a:gd name="connsiteY3" fmla="*/ 481 h 10000"/>
                    <a:gd name="connsiteX4" fmla="*/ 9686 w 10000"/>
                    <a:gd name="connsiteY4" fmla="*/ 370 h 10000"/>
                    <a:gd name="connsiteX5" fmla="*/ 9411 w 10000"/>
                    <a:gd name="connsiteY5" fmla="*/ 333 h 10000"/>
                    <a:gd name="connsiteX6" fmla="*/ 9411 w 10000"/>
                    <a:gd name="connsiteY6" fmla="*/ 333 h 10000"/>
                    <a:gd name="connsiteX7" fmla="*/ 8275 w 10000"/>
                    <a:gd name="connsiteY7" fmla="*/ 185 h 10000"/>
                    <a:gd name="connsiteX8" fmla="*/ 7686 w 10000"/>
                    <a:gd name="connsiteY8" fmla="*/ 111 h 10000"/>
                    <a:gd name="connsiteX9" fmla="*/ 7098 w 10000"/>
                    <a:gd name="connsiteY9" fmla="*/ 55 h 10000"/>
                    <a:gd name="connsiteX10" fmla="*/ 7098 w 10000"/>
                    <a:gd name="connsiteY10" fmla="*/ 55 h 10000"/>
                    <a:gd name="connsiteX11" fmla="*/ 6941 w 10000"/>
                    <a:gd name="connsiteY11" fmla="*/ 0 h 10000"/>
                    <a:gd name="connsiteX12" fmla="*/ 6901 w 10000"/>
                    <a:gd name="connsiteY12" fmla="*/ 37 h 10000"/>
                    <a:gd name="connsiteX13" fmla="*/ 5882 w 10000"/>
                    <a:gd name="connsiteY13" fmla="*/ 1146 h 10000"/>
                    <a:gd name="connsiteX14" fmla="*/ 5882 w 10000"/>
                    <a:gd name="connsiteY14" fmla="*/ 1146 h 10000"/>
                    <a:gd name="connsiteX15" fmla="*/ 5607 w 10000"/>
                    <a:gd name="connsiteY15" fmla="*/ 555 h 10000"/>
                    <a:gd name="connsiteX16" fmla="*/ 5607 w 10000"/>
                    <a:gd name="connsiteY16" fmla="*/ 555 h 10000"/>
                    <a:gd name="connsiteX17" fmla="*/ 5764 w 10000"/>
                    <a:gd name="connsiteY17" fmla="*/ 444 h 10000"/>
                    <a:gd name="connsiteX18" fmla="*/ 5764 w 10000"/>
                    <a:gd name="connsiteY18" fmla="*/ 351 h 10000"/>
                    <a:gd name="connsiteX19" fmla="*/ 5764 w 10000"/>
                    <a:gd name="connsiteY19" fmla="*/ 351 h 10000"/>
                    <a:gd name="connsiteX20" fmla="*/ 5764 w 10000"/>
                    <a:gd name="connsiteY20" fmla="*/ 259 h 10000"/>
                    <a:gd name="connsiteX21" fmla="*/ 5725 w 10000"/>
                    <a:gd name="connsiteY21" fmla="*/ 222 h 10000"/>
                    <a:gd name="connsiteX22" fmla="*/ 5607 w 10000"/>
                    <a:gd name="connsiteY22" fmla="*/ 203 h 10000"/>
                    <a:gd name="connsiteX23" fmla="*/ 5607 w 10000"/>
                    <a:gd name="connsiteY23" fmla="*/ 203 h 10000"/>
                    <a:gd name="connsiteX24" fmla="*/ 5334 w 10000"/>
                    <a:gd name="connsiteY24" fmla="*/ 203 h 10000"/>
                    <a:gd name="connsiteX25" fmla="*/ 5334 w 10000"/>
                    <a:gd name="connsiteY25" fmla="*/ 203 h 10000"/>
                    <a:gd name="connsiteX26" fmla="*/ 5137 w 10000"/>
                    <a:gd name="connsiteY26" fmla="*/ 203 h 10000"/>
                    <a:gd name="connsiteX27" fmla="*/ 5137 w 10000"/>
                    <a:gd name="connsiteY27" fmla="*/ 203 h 10000"/>
                    <a:gd name="connsiteX28" fmla="*/ 5020 w 10000"/>
                    <a:gd name="connsiteY28" fmla="*/ 222 h 10000"/>
                    <a:gd name="connsiteX29" fmla="*/ 4980 w 10000"/>
                    <a:gd name="connsiteY29" fmla="*/ 259 h 10000"/>
                    <a:gd name="connsiteX30" fmla="*/ 4980 w 10000"/>
                    <a:gd name="connsiteY30" fmla="*/ 351 h 10000"/>
                    <a:gd name="connsiteX31" fmla="*/ 4980 w 10000"/>
                    <a:gd name="connsiteY31" fmla="*/ 351 h 10000"/>
                    <a:gd name="connsiteX32" fmla="*/ 5020 w 10000"/>
                    <a:gd name="connsiteY32" fmla="*/ 481 h 10000"/>
                    <a:gd name="connsiteX33" fmla="*/ 5137 w 10000"/>
                    <a:gd name="connsiteY33" fmla="*/ 555 h 10000"/>
                    <a:gd name="connsiteX34" fmla="*/ 5137 w 10000"/>
                    <a:gd name="connsiteY34" fmla="*/ 555 h 10000"/>
                    <a:gd name="connsiteX35" fmla="*/ 4863 w 10000"/>
                    <a:gd name="connsiteY35" fmla="*/ 1146 h 10000"/>
                    <a:gd name="connsiteX36" fmla="*/ 3883 w 10000"/>
                    <a:gd name="connsiteY36" fmla="*/ 37 h 10000"/>
                    <a:gd name="connsiteX37" fmla="*/ 3883 w 10000"/>
                    <a:gd name="connsiteY37" fmla="*/ 0 h 10000"/>
                    <a:gd name="connsiteX38" fmla="*/ 3883 w 10000"/>
                    <a:gd name="connsiteY38" fmla="*/ 0 h 10000"/>
                    <a:gd name="connsiteX39" fmla="*/ 3647 w 10000"/>
                    <a:gd name="connsiteY39" fmla="*/ 55 h 10000"/>
                    <a:gd name="connsiteX40" fmla="*/ 3647 w 10000"/>
                    <a:gd name="connsiteY40" fmla="*/ 55 h 10000"/>
                    <a:gd name="connsiteX41" fmla="*/ 3059 w 10000"/>
                    <a:gd name="connsiteY41" fmla="*/ 111 h 10000"/>
                    <a:gd name="connsiteX42" fmla="*/ 2510 w 10000"/>
                    <a:gd name="connsiteY42" fmla="*/ 185 h 10000"/>
                    <a:gd name="connsiteX43" fmla="*/ 1333 w 10000"/>
                    <a:gd name="connsiteY43" fmla="*/ 333 h 10000"/>
                    <a:gd name="connsiteX44" fmla="*/ 1333 w 10000"/>
                    <a:gd name="connsiteY44" fmla="*/ 333 h 10000"/>
                    <a:gd name="connsiteX45" fmla="*/ 1138 w 10000"/>
                    <a:gd name="connsiteY45" fmla="*/ 370 h 10000"/>
                    <a:gd name="connsiteX46" fmla="*/ 981 w 10000"/>
                    <a:gd name="connsiteY46" fmla="*/ 481 h 10000"/>
                    <a:gd name="connsiteX47" fmla="*/ 823 w 10000"/>
                    <a:gd name="connsiteY47" fmla="*/ 573 h 10000"/>
                    <a:gd name="connsiteX48" fmla="*/ 745 w 10000"/>
                    <a:gd name="connsiteY48" fmla="*/ 702 h 10000"/>
                    <a:gd name="connsiteX49" fmla="*/ 745 w 10000"/>
                    <a:gd name="connsiteY49" fmla="*/ 702 h 10000"/>
                    <a:gd name="connsiteX50" fmla="*/ 470 w 10000"/>
                    <a:gd name="connsiteY50" fmla="*/ 1294 h 10000"/>
                    <a:gd name="connsiteX51" fmla="*/ 235 w 10000"/>
                    <a:gd name="connsiteY51" fmla="*/ 1904 h 10000"/>
                    <a:gd name="connsiteX52" fmla="*/ 78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18 w 10000"/>
                    <a:gd name="connsiteY56" fmla="*/ 2921 h 10000"/>
                    <a:gd name="connsiteX57" fmla="*/ 235 w 10000"/>
                    <a:gd name="connsiteY57" fmla="*/ 3087 h 10000"/>
                    <a:gd name="connsiteX58" fmla="*/ 628 w 10000"/>
                    <a:gd name="connsiteY58" fmla="*/ 3549 h 10000"/>
                    <a:gd name="connsiteX59" fmla="*/ 1216 w 10000"/>
                    <a:gd name="connsiteY59" fmla="*/ 4085 h 10000"/>
                    <a:gd name="connsiteX60" fmla="*/ 1764 w 10000"/>
                    <a:gd name="connsiteY60" fmla="*/ 4695 h 10000"/>
                    <a:gd name="connsiteX61" fmla="*/ 1764 w 10000"/>
                    <a:gd name="connsiteY61" fmla="*/ 4695 h 10000"/>
                    <a:gd name="connsiteX62" fmla="*/ 1842 w 10000"/>
                    <a:gd name="connsiteY62" fmla="*/ 4787 h 10000"/>
                    <a:gd name="connsiteX63" fmla="*/ 1961 w 10000"/>
                    <a:gd name="connsiteY63" fmla="*/ 4861 h 10000"/>
                    <a:gd name="connsiteX64" fmla="*/ 2117 w 10000"/>
                    <a:gd name="connsiteY64" fmla="*/ 4935 h 10000"/>
                    <a:gd name="connsiteX65" fmla="*/ 2353 w 10000"/>
                    <a:gd name="connsiteY65" fmla="*/ 4972 h 10000"/>
                    <a:gd name="connsiteX66" fmla="*/ 2745 w 10000"/>
                    <a:gd name="connsiteY66" fmla="*/ 9445 h 10000"/>
                    <a:gd name="connsiteX67" fmla="*/ 2745 w 10000"/>
                    <a:gd name="connsiteY67" fmla="*/ 9445 h 10000"/>
                    <a:gd name="connsiteX68" fmla="*/ 2078 w 10000"/>
                    <a:gd name="connsiteY68" fmla="*/ 9649 h 10000"/>
                    <a:gd name="connsiteX69" fmla="*/ 2078 w 10000"/>
                    <a:gd name="connsiteY69" fmla="*/ 9649 h 10000"/>
                    <a:gd name="connsiteX70" fmla="*/ 2039 w 10000"/>
                    <a:gd name="connsiteY70" fmla="*/ 9704 h 10000"/>
                    <a:gd name="connsiteX71" fmla="*/ 2039 w 10000"/>
                    <a:gd name="connsiteY71" fmla="*/ 9778 h 10000"/>
                    <a:gd name="connsiteX72" fmla="*/ 2078 w 10000"/>
                    <a:gd name="connsiteY72" fmla="*/ 9852 h 10000"/>
                    <a:gd name="connsiteX73" fmla="*/ 2117 w 10000"/>
                    <a:gd name="connsiteY73" fmla="*/ 9908 h 10000"/>
                    <a:gd name="connsiteX74" fmla="*/ 2117 w 10000"/>
                    <a:gd name="connsiteY74" fmla="*/ 9908 h 10000"/>
                    <a:gd name="connsiteX75" fmla="*/ 2196 w 10000"/>
                    <a:gd name="connsiteY75" fmla="*/ 9945 h 10000"/>
                    <a:gd name="connsiteX76" fmla="*/ 2353 w 10000"/>
                    <a:gd name="connsiteY76" fmla="*/ 9982 h 10000"/>
                    <a:gd name="connsiteX77" fmla="*/ 2548 w 10000"/>
                    <a:gd name="connsiteY77" fmla="*/ 10000 h 10000"/>
                    <a:gd name="connsiteX78" fmla="*/ 2548 w 10000"/>
                    <a:gd name="connsiteY78" fmla="*/ 10000 h 10000"/>
                    <a:gd name="connsiteX79" fmla="*/ 4784 w 10000"/>
                    <a:gd name="connsiteY79" fmla="*/ 10000 h 10000"/>
                    <a:gd name="connsiteX80" fmla="*/ 4784 w 10000"/>
                    <a:gd name="connsiteY80" fmla="*/ 10000 h 10000"/>
                    <a:gd name="connsiteX81" fmla="*/ 4941 w 10000"/>
                    <a:gd name="connsiteY81" fmla="*/ 10000 h 10000"/>
                    <a:gd name="connsiteX82" fmla="*/ 4980 w 10000"/>
                    <a:gd name="connsiteY82" fmla="*/ 9945 h 10000"/>
                    <a:gd name="connsiteX83" fmla="*/ 5020 w 10000"/>
                    <a:gd name="connsiteY83" fmla="*/ 9908 h 10000"/>
                    <a:gd name="connsiteX84" fmla="*/ 5020 w 10000"/>
                    <a:gd name="connsiteY84" fmla="*/ 9815 h 10000"/>
                    <a:gd name="connsiteX85" fmla="*/ 4863 w 10000"/>
                    <a:gd name="connsiteY85" fmla="*/ 9501 h 10000"/>
                    <a:gd name="connsiteX86" fmla="*/ 5412 w 10000"/>
                    <a:gd name="connsiteY86" fmla="*/ 6303 h 10000"/>
                    <a:gd name="connsiteX87" fmla="*/ 5882 w 10000"/>
                    <a:gd name="connsiteY87" fmla="*/ 9501 h 10000"/>
                    <a:gd name="connsiteX88" fmla="*/ 5882 w 10000"/>
                    <a:gd name="connsiteY88" fmla="*/ 9501 h 10000"/>
                    <a:gd name="connsiteX89" fmla="*/ 5764 w 10000"/>
                    <a:gd name="connsiteY89" fmla="*/ 9815 h 10000"/>
                    <a:gd name="connsiteX90" fmla="*/ 5764 w 10000"/>
                    <a:gd name="connsiteY90" fmla="*/ 9908 h 10000"/>
                    <a:gd name="connsiteX91" fmla="*/ 5764 w 10000"/>
                    <a:gd name="connsiteY91" fmla="*/ 9945 h 10000"/>
                    <a:gd name="connsiteX92" fmla="*/ 5882 w 10000"/>
                    <a:gd name="connsiteY92" fmla="*/ 10000 h 10000"/>
                    <a:gd name="connsiteX93" fmla="*/ 6000 w 10000"/>
                    <a:gd name="connsiteY93" fmla="*/ 10000 h 10000"/>
                    <a:gd name="connsiteX94" fmla="*/ 6000 w 10000"/>
                    <a:gd name="connsiteY94" fmla="*/ 10000 h 10000"/>
                    <a:gd name="connsiteX95" fmla="*/ 8196 w 10000"/>
                    <a:gd name="connsiteY95" fmla="*/ 10000 h 10000"/>
                    <a:gd name="connsiteX96" fmla="*/ 8196 w 10000"/>
                    <a:gd name="connsiteY96" fmla="*/ 10000 h 10000"/>
                    <a:gd name="connsiteX97" fmla="*/ 8431 w 10000"/>
                    <a:gd name="connsiteY97" fmla="*/ 9982 h 10000"/>
                    <a:gd name="connsiteX98" fmla="*/ 8588 w 10000"/>
                    <a:gd name="connsiteY98" fmla="*/ 9945 h 10000"/>
                    <a:gd name="connsiteX99" fmla="*/ 8667 w 10000"/>
                    <a:gd name="connsiteY99" fmla="*/ 9908 h 10000"/>
                    <a:gd name="connsiteX100" fmla="*/ 8667 w 10000"/>
                    <a:gd name="connsiteY100" fmla="*/ 9908 h 10000"/>
                    <a:gd name="connsiteX101" fmla="*/ 8746 w 10000"/>
                    <a:gd name="connsiteY101" fmla="*/ 9852 h 10000"/>
                    <a:gd name="connsiteX102" fmla="*/ 8746 w 10000"/>
                    <a:gd name="connsiteY102" fmla="*/ 9778 h 10000"/>
                    <a:gd name="connsiteX103" fmla="*/ 8746 w 10000"/>
                    <a:gd name="connsiteY103" fmla="*/ 9704 h 10000"/>
                    <a:gd name="connsiteX104" fmla="*/ 8667 w 10000"/>
                    <a:gd name="connsiteY104" fmla="*/ 9649 h 10000"/>
                    <a:gd name="connsiteX105" fmla="*/ 8667 w 10000"/>
                    <a:gd name="connsiteY105" fmla="*/ 9649 h 10000"/>
                    <a:gd name="connsiteX106" fmla="*/ 7999 w 10000"/>
                    <a:gd name="connsiteY106" fmla="*/ 9445 h 10000"/>
                    <a:gd name="connsiteX107" fmla="*/ 8431 w 10000"/>
                    <a:gd name="connsiteY107" fmla="*/ 4972 h 10000"/>
                    <a:gd name="connsiteX108" fmla="*/ 8431 w 10000"/>
                    <a:gd name="connsiteY108" fmla="*/ 4972 h 10000"/>
                    <a:gd name="connsiteX109" fmla="*/ 8627 w 10000"/>
                    <a:gd name="connsiteY109" fmla="*/ 4935 h 10000"/>
                    <a:gd name="connsiteX110" fmla="*/ 8784 w 10000"/>
                    <a:gd name="connsiteY110" fmla="*/ 4861 h 10000"/>
                    <a:gd name="connsiteX111" fmla="*/ 8941 w 10000"/>
                    <a:gd name="connsiteY111" fmla="*/ 4787 h 10000"/>
                    <a:gd name="connsiteX112" fmla="*/ 9018 w 10000"/>
                    <a:gd name="connsiteY112" fmla="*/ 4695 h 10000"/>
                    <a:gd name="connsiteX113" fmla="*/ 9018 w 10000"/>
                    <a:gd name="connsiteY113" fmla="*/ 4695 h 10000"/>
                    <a:gd name="connsiteX114" fmla="*/ 9020 w 10000"/>
                    <a:gd name="connsiteY114" fmla="*/ 1123 h 10000"/>
                    <a:gd name="connsiteX0" fmla="*/ 9109 w 10000"/>
                    <a:gd name="connsiteY0" fmla="*/ 1628 h 10000"/>
                    <a:gd name="connsiteX1" fmla="*/ 10000 w 10000"/>
                    <a:gd name="connsiteY1" fmla="*/ 702 h 10000"/>
                    <a:gd name="connsiteX2" fmla="*/ 9960 w 10000"/>
                    <a:gd name="connsiteY2" fmla="*/ 573 h 10000"/>
                    <a:gd name="connsiteX3" fmla="*/ 9843 w 10000"/>
                    <a:gd name="connsiteY3" fmla="*/ 481 h 10000"/>
                    <a:gd name="connsiteX4" fmla="*/ 9686 w 10000"/>
                    <a:gd name="connsiteY4" fmla="*/ 370 h 10000"/>
                    <a:gd name="connsiteX5" fmla="*/ 9411 w 10000"/>
                    <a:gd name="connsiteY5" fmla="*/ 333 h 10000"/>
                    <a:gd name="connsiteX6" fmla="*/ 9411 w 10000"/>
                    <a:gd name="connsiteY6" fmla="*/ 333 h 10000"/>
                    <a:gd name="connsiteX7" fmla="*/ 8275 w 10000"/>
                    <a:gd name="connsiteY7" fmla="*/ 185 h 10000"/>
                    <a:gd name="connsiteX8" fmla="*/ 7686 w 10000"/>
                    <a:gd name="connsiteY8" fmla="*/ 111 h 10000"/>
                    <a:gd name="connsiteX9" fmla="*/ 7098 w 10000"/>
                    <a:gd name="connsiteY9" fmla="*/ 55 h 10000"/>
                    <a:gd name="connsiteX10" fmla="*/ 7098 w 10000"/>
                    <a:gd name="connsiteY10" fmla="*/ 55 h 10000"/>
                    <a:gd name="connsiteX11" fmla="*/ 6941 w 10000"/>
                    <a:gd name="connsiteY11" fmla="*/ 0 h 10000"/>
                    <a:gd name="connsiteX12" fmla="*/ 6901 w 10000"/>
                    <a:gd name="connsiteY12" fmla="*/ 37 h 10000"/>
                    <a:gd name="connsiteX13" fmla="*/ 5882 w 10000"/>
                    <a:gd name="connsiteY13" fmla="*/ 1146 h 10000"/>
                    <a:gd name="connsiteX14" fmla="*/ 5882 w 10000"/>
                    <a:gd name="connsiteY14" fmla="*/ 1146 h 10000"/>
                    <a:gd name="connsiteX15" fmla="*/ 5607 w 10000"/>
                    <a:gd name="connsiteY15" fmla="*/ 555 h 10000"/>
                    <a:gd name="connsiteX16" fmla="*/ 5607 w 10000"/>
                    <a:gd name="connsiteY16" fmla="*/ 555 h 10000"/>
                    <a:gd name="connsiteX17" fmla="*/ 5764 w 10000"/>
                    <a:gd name="connsiteY17" fmla="*/ 444 h 10000"/>
                    <a:gd name="connsiteX18" fmla="*/ 5764 w 10000"/>
                    <a:gd name="connsiteY18" fmla="*/ 351 h 10000"/>
                    <a:gd name="connsiteX19" fmla="*/ 5764 w 10000"/>
                    <a:gd name="connsiteY19" fmla="*/ 351 h 10000"/>
                    <a:gd name="connsiteX20" fmla="*/ 5764 w 10000"/>
                    <a:gd name="connsiteY20" fmla="*/ 259 h 10000"/>
                    <a:gd name="connsiteX21" fmla="*/ 5725 w 10000"/>
                    <a:gd name="connsiteY21" fmla="*/ 222 h 10000"/>
                    <a:gd name="connsiteX22" fmla="*/ 5607 w 10000"/>
                    <a:gd name="connsiteY22" fmla="*/ 203 h 10000"/>
                    <a:gd name="connsiteX23" fmla="*/ 5607 w 10000"/>
                    <a:gd name="connsiteY23" fmla="*/ 203 h 10000"/>
                    <a:gd name="connsiteX24" fmla="*/ 5334 w 10000"/>
                    <a:gd name="connsiteY24" fmla="*/ 203 h 10000"/>
                    <a:gd name="connsiteX25" fmla="*/ 5334 w 10000"/>
                    <a:gd name="connsiteY25" fmla="*/ 203 h 10000"/>
                    <a:gd name="connsiteX26" fmla="*/ 5137 w 10000"/>
                    <a:gd name="connsiteY26" fmla="*/ 203 h 10000"/>
                    <a:gd name="connsiteX27" fmla="*/ 5137 w 10000"/>
                    <a:gd name="connsiteY27" fmla="*/ 203 h 10000"/>
                    <a:gd name="connsiteX28" fmla="*/ 5020 w 10000"/>
                    <a:gd name="connsiteY28" fmla="*/ 222 h 10000"/>
                    <a:gd name="connsiteX29" fmla="*/ 4980 w 10000"/>
                    <a:gd name="connsiteY29" fmla="*/ 259 h 10000"/>
                    <a:gd name="connsiteX30" fmla="*/ 4980 w 10000"/>
                    <a:gd name="connsiteY30" fmla="*/ 351 h 10000"/>
                    <a:gd name="connsiteX31" fmla="*/ 4980 w 10000"/>
                    <a:gd name="connsiteY31" fmla="*/ 351 h 10000"/>
                    <a:gd name="connsiteX32" fmla="*/ 5020 w 10000"/>
                    <a:gd name="connsiteY32" fmla="*/ 481 h 10000"/>
                    <a:gd name="connsiteX33" fmla="*/ 5137 w 10000"/>
                    <a:gd name="connsiteY33" fmla="*/ 555 h 10000"/>
                    <a:gd name="connsiteX34" fmla="*/ 5137 w 10000"/>
                    <a:gd name="connsiteY34" fmla="*/ 555 h 10000"/>
                    <a:gd name="connsiteX35" fmla="*/ 4863 w 10000"/>
                    <a:gd name="connsiteY35" fmla="*/ 1146 h 10000"/>
                    <a:gd name="connsiteX36" fmla="*/ 3883 w 10000"/>
                    <a:gd name="connsiteY36" fmla="*/ 37 h 10000"/>
                    <a:gd name="connsiteX37" fmla="*/ 3883 w 10000"/>
                    <a:gd name="connsiteY37" fmla="*/ 0 h 10000"/>
                    <a:gd name="connsiteX38" fmla="*/ 3883 w 10000"/>
                    <a:gd name="connsiteY38" fmla="*/ 0 h 10000"/>
                    <a:gd name="connsiteX39" fmla="*/ 3647 w 10000"/>
                    <a:gd name="connsiteY39" fmla="*/ 55 h 10000"/>
                    <a:gd name="connsiteX40" fmla="*/ 3647 w 10000"/>
                    <a:gd name="connsiteY40" fmla="*/ 55 h 10000"/>
                    <a:gd name="connsiteX41" fmla="*/ 3059 w 10000"/>
                    <a:gd name="connsiteY41" fmla="*/ 111 h 10000"/>
                    <a:gd name="connsiteX42" fmla="*/ 2510 w 10000"/>
                    <a:gd name="connsiteY42" fmla="*/ 185 h 10000"/>
                    <a:gd name="connsiteX43" fmla="*/ 1333 w 10000"/>
                    <a:gd name="connsiteY43" fmla="*/ 333 h 10000"/>
                    <a:gd name="connsiteX44" fmla="*/ 1333 w 10000"/>
                    <a:gd name="connsiteY44" fmla="*/ 333 h 10000"/>
                    <a:gd name="connsiteX45" fmla="*/ 1138 w 10000"/>
                    <a:gd name="connsiteY45" fmla="*/ 370 h 10000"/>
                    <a:gd name="connsiteX46" fmla="*/ 981 w 10000"/>
                    <a:gd name="connsiteY46" fmla="*/ 481 h 10000"/>
                    <a:gd name="connsiteX47" fmla="*/ 823 w 10000"/>
                    <a:gd name="connsiteY47" fmla="*/ 573 h 10000"/>
                    <a:gd name="connsiteX48" fmla="*/ 745 w 10000"/>
                    <a:gd name="connsiteY48" fmla="*/ 702 h 10000"/>
                    <a:gd name="connsiteX49" fmla="*/ 745 w 10000"/>
                    <a:gd name="connsiteY49" fmla="*/ 702 h 10000"/>
                    <a:gd name="connsiteX50" fmla="*/ 470 w 10000"/>
                    <a:gd name="connsiteY50" fmla="*/ 1294 h 10000"/>
                    <a:gd name="connsiteX51" fmla="*/ 235 w 10000"/>
                    <a:gd name="connsiteY51" fmla="*/ 1904 h 10000"/>
                    <a:gd name="connsiteX52" fmla="*/ 78 w 10000"/>
                    <a:gd name="connsiteY52" fmla="*/ 2421 h 10000"/>
                    <a:gd name="connsiteX53" fmla="*/ 0 w 10000"/>
                    <a:gd name="connsiteY53" fmla="*/ 2625 h 10000"/>
                    <a:gd name="connsiteX54" fmla="*/ 0 w 10000"/>
                    <a:gd name="connsiteY54" fmla="*/ 2773 h 10000"/>
                    <a:gd name="connsiteX55" fmla="*/ 0 w 10000"/>
                    <a:gd name="connsiteY55" fmla="*/ 2773 h 10000"/>
                    <a:gd name="connsiteX56" fmla="*/ 118 w 10000"/>
                    <a:gd name="connsiteY56" fmla="*/ 2921 h 10000"/>
                    <a:gd name="connsiteX57" fmla="*/ 235 w 10000"/>
                    <a:gd name="connsiteY57" fmla="*/ 3087 h 10000"/>
                    <a:gd name="connsiteX58" fmla="*/ 628 w 10000"/>
                    <a:gd name="connsiteY58" fmla="*/ 3549 h 10000"/>
                    <a:gd name="connsiteX59" fmla="*/ 1216 w 10000"/>
                    <a:gd name="connsiteY59" fmla="*/ 4085 h 10000"/>
                    <a:gd name="connsiteX60" fmla="*/ 1764 w 10000"/>
                    <a:gd name="connsiteY60" fmla="*/ 4695 h 10000"/>
                    <a:gd name="connsiteX61" fmla="*/ 1764 w 10000"/>
                    <a:gd name="connsiteY61" fmla="*/ 4695 h 10000"/>
                    <a:gd name="connsiteX62" fmla="*/ 1842 w 10000"/>
                    <a:gd name="connsiteY62" fmla="*/ 4787 h 10000"/>
                    <a:gd name="connsiteX63" fmla="*/ 1961 w 10000"/>
                    <a:gd name="connsiteY63" fmla="*/ 4861 h 10000"/>
                    <a:gd name="connsiteX64" fmla="*/ 2117 w 10000"/>
                    <a:gd name="connsiteY64" fmla="*/ 4935 h 10000"/>
                    <a:gd name="connsiteX65" fmla="*/ 2353 w 10000"/>
                    <a:gd name="connsiteY65" fmla="*/ 4972 h 10000"/>
                    <a:gd name="connsiteX66" fmla="*/ 2745 w 10000"/>
                    <a:gd name="connsiteY66" fmla="*/ 9445 h 10000"/>
                    <a:gd name="connsiteX67" fmla="*/ 2745 w 10000"/>
                    <a:gd name="connsiteY67" fmla="*/ 9445 h 10000"/>
                    <a:gd name="connsiteX68" fmla="*/ 2078 w 10000"/>
                    <a:gd name="connsiteY68" fmla="*/ 9649 h 10000"/>
                    <a:gd name="connsiteX69" fmla="*/ 2078 w 10000"/>
                    <a:gd name="connsiteY69" fmla="*/ 9649 h 10000"/>
                    <a:gd name="connsiteX70" fmla="*/ 2039 w 10000"/>
                    <a:gd name="connsiteY70" fmla="*/ 9704 h 10000"/>
                    <a:gd name="connsiteX71" fmla="*/ 2039 w 10000"/>
                    <a:gd name="connsiteY71" fmla="*/ 9778 h 10000"/>
                    <a:gd name="connsiteX72" fmla="*/ 2078 w 10000"/>
                    <a:gd name="connsiteY72" fmla="*/ 9852 h 10000"/>
                    <a:gd name="connsiteX73" fmla="*/ 2117 w 10000"/>
                    <a:gd name="connsiteY73" fmla="*/ 9908 h 10000"/>
                    <a:gd name="connsiteX74" fmla="*/ 2117 w 10000"/>
                    <a:gd name="connsiteY74" fmla="*/ 9908 h 10000"/>
                    <a:gd name="connsiteX75" fmla="*/ 2196 w 10000"/>
                    <a:gd name="connsiteY75" fmla="*/ 9945 h 10000"/>
                    <a:gd name="connsiteX76" fmla="*/ 2353 w 10000"/>
                    <a:gd name="connsiteY76" fmla="*/ 9982 h 10000"/>
                    <a:gd name="connsiteX77" fmla="*/ 2548 w 10000"/>
                    <a:gd name="connsiteY77" fmla="*/ 10000 h 10000"/>
                    <a:gd name="connsiteX78" fmla="*/ 2548 w 10000"/>
                    <a:gd name="connsiteY78" fmla="*/ 10000 h 10000"/>
                    <a:gd name="connsiteX79" fmla="*/ 4784 w 10000"/>
                    <a:gd name="connsiteY79" fmla="*/ 10000 h 10000"/>
                    <a:gd name="connsiteX80" fmla="*/ 4784 w 10000"/>
                    <a:gd name="connsiteY80" fmla="*/ 10000 h 10000"/>
                    <a:gd name="connsiteX81" fmla="*/ 4941 w 10000"/>
                    <a:gd name="connsiteY81" fmla="*/ 10000 h 10000"/>
                    <a:gd name="connsiteX82" fmla="*/ 4980 w 10000"/>
                    <a:gd name="connsiteY82" fmla="*/ 9945 h 10000"/>
                    <a:gd name="connsiteX83" fmla="*/ 5020 w 10000"/>
                    <a:gd name="connsiteY83" fmla="*/ 9908 h 10000"/>
                    <a:gd name="connsiteX84" fmla="*/ 5020 w 10000"/>
                    <a:gd name="connsiteY84" fmla="*/ 9815 h 10000"/>
                    <a:gd name="connsiteX85" fmla="*/ 4863 w 10000"/>
                    <a:gd name="connsiteY85" fmla="*/ 9501 h 10000"/>
                    <a:gd name="connsiteX86" fmla="*/ 5412 w 10000"/>
                    <a:gd name="connsiteY86" fmla="*/ 6303 h 10000"/>
                    <a:gd name="connsiteX87" fmla="*/ 5882 w 10000"/>
                    <a:gd name="connsiteY87" fmla="*/ 9501 h 10000"/>
                    <a:gd name="connsiteX88" fmla="*/ 5882 w 10000"/>
                    <a:gd name="connsiteY88" fmla="*/ 9501 h 10000"/>
                    <a:gd name="connsiteX89" fmla="*/ 5764 w 10000"/>
                    <a:gd name="connsiteY89" fmla="*/ 9815 h 10000"/>
                    <a:gd name="connsiteX90" fmla="*/ 5764 w 10000"/>
                    <a:gd name="connsiteY90" fmla="*/ 9908 h 10000"/>
                    <a:gd name="connsiteX91" fmla="*/ 5764 w 10000"/>
                    <a:gd name="connsiteY91" fmla="*/ 9945 h 10000"/>
                    <a:gd name="connsiteX92" fmla="*/ 5882 w 10000"/>
                    <a:gd name="connsiteY92" fmla="*/ 10000 h 10000"/>
                    <a:gd name="connsiteX93" fmla="*/ 6000 w 10000"/>
                    <a:gd name="connsiteY93" fmla="*/ 10000 h 10000"/>
                    <a:gd name="connsiteX94" fmla="*/ 6000 w 10000"/>
                    <a:gd name="connsiteY94" fmla="*/ 10000 h 10000"/>
                    <a:gd name="connsiteX95" fmla="*/ 8196 w 10000"/>
                    <a:gd name="connsiteY95" fmla="*/ 10000 h 10000"/>
                    <a:gd name="connsiteX96" fmla="*/ 8196 w 10000"/>
                    <a:gd name="connsiteY96" fmla="*/ 10000 h 10000"/>
                    <a:gd name="connsiteX97" fmla="*/ 8431 w 10000"/>
                    <a:gd name="connsiteY97" fmla="*/ 9982 h 10000"/>
                    <a:gd name="connsiteX98" fmla="*/ 8588 w 10000"/>
                    <a:gd name="connsiteY98" fmla="*/ 9945 h 10000"/>
                    <a:gd name="connsiteX99" fmla="*/ 8667 w 10000"/>
                    <a:gd name="connsiteY99" fmla="*/ 9908 h 10000"/>
                    <a:gd name="connsiteX100" fmla="*/ 8667 w 10000"/>
                    <a:gd name="connsiteY100" fmla="*/ 9908 h 10000"/>
                    <a:gd name="connsiteX101" fmla="*/ 8746 w 10000"/>
                    <a:gd name="connsiteY101" fmla="*/ 9852 h 10000"/>
                    <a:gd name="connsiteX102" fmla="*/ 8746 w 10000"/>
                    <a:gd name="connsiteY102" fmla="*/ 9778 h 10000"/>
                    <a:gd name="connsiteX103" fmla="*/ 8746 w 10000"/>
                    <a:gd name="connsiteY103" fmla="*/ 9704 h 10000"/>
                    <a:gd name="connsiteX104" fmla="*/ 8667 w 10000"/>
                    <a:gd name="connsiteY104" fmla="*/ 9649 h 10000"/>
                    <a:gd name="connsiteX105" fmla="*/ 8667 w 10000"/>
                    <a:gd name="connsiteY105" fmla="*/ 9649 h 10000"/>
                    <a:gd name="connsiteX106" fmla="*/ 7999 w 10000"/>
                    <a:gd name="connsiteY106" fmla="*/ 9445 h 10000"/>
                    <a:gd name="connsiteX107" fmla="*/ 8431 w 10000"/>
                    <a:gd name="connsiteY107" fmla="*/ 4972 h 10000"/>
                    <a:gd name="connsiteX108" fmla="*/ 8431 w 10000"/>
                    <a:gd name="connsiteY108" fmla="*/ 4972 h 10000"/>
                    <a:gd name="connsiteX109" fmla="*/ 8627 w 10000"/>
                    <a:gd name="connsiteY109" fmla="*/ 4935 h 10000"/>
                    <a:gd name="connsiteX110" fmla="*/ 8784 w 10000"/>
                    <a:gd name="connsiteY110" fmla="*/ 4861 h 10000"/>
                    <a:gd name="connsiteX111" fmla="*/ 8941 w 10000"/>
                    <a:gd name="connsiteY111" fmla="*/ 4787 h 10000"/>
                    <a:gd name="connsiteX112" fmla="*/ 9018 w 10000"/>
                    <a:gd name="connsiteY112" fmla="*/ 4695 h 10000"/>
                    <a:gd name="connsiteX113" fmla="*/ 9018 w 10000"/>
                    <a:gd name="connsiteY113" fmla="*/ 4695 h 10000"/>
                    <a:gd name="connsiteX114" fmla="*/ 9109 w 10000"/>
                    <a:gd name="connsiteY114" fmla="*/ 162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0000" h="10000">
                      <a:moveTo>
                        <a:pt x="9109" y="1628"/>
                      </a:moveTo>
                      <a:lnTo>
                        <a:pt x="10000" y="702"/>
                      </a:lnTo>
                      <a:cubicBezTo>
                        <a:pt x="9988" y="659"/>
                        <a:pt x="9973" y="616"/>
                        <a:pt x="9960" y="573"/>
                      </a:cubicBezTo>
                      <a:cubicBezTo>
                        <a:pt x="9922" y="542"/>
                        <a:pt x="9881" y="512"/>
                        <a:pt x="9843" y="481"/>
                      </a:cubicBezTo>
                      <a:lnTo>
                        <a:pt x="9686" y="370"/>
                      </a:lnTo>
                      <a:lnTo>
                        <a:pt x="9411" y="333"/>
                      </a:lnTo>
                      <a:lnTo>
                        <a:pt x="9411" y="333"/>
                      </a:lnTo>
                      <a:lnTo>
                        <a:pt x="8275" y="185"/>
                      </a:lnTo>
                      <a:lnTo>
                        <a:pt x="7686" y="111"/>
                      </a:lnTo>
                      <a:lnTo>
                        <a:pt x="7098" y="55"/>
                      </a:lnTo>
                      <a:lnTo>
                        <a:pt x="7098" y="55"/>
                      </a:lnTo>
                      <a:lnTo>
                        <a:pt x="6941" y="0"/>
                      </a:lnTo>
                      <a:cubicBezTo>
                        <a:pt x="6928" y="12"/>
                        <a:pt x="6915" y="25"/>
                        <a:pt x="6901" y="37"/>
                      </a:cubicBezTo>
                      <a:lnTo>
                        <a:pt x="5882" y="1146"/>
                      </a:lnTo>
                      <a:lnTo>
                        <a:pt x="5882" y="1146"/>
                      </a:lnTo>
                      <a:lnTo>
                        <a:pt x="5607" y="555"/>
                      </a:lnTo>
                      <a:lnTo>
                        <a:pt x="5607" y="555"/>
                      </a:lnTo>
                      <a:lnTo>
                        <a:pt x="5764" y="444"/>
                      </a:lnTo>
                      <a:lnTo>
                        <a:pt x="5764" y="351"/>
                      </a:lnTo>
                      <a:lnTo>
                        <a:pt x="5764" y="351"/>
                      </a:lnTo>
                      <a:lnTo>
                        <a:pt x="5764" y="259"/>
                      </a:lnTo>
                      <a:cubicBezTo>
                        <a:pt x="5751" y="247"/>
                        <a:pt x="5738" y="234"/>
                        <a:pt x="5725" y="222"/>
                      </a:cubicBezTo>
                      <a:lnTo>
                        <a:pt x="5607" y="203"/>
                      </a:lnTo>
                      <a:lnTo>
                        <a:pt x="5607" y="203"/>
                      </a:lnTo>
                      <a:lnTo>
                        <a:pt x="5334" y="203"/>
                      </a:lnTo>
                      <a:lnTo>
                        <a:pt x="5334" y="203"/>
                      </a:lnTo>
                      <a:lnTo>
                        <a:pt x="5137" y="203"/>
                      </a:lnTo>
                      <a:lnTo>
                        <a:pt x="5137" y="203"/>
                      </a:lnTo>
                      <a:lnTo>
                        <a:pt x="5020" y="222"/>
                      </a:lnTo>
                      <a:cubicBezTo>
                        <a:pt x="5006" y="234"/>
                        <a:pt x="4994" y="247"/>
                        <a:pt x="4980" y="259"/>
                      </a:cubicBezTo>
                      <a:lnTo>
                        <a:pt x="4980" y="351"/>
                      </a:lnTo>
                      <a:lnTo>
                        <a:pt x="4980" y="351"/>
                      </a:lnTo>
                      <a:cubicBezTo>
                        <a:pt x="4993" y="394"/>
                        <a:pt x="5007" y="438"/>
                        <a:pt x="5020" y="481"/>
                      </a:cubicBezTo>
                      <a:lnTo>
                        <a:pt x="5137" y="555"/>
                      </a:lnTo>
                      <a:lnTo>
                        <a:pt x="5137" y="555"/>
                      </a:lnTo>
                      <a:lnTo>
                        <a:pt x="4863" y="1146"/>
                      </a:lnTo>
                      <a:lnTo>
                        <a:pt x="3883" y="37"/>
                      </a:lnTo>
                      <a:lnTo>
                        <a:pt x="3883" y="0"/>
                      </a:lnTo>
                      <a:lnTo>
                        <a:pt x="3883" y="0"/>
                      </a:lnTo>
                      <a:lnTo>
                        <a:pt x="3647" y="55"/>
                      </a:lnTo>
                      <a:lnTo>
                        <a:pt x="3647" y="55"/>
                      </a:lnTo>
                      <a:lnTo>
                        <a:pt x="3059" y="111"/>
                      </a:lnTo>
                      <a:lnTo>
                        <a:pt x="2510" y="185"/>
                      </a:lnTo>
                      <a:lnTo>
                        <a:pt x="1333" y="333"/>
                      </a:lnTo>
                      <a:lnTo>
                        <a:pt x="1333" y="333"/>
                      </a:lnTo>
                      <a:lnTo>
                        <a:pt x="1138" y="370"/>
                      </a:lnTo>
                      <a:lnTo>
                        <a:pt x="981" y="481"/>
                      </a:lnTo>
                      <a:lnTo>
                        <a:pt x="823" y="573"/>
                      </a:lnTo>
                      <a:cubicBezTo>
                        <a:pt x="797" y="616"/>
                        <a:pt x="770" y="659"/>
                        <a:pt x="745" y="702"/>
                      </a:cubicBezTo>
                      <a:lnTo>
                        <a:pt x="745" y="702"/>
                      </a:lnTo>
                      <a:cubicBezTo>
                        <a:pt x="653" y="899"/>
                        <a:pt x="562" y="1097"/>
                        <a:pt x="470" y="1294"/>
                      </a:cubicBezTo>
                      <a:lnTo>
                        <a:pt x="235" y="1904"/>
                      </a:lnTo>
                      <a:cubicBezTo>
                        <a:pt x="184" y="2076"/>
                        <a:pt x="131" y="2249"/>
                        <a:pt x="78" y="2421"/>
                      </a:cubicBezTo>
                      <a:cubicBezTo>
                        <a:pt x="53" y="2489"/>
                        <a:pt x="26" y="2557"/>
                        <a:pt x="0" y="2625"/>
                      </a:cubicBezTo>
                      <a:lnTo>
                        <a:pt x="0" y="2773"/>
                      </a:lnTo>
                      <a:lnTo>
                        <a:pt x="0" y="2773"/>
                      </a:lnTo>
                      <a:lnTo>
                        <a:pt x="118" y="2921"/>
                      </a:lnTo>
                      <a:lnTo>
                        <a:pt x="235" y="3087"/>
                      </a:lnTo>
                      <a:lnTo>
                        <a:pt x="628" y="3549"/>
                      </a:lnTo>
                      <a:lnTo>
                        <a:pt x="1216" y="4085"/>
                      </a:lnTo>
                      <a:lnTo>
                        <a:pt x="1764" y="4695"/>
                      </a:lnTo>
                      <a:lnTo>
                        <a:pt x="1764" y="4695"/>
                      </a:lnTo>
                      <a:cubicBezTo>
                        <a:pt x="1790" y="4726"/>
                        <a:pt x="1817" y="4756"/>
                        <a:pt x="1842" y="4787"/>
                      </a:cubicBezTo>
                      <a:cubicBezTo>
                        <a:pt x="1881" y="4812"/>
                        <a:pt x="1921" y="4836"/>
                        <a:pt x="1961" y="4861"/>
                      </a:cubicBezTo>
                      <a:lnTo>
                        <a:pt x="2117" y="4935"/>
                      </a:lnTo>
                      <a:lnTo>
                        <a:pt x="2353" y="4972"/>
                      </a:lnTo>
                      <a:cubicBezTo>
                        <a:pt x="2484" y="6463"/>
                        <a:pt x="2614" y="7954"/>
                        <a:pt x="2745" y="9445"/>
                      </a:cubicBezTo>
                      <a:lnTo>
                        <a:pt x="2745" y="9445"/>
                      </a:lnTo>
                      <a:lnTo>
                        <a:pt x="2078" y="9649"/>
                      </a:lnTo>
                      <a:lnTo>
                        <a:pt x="2078" y="9649"/>
                      </a:lnTo>
                      <a:cubicBezTo>
                        <a:pt x="2065" y="9667"/>
                        <a:pt x="2052" y="9686"/>
                        <a:pt x="2039" y="9704"/>
                      </a:cubicBezTo>
                      <a:lnTo>
                        <a:pt x="2039" y="9778"/>
                      </a:lnTo>
                      <a:cubicBezTo>
                        <a:pt x="2052" y="9803"/>
                        <a:pt x="2065" y="9827"/>
                        <a:pt x="2078" y="9852"/>
                      </a:cubicBezTo>
                      <a:cubicBezTo>
                        <a:pt x="2092" y="9871"/>
                        <a:pt x="2105" y="9889"/>
                        <a:pt x="2117" y="9908"/>
                      </a:cubicBezTo>
                      <a:lnTo>
                        <a:pt x="2117" y="9908"/>
                      </a:lnTo>
                      <a:cubicBezTo>
                        <a:pt x="2144" y="9920"/>
                        <a:pt x="2169" y="9933"/>
                        <a:pt x="2196" y="9945"/>
                      </a:cubicBezTo>
                      <a:lnTo>
                        <a:pt x="2353" y="9982"/>
                      </a:lnTo>
                      <a:lnTo>
                        <a:pt x="2548" y="10000"/>
                      </a:lnTo>
                      <a:lnTo>
                        <a:pt x="2548" y="10000"/>
                      </a:lnTo>
                      <a:lnTo>
                        <a:pt x="4784" y="10000"/>
                      </a:lnTo>
                      <a:lnTo>
                        <a:pt x="4784" y="10000"/>
                      </a:lnTo>
                      <a:lnTo>
                        <a:pt x="4941" y="10000"/>
                      </a:lnTo>
                      <a:cubicBezTo>
                        <a:pt x="4954" y="9982"/>
                        <a:pt x="4967" y="9963"/>
                        <a:pt x="4980" y="9945"/>
                      </a:cubicBezTo>
                      <a:cubicBezTo>
                        <a:pt x="4994" y="9933"/>
                        <a:pt x="5006" y="9920"/>
                        <a:pt x="5020" y="9908"/>
                      </a:cubicBezTo>
                      <a:lnTo>
                        <a:pt x="5020" y="9815"/>
                      </a:lnTo>
                      <a:cubicBezTo>
                        <a:pt x="4968" y="9710"/>
                        <a:pt x="4914" y="9606"/>
                        <a:pt x="4863" y="9501"/>
                      </a:cubicBezTo>
                      <a:cubicBezTo>
                        <a:pt x="5046" y="8435"/>
                        <a:pt x="5228" y="7369"/>
                        <a:pt x="5412" y="6303"/>
                      </a:cubicBezTo>
                      <a:cubicBezTo>
                        <a:pt x="5569" y="7369"/>
                        <a:pt x="5725" y="8435"/>
                        <a:pt x="5882" y="9501"/>
                      </a:cubicBezTo>
                      <a:lnTo>
                        <a:pt x="5882" y="9501"/>
                      </a:lnTo>
                      <a:cubicBezTo>
                        <a:pt x="5844" y="9606"/>
                        <a:pt x="5803" y="9710"/>
                        <a:pt x="5764" y="9815"/>
                      </a:cubicBezTo>
                      <a:lnTo>
                        <a:pt x="5764" y="9908"/>
                      </a:lnTo>
                      <a:lnTo>
                        <a:pt x="5764" y="9945"/>
                      </a:lnTo>
                      <a:lnTo>
                        <a:pt x="5882" y="10000"/>
                      </a:lnTo>
                      <a:lnTo>
                        <a:pt x="6000" y="10000"/>
                      </a:lnTo>
                      <a:lnTo>
                        <a:pt x="6000" y="10000"/>
                      </a:lnTo>
                      <a:lnTo>
                        <a:pt x="8196" y="10000"/>
                      </a:lnTo>
                      <a:lnTo>
                        <a:pt x="8196" y="10000"/>
                      </a:lnTo>
                      <a:lnTo>
                        <a:pt x="8431" y="9982"/>
                      </a:lnTo>
                      <a:lnTo>
                        <a:pt x="8588" y="9945"/>
                      </a:lnTo>
                      <a:lnTo>
                        <a:pt x="8667" y="9908"/>
                      </a:lnTo>
                      <a:lnTo>
                        <a:pt x="8667" y="9908"/>
                      </a:lnTo>
                      <a:cubicBezTo>
                        <a:pt x="8692" y="9889"/>
                        <a:pt x="8719" y="9871"/>
                        <a:pt x="8746" y="9852"/>
                      </a:cubicBezTo>
                      <a:lnTo>
                        <a:pt x="8746" y="9778"/>
                      </a:lnTo>
                      <a:lnTo>
                        <a:pt x="8746" y="9704"/>
                      </a:lnTo>
                      <a:cubicBezTo>
                        <a:pt x="8719" y="9686"/>
                        <a:pt x="8693" y="9667"/>
                        <a:pt x="8667" y="9649"/>
                      </a:cubicBezTo>
                      <a:lnTo>
                        <a:pt x="8667" y="9649"/>
                      </a:lnTo>
                      <a:lnTo>
                        <a:pt x="7999" y="9445"/>
                      </a:lnTo>
                      <a:cubicBezTo>
                        <a:pt x="8144" y="7954"/>
                        <a:pt x="8287" y="6463"/>
                        <a:pt x="8431" y="4972"/>
                      </a:cubicBezTo>
                      <a:lnTo>
                        <a:pt x="8431" y="4972"/>
                      </a:lnTo>
                      <a:lnTo>
                        <a:pt x="8627" y="4935"/>
                      </a:lnTo>
                      <a:lnTo>
                        <a:pt x="8784" y="4861"/>
                      </a:lnTo>
                      <a:lnTo>
                        <a:pt x="8941" y="4787"/>
                      </a:lnTo>
                      <a:cubicBezTo>
                        <a:pt x="8967" y="4756"/>
                        <a:pt x="8993" y="4726"/>
                        <a:pt x="9018" y="4695"/>
                      </a:cubicBezTo>
                      <a:lnTo>
                        <a:pt x="9018" y="4695"/>
                      </a:lnTo>
                      <a:cubicBezTo>
                        <a:pt x="9019" y="3504"/>
                        <a:pt x="9108" y="2819"/>
                        <a:pt x="9109" y="16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49" name="Rounded Rectangle 197"/>
                <p:cNvSpPr/>
                <p:nvPr/>
              </p:nvSpPr>
              <p:spPr>
                <a:xfrm rot="4022400">
                  <a:off x="9469278" y="7720309"/>
                  <a:ext cx="548823" cy="203138"/>
                </a:xfrm>
                <a:custGeom>
                  <a:avLst/>
                  <a:gdLst>
                    <a:gd name="connsiteX0" fmla="*/ 0 w 166190"/>
                    <a:gd name="connsiteY0" fmla="*/ 8799 h 52793"/>
                    <a:gd name="connsiteX1" fmla="*/ 8799 w 166190"/>
                    <a:gd name="connsiteY1" fmla="*/ 0 h 52793"/>
                    <a:gd name="connsiteX2" fmla="*/ 157391 w 166190"/>
                    <a:gd name="connsiteY2" fmla="*/ 0 h 52793"/>
                    <a:gd name="connsiteX3" fmla="*/ 166190 w 166190"/>
                    <a:gd name="connsiteY3" fmla="*/ 8799 h 52793"/>
                    <a:gd name="connsiteX4" fmla="*/ 166190 w 166190"/>
                    <a:gd name="connsiteY4" fmla="*/ 43994 h 52793"/>
                    <a:gd name="connsiteX5" fmla="*/ 157391 w 166190"/>
                    <a:gd name="connsiteY5" fmla="*/ 52793 h 52793"/>
                    <a:gd name="connsiteX6" fmla="*/ 8799 w 166190"/>
                    <a:gd name="connsiteY6" fmla="*/ 52793 h 52793"/>
                    <a:gd name="connsiteX7" fmla="*/ 0 w 166190"/>
                    <a:gd name="connsiteY7" fmla="*/ 43994 h 52793"/>
                    <a:gd name="connsiteX8" fmla="*/ 0 w 166190"/>
                    <a:gd name="connsiteY8" fmla="*/ 8799 h 52793"/>
                    <a:gd name="connsiteX0" fmla="*/ 2704 w 168894"/>
                    <a:gd name="connsiteY0" fmla="*/ 10760 h 54754"/>
                    <a:gd name="connsiteX1" fmla="*/ 1989 w 168894"/>
                    <a:gd name="connsiteY1" fmla="*/ 0 h 54754"/>
                    <a:gd name="connsiteX2" fmla="*/ 160095 w 168894"/>
                    <a:gd name="connsiteY2" fmla="*/ 1961 h 54754"/>
                    <a:gd name="connsiteX3" fmla="*/ 168894 w 168894"/>
                    <a:gd name="connsiteY3" fmla="*/ 10760 h 54754"/>
                    <a:gd name="connsiteX4" fmla="*/ 168894 w 168894"/>
                    <a:gd name="connsiteY4" fmla="*/ 45955 h 54754"/>
                    <a:gd name="connsiteX5" fmla="*/ 160095 w 168894"/>
                    <a:gd name="connsiteY5" fmla="*/ 54754 h 54754"/>
                    <a:gd name="connsiteX6" fmla="*/ 11503 w 168894"/>
                    <a:gd name="connsiteY6" fmla="*/ 54754 h 54754"/>
                    <a:gd name="connsiteX7" fmla="*/ 2704 w 168894"/>
                    <a:gd name="connsiteY7" fmla="*/ 45955 h 54754"/>
                    <a:gd name="connsiteX8" fmla="*/ 2704 w 168894"/>
                    <a:gd name="connsiteY8" fmla="*/ 10760 h 54754"/>
                    <a:gd name="connsiteX0" fmla="*/ 696 w 166886"/>
                    <a:gd name="connsiteY0" fmla="*/ 17776 h 61770"/>
                    <a:gd name="connsiteX1" fmla="*/ 2954 w 166886"/>
                    <a:gd name="connsiteY1" fmla="*/ 0 h 61770"/>
                    <a:gd name="connsiteX2" fmla="*/ 158087 w 166886"/>
                    <a:gd name="connsiteY2" fmla="*/ 8977 h 61770"/>
                    <a:gd name="connsiteX3" fmla="*/ 166886 w 166886"/>
                    <a:gd name="connsiteY3" fmla="*/ 17776 h 61770"/>
                    <a:gd name="connsiteX4" fmla="*/ 166886 w 166886"/>
                    <a:gd name="connsiteY4" fmla="*/ 52971 h 61770"/>
                    <a:gd name="connsiteX5" fmla="*/ 158087 w 166886"/>
                    <a:gd name="connsiteY5" fmla="*/ 61770 h 61770"/>
                    <a:gd name="connsiteX6" fmla="*/ 9495 w 166886"/>
                    <a:gd name="connsiteY6" fmla="*/ 61770 h 61770"/>
                    <a:gd name="connsiteX7" fmla="*/ 696 w 166886"/>
                    <a:gd name="connsiteY7" fmla="*/ 52971 h 61770"/>
                    <a:gd name="connsiteX8" fmla="*/ 696 w 166886"/>
                    <a:gd name="connsiteY8" fmla="*/ 17776 h 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886" h="61770">
                      <a:moveTo>
                        <a:pt x="696" y="17776"/>
                      </a:moveTo>
                      <a:cubicBezTo>
                        <a:pt x="696" y="12916"/>
                        <a:pt x="-1906" y="0"/>
                        <a:pt x="2954" y="0"/>
                      </a:cubicBezTo>
                      <a:cubicBezTo>
                        <a:pt x="52485" y="0"/>
                        <a:pt x="108556" y="8977"/>
                        <a:pt x="158087" y="8977"/>
                      </a:cubicBezTo>
                      <a:cubicBezTo>
                        <a:pt x="162947" y="8977"/>
                        <a:pt x="166886" y="12916"/>
                        <a:pt x="166886" y="17776"/>
                      </a:cubicBezTo>
                      <a:lnTo>
                        <a:pt x="166886" y="52971"/>
                      </a:lnTo>
                      <a:cubicBezTo>
                        <a:pt x="166886" y="57831"/>
                        <a:pt x="162947" y="61770"/>
                        <a:pt x="158087" y="61770"/>
                      </a:cubicBezTo>
                      <a:lnTo>
                        <a:pt x="9495" y="61770"/>
                      </a:lnTo>
                      <a:cubicBezTo>
                        <a:pt x="4635" y="61770"/>
                        <a:pt x="696" y="57831"/>
                        <a:pt x="696" y="52971"/>
                      </a:cubicBezTo>
                      <a:lnTo>
                        <a:pt x="696" y="1777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0" name="Rounded Rectangle 198"/>
                <p:cNvSpPr/>
                <p:nvPr/>
              </p:nvSpPr>
              <p:spPr>
                <a:xfrm rot="20203438">
                  <a:off x="9704937" y="7830158"/>
                  <a:ext cx="450876" cy="210076"/>
                </a:xfrm>
                <a:custGeom>
                  <a:avLst/>
                  <a:gdLst>
                    <a:gd name="connsiteX0" fmla="*/ 0 w 137347"/>
                    <a:gd name="connsiteY0" fmla="*/ 10647 h 63880"/>
                    <a:gd name="connsiteX1" fmla="*/ 10647 w 137347"/>
                    <a:gd name="connsiteY1" fmla="*/ 0 h 63880"/>
                    <a:gd name="connsiteX2" fmla="*/ 126700 w 137347"/>
                    <a:gd name="connsiteY2" fmla="*/ 0 h 63880"/>
                    <a:gd name="connsiteX3" fmla="*/ 137347 w 137347"/>
                    <a:gd name="connsiteY3" fmla="*/ 10647 h 63880"/>
                    <a:gd name="connsiteX4" fmla="*/ 137347 w 137347"/>
                    <a:gd name="connsiteY4" fmla="*/ 53233 h 63880"/>
                    <a:gd name="connsiteX5" fmla="*/ 126700 w 137347"/>
                    <a:gd name="connsiteY5" fmla="*/ 63880 h 63880"/>
                    <a:gd name="connsiteX6" fmla="*/ 10647 w 137347"/>
                    <a:gd name="connsiteY6" fmla="*/ 63880 h 63880"/>
                    <a:gd name="connsiteX7" fmla="*/ 0 w 137347"/>
                    <a:gd name="connsiteY7" fmla="*/ 53233 h 63880"/>
                    <a:gd name="connsiteX8" fmla="*/ 0 w 137347"/>
                    <a:gd name="connsiteY8" fmla="*/ 10647 h 63880"/>
                    <a:gd name="connsiteX0" fmla="*/ 0 w 137347"/>
                    <a:gd name="connsiteY0" fmla="*/ 10647 h 63880"/>
                    <a:gd name="connsiteX1" fmla="*/ 10647 w 137347"/>
                    <a:gd name="connsiteY1" fmla="*/ 0 h 63880"/>
                    <a:gd name="connsiteX2" fmla="*/ 130688 w 137347"/>
                    <a:gd name="connsiteY2" fmla="*/ 10011 h 63880"/>
                    <a:gd name="connsiteX3" fmla="*/ 137347 w 137347"/>
                    <a:gd name="connsiteY3" fmla="*/ 10647 h 63880"/>
                    <a:gd name="connsiteX4" fmla="*/ 137347 w 137347"/>
                    <a:gd name="connsiteY4" fmla="*/ 53233 h 63880"/>
                    <a:gd name="connsiteX5" fmla="*/ 126700 w 137347"/>
                    <a:gd name="connsiteY5" fmla="*/ 63880 h 63880"/>
                    <a:gd name="connsiteX6" fmla="*/ 10647 w 137347"/>
                    <a:gd name="connsiteY6" fmla="*/ 63880 h 63880"/>
                    <a:gd name="connsiteX7" fmla="*/ 0 w 137347"/>
                    <a:gd name="connsiteY7" fmla="*/ 53233 h 63880"/>
                    <a:gd name="connsiteX8" fmla="*/ 0 w 137347"/>
                    <a:gd name="connsiteY8" fmla="*/ 10647 h 63880"/>
                    <a:gd name="connsiteX0" fmla="*/ 0 w 137347"/>
                    <a:gd name="connsiteY0" fmla="*/ 10647 h 63880"/>
                    <a:gd name="connsiteX1" fmla="*/ 10647 w 137347"/>
                    <a:gd name="connsiteY1" fmla="*/ 0 h 63880"/>
                    <a:gd name="connsiteX2" fmla="*/ 130688 w 137347"/>
                    <a:gd name="connsiteY2" fmla="*/ 10011 h 63880"/>
                    <a:gd name="connsiteX3" fmla="*/ 136838 w 137347"/>
                    <a:gd name="connsiteY3" fmla="*/ 16650 h 63880"/>
                    <a:gd name="connsiteX4" fmla="*/ 137347 w 137347"/>
                    <a:gd name="connsiteY4" fmla="*/ 53233 h 63880"/>
                    <a:gd name="connsiteX5" fmla="*/ 126700 w 137347"/>
                    <a:gd name="connsiteY5" fmla="*/ 63880 h 63880"/>
                    <a:gd name="connsiteX6" fmla="*/ 10647 w 137347"/>
                    <a:gd name="connsiteY6" fmla="*/ 63880 h 63880"/>
                    <a:gd name="connsiteX7" fmla="*/ 0 w 137347"/>
                    <a:gd name="connsiteY7" fmla="*/ 53233 h 63880"/>
                    <a:gd name="connsiteX8" fmla="*/ 0 w 137347"/>
                    <a:gd name="connsiteY8" fmla="*/ 10647 h 63880"/>
                    <a:gd name="connsiteX0" fmla="*/ 0 w 137347"/>
                    <a:gd name="connsiteY0" fmla="*/ 10647 h 63880"/>
                    <a:gd name="connsiteX1" fmla="*/ 10647 w 137347"/>
                    <a:gd name="connsiteY1" fmla="*/ 0 h 63880"/>
                    <a:gd name="connsiteX2" fmla="*/ 130688 w 137347"/>
                    <a:gd name="connsiteY2" fmla="*/ 10011 h 63880"/>
                    <a:gd name="connsiteX3" fmla="*/ 136838 w 137347"/>
                    <a:gd name="connsiteY3" fmla="*/ 16650 h 63880"/>
                    <a:gd name="connsiteX4" fmla="*/ 137347 w 137347"/>
                    <a:gd name="connsiteY4" fmla="*/ 53233 h 63880"/>
                    <a:gd name="connsiteX5" fmla="*/ 125459 w 137347"/>
                    <a:gd name="connsiteY5" fmla="*/ 57124 h 63880"/>
                    <a:gd name="connsiteX6" fmla="*/ 10647 w 137347"/>
                    <a:gd name="connsiteY6" fmla="*/ 63880 h 63880"/>
                    <a:gd name="connsiteX7" fmla="*/ 0 w 137347"/>
                    <a:gd name="connsiteY7" fmla="*/ 53233 h 63880"/>
                    <a:gd name="connsiteX8" fmla="*/ 0 w 137347"/>
                    <a:gd name="connsiteY8" fmla="*/ 10647 h 63880"/>
                    <a:gd name="connsiteX0" fmla="*/ 0 w 137102"/>
                    <a:gd name="connsiteY0" fmla="*/ 10647 h 63880"/>
                    <a:gd name="connsiteX1" fmla="*/ 10647 w 137102"/>
                    <a:gd name="connsiteY1" fmla="*/ 0 h 63880"/>
                    <a:gd name="connsiteX2" fmla="*/ 130688 w 137102"/>
                    <a:gd name="connsiteY2" fmla="*/ 10011 h 63880"/>
                    <a:gd name="connsiteX3" fmla="*/ 136838 w 137102"/>
                    <a:gd name="connsiteY3" fmla="*/ 16650 h 63880"/>
                    <a:gd name="connsiteX4" fmla="*/ 137102 w 137102"/>
                    <a:gd name="connsiteY4" fmla="*/ 48980 h 63880"/>
                    <a:gd name="connsiteX5" fmla="*/ 125459 w 137102"/>
                    <a:gd name="connsiteY5" fmla="*/ 57124 h 63880"/>
                    <a:gd name="connsiteX6" fmla="*/ 10647 w 137102"/>
                    <a:gd name="connsiteY6" fmla="*/ 63880 h 63880"/>
                    <a:gd name="connsiteX7" fmla="*/ 0 w 137102"/>
                    <a:gd name="connsiteY7" fmla="*/ 53233 h 63880"/>
                    <a:gd name="connsiteX8" fmla="*/ 0 w 137102"/>
                    <a:gd name="connsiteY8" fmla="*/ 10647 h 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02" h="63880">
                      <a:moveTo>
                        <a:pt x="0" y="10647"/>
                      </a:moveTo>
                      <a:cubicBezTo>
                        <a:pt x="0" y="4767"/>
                        <a:pt x="4767" y="0"/>
                        <a:pt x="10647" y="0"/>
                      </a:cubicBezTo>
                      <a:cubicBezTo>
                        <a:pt x="49331" y="0"/>
                        <a:pt x="92004" y="10011"/>
                        <a:pt x="130688" y="10011"/>
                      </a:cubicBezTo>
                      <a:cubicBezTo>
                        <a:pt x="136568" y="10011"/>
                        <a:pt x="136838" y="10770"/>
                        <a:pt x="136838" y="16650"/>
                      </a:cubicBezTo>
                      <a:cubicBezTo>
                        <a:pt x="137008" y="28844"/>
                        <a:pt x="136932" y="36786"/>
                        <a:pt x="137102" y="48980"/>
                      </a:cubicBezTo>
                      <a:cubicBezTo>
                        <a:pt x="137102" y="54860"/>
                        <a:pt x="131339" y="57124"/>
                        <a:pt x="125459" y="57124"/>
                      </a:cubicBezTo>
                      <a:lnTo>
                        <a:pt x="10647" y="63880"/>
                      </a:lnTo>
                      <a:cubicBezTo>
                        <a:pt x="4767" y="63880"/>
                        <a:pt x="0" y="59113"/>
                        <a:pt x="0" y="53233"/>
                      </a:cubicBezTo>
                      <a:lnTo>
                        <a:pt x="0" y="10647"/>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grpSp>
              <p:nvGrpSpPr>
                <p:cNvPr id="51" name="Group 50"/>
                <p:cNvGrpSpPr/>
                <p:nvPr/>
              </p:nvGrpSpPr>
              <p:grpSpPr>
                <a:xfrm>
                  <a:off x="10156798" y="7511799"/>
                  <a:ext cx="311092" cy="484798"/>
                  <a:chOff x="10101690" y="7298911"/>
                  <a:chExt cx="311092" cy="484798"/>
                </a:xfrm>
                <a:grpFill/>
              </p:grpSpPr>
              <p:grpSp>
                <p:nvGrpSpPr>
                  <p:cNvPr id="52" name="Group 51"/>
                  <p:cNvGrpSpPr/>
                  <p:nvPr/>
                </p:nvGrpSpPr>
                <p:grpSpPr>
                  <a:xfrm>
                    <a:off x="10140437" y="7298911"/>
                    <a:ext cx="233417" cy="484798"/>
                    <a:chOff x="5642086" y="6660407"/>
                    <a:chExt cx="307975" cy="528635"/>
                  </a:xfrm>
                  <a:grpFill/>
                </p:grpSpPr>
                <p:sp>
                  <p:nvSpPr>
                    <p:cNvPr id="58" name="Freeform 133"/>
                    <p:cNvSpPr>
                      <a:spLocks noEditPoints="1"/>
                    </p:cNvSpPr>
                    <p:nvPr/>
                  </p:nvSpPr>
                  <p:spPr bwMode="auto">
                    <a:xfrm>
                      <a:off x="5642086" y="6660407"/>
                      <a:ext cx="307975" cy="528635"/>
                    </a:xfrm>
                    <a:custGeom>
                      <a:avLst/>
                      <a:gdLst>
                        <a:gd name="T0" fmla="*/ 66 w 387"/>
                        <a:gd name="T1" fmla="*/ 0 h 666"/>
                        <a:gd name="T2" fmla="*/ 53 w 387"/>
                        <a:gd name="T3" fmla="*/ 1 h 666"/>
                        <a:gd name="T4" fmla="*/ 30 w 387"/>
                        <a:gd name="T5" fmla="*/ 12 h 666"/>
                        <a:gd name="T6" fmla="*/ 12 w 387"/>
                        <a:gd name="T7" fmla="*/ 34 h 666"/>
                        <a:gd name="T8" fmla="*/ 1 w 387"/>
                        <a:gd name="T9" fmla="*/ 61 h 666"/>
                        <a:gd name="T10" fmla="*/ 0 w 387"/>
                        <a:gd name="T11" fmla="*/ 588 h 666"/>
                        <a:gd name="T12" fmla="*/ 1 w 387"/>
                        <a:gd name="T13" fmla="*/ 604 h 666"/>
                        <a:gd name="T14" fmla="*/ 12 w 387"/>
                        <a:gd name="T15" fmla="*/ 632 h 666"/>
                        <a:gd name="T16" fmla="*/ 30 w 387"/>
                        <a:gd name="T17" fmla="*/ 653 h 666"/>
                        <a:gd name="T18" fmla="*/ 53 w 387"/>
                        <a:gd name="T19" fmla="*/ 665 h 666"/>
                        <a:gd name="T20" fmla="*/ 321 w 387"/>
                        <a:gd name="T21" fmla="*/ 666 h 666"/>
                        <a:gd name="T22" fmla="*/ 334 w 387"/>
                        <a:gd name="T23" fmla="*/ 665 h 666"/>
                        <a:gd name="T24" fmla="*/ 359 w 387"/>
                        <a:gd name="T25" fmla="*/ 653 h 666"/>
                        <a:gd name="T26" fmla="*/ 376 w 387"/>
                        <a:gd name="T27" fmla="*/ 632 h 666"/>
                        <a:gd name="T28" fmla="*/ 386 w 387"/>
                        <a:gd name="T29" fmla="*/ 604 h 666"/>
                        <a:gd name="T30" fmla="*/ 387 w 387"/>
                        <a:gd name="T31" fmla="*/ 77 h 666"/>
                        <a:gd name="T32" fmla="*/ 386 w 387"/>
                        <a:gd name="T33" fmla="*/ 61 h 666"/>
                        <a:gd name="T34" fmla="*/ 376 w 387"/>
                        <a:gd name="T35" fmla="*/ 34 h 666"/>
                        <a:gd name="T36" fmla="*/ 359 w 387"/>
                        <a:gd name="T37" fmla="*/ 12 h 666"/>
                        <a:gd name="T38" fmla="*/ 334 w 387"/>
                        <a:gd name="T39" fmla="*/ 1 h 666"/>
                        <a:gd name="T40" fmla="*/ 321 w 387"/>
                        <a:gd name="T41" fmla="*/ 0 h 666"/>
                        <a:gd name="T42" fmla="*/ 236 w 387"/>
                        <a:gd name="T43" fmla="*/ 30 h 666"/>
                        <a:gd name="T44" fmla="*/ 152 w 387"/>
                        <a:gd name="T45" fmla="*/ 50 h 666"/>
                        <a:gd name="T46" fmla="*/ 103 w 387"/>
                        <a:gd name="T47" fmla="*/ 593 h 666"/>
                        <a:gd name="T48" fmla="*/ 103 w 387"/>
                        <a:gd name="T49" fmla="*/ 595 h 666"/>
                        <a:gd name="T50" fmla="*/ 98 w 387"/>
                        <a:gd name="T51" fmla="*/ 597 h 666"/>
                        <a:gd name="T52" fmla="*/ 58 w 387"/>
                        <a:gd name="T53" fmla="*/ 597 h 666"/>
                        <a:gd name="T54" fmla="*/ 55 w 387"/>
                        <a:gd name="T55" fmla="*/ 597 h 666"/>
                        <a:gd name="T56" fmla="*/ 53 w 387"/>
                        <a:gd name="T57" fmla="*/ 595 h 666"/>
                        <a:gd name="T58" fmla="*/ 51 w 387"/>
                        <a:gd name="T59" fmla="*/ 572 h 666"/>
                        <a:gd name="T60" fmla="*/ 53 w 387"/>
                        <a:gd name="T61" fmla="*/ 569 h 666"/>
                        <a:gd name="T62" fmla="*/ 55 w 387"/>
                        <a:gd name="T63" fmla="*/ 566 h 666"/>
                        <a:gd name="T64" fmla="*/ 97 w 387"/>
                        <a:gd name="T65" fmla="*/ 566 h 666"/>
                        <a:gd name="T66" fmla="*/ 98 w 387"/>
                        <a:gd name="T67" fmla="*/ 566 h 666"/>
                        <a:gd name="T68" fmla="*/ 103 w 387"/>
                        <a:gd name="T69" fmla="*/ 569 h 666"/>
                        <a:gd name="T70" fmla="*/ 103 w 387"/>
                        <a:gd name="T71" fmla="*/ 593 h 666"/>
                        <a:gd name="T72" fmla="*/ 245 w 387"/>
                        <a:gd name="T73" fmla="*/ 620 h 666"/>
                        <a:gd name="T74" fmla="*/ 241 w 387"/>
                        <a:gd name="T75" fmla="*/ 630 h 666"/>
                        <a:gd name="T76" fmla="*/ 232 w 387"/>
                        <a:gd name="T77" fmla="*/ 634 h 666"/>
                        <a:gd name="T78" fmla="*/ 155 w 387"/>
                        <a:gd name="T79" fmla="*/ 634 h 666"/>
                        <a:gd name="T80" fmla="*/ 146 w 387"/>
                        <a:gd name="T81" fmla="*/ 630 h 666"/>
                        <a:gd name="T82" fmla="*/ 143 w 387"/>
                        <a:gd name="T83" fmla="*/ 620 h 666"/>
                        <a:gd name="T84" fmla="*/ 143 w 387"/>
                        <a:gd name="T85" fmla="*/ 543 h 666"/>
                        <a:gd name="T86" fmla="*/ 146 w 387"/>
                        <a:gd name="T87" fmla="*/ 534 h 666"/>
                        <a:gd name="T88" fmla="*/ 155 w 387"/>
                        <a:gd name="T89" fmla="*/ 531 h 666"/>
                        <a:gd name="T90" fmla="*/ 232 w 387"/>
                        <a:gd name="T91" fmla="*/ 531 h 666"/>
                        <a:gd name="T92" fmla="*/ 241 w 387"/>
                        <a:gd name="T93" fmla="*/ 534 h 666"/>
                        <a:gd name="T94" fmla="*/ 245 w 387"/>
                        <a:gd name="T95" fmla="*/ 543 h 666"/>
                        <a:gd name="T96" fmla="*/ 336 w 387"/>
                        <a:gd name="T97" fmla="*/ 593 h 666"/>
                        <a:gd name="T98" fmla="*/ 334 w 387"/>
                        <a:gd name="T99" fmla="*/ 595 h 666"/>
                        <a:gd name="T100" fmla="*/ 330 w 387"/>
                        <a:gd name="T101" fmla="*/ 597 h 666"/>
                        <a:gd name="T102" fmla="*/ 291 w 387"/>
                        <a:gd name="T103" fmla="*/ 597 h 666"/>
                        <a:gd name="T104" fmla="*/ 287 w 387"/>
                        <a:gd name="T105" fmla="*/ 596 h 666"/>
                        <a:gd name="T106" fmla="*/ 285 w 387"/>
                        <a:gd name="T107" fmla="*/ 593 h 666"/>
                        <a:gd name="T108" fmla="*/ 285 w 387"/>
                        <a:gd name="T109" fmla="*/ 572 h 666"/>
                        <a:gd name="T110" fmla="*/ 287 w 387"/>
                        <a:gd name="T111" fmla="*/ 568 h 666"/>
                        <a:gd name="T112" fmla="*/ 291 w 387"/>
                        <a:gd name="T113" fmla="*/ 566 h 666"/>
                        <a:gd name="T114" fmla="*/ 330 w 387"/>
                        <a:gd name="T115" fmla="*/ 566 h 666"/>
                        <a:gd name="T116" fmla="*/ 334 w 387"/>
                        <a:gd name="T117" fmla="*/ 569 h 666"/>
                        <a:gd name="T118" fmla="*/ 336 w 387"/>
                        <a:gd name="T119" fmla="*/ 593 h 666"/>
                        <a:gd name="T120" fmla="*/ 41 w 387"/>
                        <a:gd name="T121" fmla="*/ 493 h 666"/>
                        <a:gd name="T122" fmla="*/ 347 w 387"/>
                        <a:gd name="T123" fmla="*/ 81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7" h="666">
                          <a:moveTo>
                            <a:pt x="321" y="0"/>
                          </a:moveTo>
                          <a:lnTo>
                            <a:pt x="66" y="0"/>
                          </a:lnTo>
                          <a:lnTo>
                            <a:pt x="66" y="0"/>
                          </a:lnTo>
                          <a:lnTo>
                            <a:pt x="53" y="1"/>
                          </a:lnTo>
                          <a:lnTo>
                            <a:pt x="41" y="5"/>
                          </a:lnTo>
                          <a:lnTo>
                            <a:pt x="30" y="12"/>
                          </a:lnTo>
                          <a:lnTo>
                            <a:pt x="20" y="22"/>
                          </a:lnTo>
                          <a:lnTo>
                            <a:pt x="12" y="34"/>
                          </a:lnTo>
                          <a:lnTo>
                            <a:pt x="5" y="47"/>
                          </a:lnTo>
                          <a:lnTo>
                            <a:pt x="1" y="61"/>
                          </a:lnTo>
                          <a:lnTo>
                            <a:pt x="0" y="77"/>
                          </a:lnTo>
                          <a:lnTo>
                            <a:pt x="0" y="588"/>
                          </a:lnTo>
                          <a:lnTo>
                            <a:pt x="0" y="588"/>
                          </a:lnTo>
                          <a:lnTo>
                            <a:pt x="1" y="604"/>
                          </a:lnTo>
                          <a:lnTo>
                            <a:pt x="5" y="619"/>
                          </a:lnTo>
                          <a:lnTo>
                            <a:pt x="12" y="632"/>
                          </a:lnTo>
                          <a:lnTo>
                            <a:pt x="20" y="643"/>
                          </a:lnTo>
                          <a:lnTo>
                            <a:pt x="30" y="653"/>
                          </a:lnTo>
                          <a:lnTo>
                            <a:pt x="41" y="659"/>
                          </a:lnTo>
                          <a:lnTo>
                            <a:pt x="53" y="665"/>
                          </a:lnTo>
                          <a:lnTo>
                            <a:pt x="66" y="666"/>
                          </a:lnTo>
                          <a:lnTo>
                            <a:pt x="321" y="666"/>
                          </a:lnTo>
                          <a:lnTo>
                            <a:pt x="321" y="666"/>
                          </a:lnTo>
                          <a:lnTo>
                            <a:pt x="334" y="665"/>
                          </a:lnTo>
                          <a:lnTo>
                            <a:pt x="347" y="659"/>
                          </a:lnTo>
                          <a:lnTo>
                            <a:pt x="359" y="653"/>
                          </a:lnTo>
                          <a:lnTo>
                            <a:pt x="368" y="643"/>
                          </a:lnTo>
                          <a:lnTo>
                            <a:pt x="376" y="632"/>
                          </a:lnTo>
                          <a:lnTo>
                            <a:pt x="382" y="619"/>
                          </a:lnTo>
                          <a:lnTo>
                            <a:pt x="386" y="604"/>
                          </a:lnTo>
                          <a:lnTo>
                            <a:pt x="387" y="588"/>
                          </a:lnTo>
                          <a:lnTo>
                            <a:pt x="387" y="77"/>
                          </a:lnTo>
                          <a:lnTo>
                            <a:pt x="387" y="77"/>
                          </a:lnTo>
                          <a:lnTo>
                            <a:pt x="386" y="61"/>
                          </a:lnTo>
                          <a:lnTo>
                            <a:pt x="382" y="47"/>
                          </a:lnTo>
                          <a:lnTo>
                            <a:pt x="376" y="34"/>
                          </a:lnTo>
                          <a:lnTo>
                            <a:pt x="368" y="22"/>
                          </a:lnTo>
                          <a:lnTo>
                            <a:pt x="359" y="12"/>
                          </a:lnTo>
                          <a:lnTo>
                            <a:pt x="347" y="5"/>
                          </a:lnTo>
                          <a:lnTo>
                            <a:pt x="334" y="1"/>
                          </a:lnTo>
                          <a:lnTo>
                            <a:pt x="321" y="0"/>
                          </a:lnTo>
                          <a:lnTo>
                            <a:pt x="321" y="0"/>
                          </a:lnTo>
                          <a:close/>
                          <a:moveTo>
                            <a:pt x="152" y="30"/>
                          </a:moveTo>
                          <a:lnTo>
                            <a:pt x="236" y="30"/>
                          </a:lnTo>
                          <a:lnTo>
                            <a:pt x="236" y="50"/>
                          </a:lnTo>
                          <a:lnTo>
                            <a:pt x="152" y="50"/>
                          </a:lnTo>
                          <a:lnTo>
                            <a:pt x="152" y="30"/>
                          </a:lnTo>
                          <a:close/>
                          <a:moveTo>
                            <a:pt x="103" y="593"/>
                          </a:moveTo>
                          <a:lnTo>
                            <a:pt x="103" y="593"/>
                          </a:lnTo>
                          <a:lnTo>
                            <a:pt x="103" y="595"/>
                          </a:lnTo>
                          <a:lnTo>
                            <a:pt x="101" y="596"/>
                          </a:lnTo>
                          <a:lnTo>
                            <a:pt x="98" y="597"/>
                          </a:lnTo>
                          <a:lnTo>
                            <a:pt x="97" y="597"/>
                          </a:lnTo>
                          <a:lnTo>
                            <a:pt x="58" y="597"/>
                          </a:lnTo>
                          <a:lnTo>
                            <a:pt x="58" y="597"/>
                          </a:lnTo>
                          <a:lnTo>
                            <a:pt x="55" y="597"/>
                          </a:lnTo>
                          <a:lnTo>
                            <a:pt x="54" y="596"/>
                          </a:lnTo>
                          <a:lnTo>
                            <a:pt x="53" y="595"/>
                          </a:lnTo>
                          <a:lnTo>
                            <a:pt x="51" y="593"/>
                          </a:lnTo>
                          <a:lnTo>
                            <a:pt x="51" y="572"/>
                          </a:lnTo>
                          <a:lnTo>
                            <a:pt x="51" y="572"/>
                          </a:lnTo>
                          <a:lnTo>
                            <a:pt x="53" y="569"/>
                          </a:lnTo>
                          <a:lnTo>
                            <a:pt x="54" y="568"/>
                          </a:lnTo>
                          <a:lnTo>
                            <a:pt x="55" y="566"/>
                          </a:lnTo>
                          <a:lnTo>
                            <a:pt x="58" y="566"/>
                          </a:lnTo>
                          <a:lnTo>
                            <a:pt x="97" y="566"/>
                          </a:lnTo>
                          <a:lnTo>
                            <a:pt x="97" y="566"/>
                          </a:lnTo>
                          <a:lnTo>
                            <a:pt x="98" y="566"/>
                          </a:lnTo>
                          <a:lnTo>
                            <a:pt x="101" y="568"/>
                          </a:lnTo>
                          <a:lnTo>
                            <a:pt x="103" y="569"/>
                          </a:lnTo>
                          <a:lnTo>
                            <a:pt x="103" y="572"/>
                          </a:lnTo>
                          <a:lnTo>
                            <a:pt x="103" y="593"/>
                          </a:lnTo>
                          <a:close/>
                          <a:moveTo>
                            <a:pt x="245" y="620"/>
                          </a:moveTo>
                          <a:lnTo>
                            <a:pt x="245" y="620"/>
                          </a:lnTo>
                          <a:lnTo>
                            <a:pt x="244" y="626"/>
                          </a:lnTo>
                          <a:lnTo>
                            <a:pt x="241" y="630"/>
                          </a:lnTo>
                          <a:lnTo>
                            <a:pt x="237" y="632"/>
                          </a:lnTo>
                          <a:lnTo>
                            <a:pt x="232" y="634"/>
                          </a:lnTo>
                          <a:lnTo>
                            <a:pt x="155" y="634"/>
                          </a:lnTo>
                          <a:lnTo>
                            <a:pt x="155" y="634"/>
                          </a:lnTo>
                          <a:lnTo>
                            <a:pt x="150" y="632"/>
                          </a:lnTo>
                          <a:lnTo>
                            <a:pt x="146" y="630"/>
                          </a:lnTo>
                          <a:lnTo>
                            <a:pt x="143" y="626"/>
                          </a:lnTo>
                          <a:lnTo>
                            <a:pt x="143" y="620"/>
                          </a:lnTo>
                          <a:lnTo>
                            <a:pt x="143" y="543"/>
                          </a:lnTo>
                          <a:lnTo>
                            <a:pt x="143" y="543"/>
                          </a:lnTo>
                          <a:lnTo>
                            <a:pt x="143" y="538"/>
                          </a:lnTo>
                          <a:lnTo>
                            <a:pt x="146" y="534"/>
                          </a:lnTo>
                          <a:lnTo>
                            <a:pt x="150" y="531"/>
                          </a:lnTo>
                          <a:lnTo>
                            <a:pt x="155" y="531"/>
                          </a:lnTo>
                          <a:lnTo>
                            <a:pt x="232" y="531"/>
                          </a:lnTo>
                          <a:lnTo>
                            <a:pt x="232" y="531"/>
                          </a:lnTo>
                          <a:lnTo>
                            <a:pt x="237" y="531"/>
                          </a:lnTo>
                          <a:lnTo>
                            <a:pt x="241" y="534"/>
                          </a:lnTo>
                          <a:lnTo>
                            <a:pt x="244" y="538"/>
                          </a:lnTo>
                          <a:lnTo>
                            <a:pt x="245" y="543"/>
                          </a:lnTo>
                          <a:lnTo>
                            <a:pt x="245" y="620"/>
                          </a:lnTo>
                          <a:close/>
                          <a:moveTo>
                            <a:pt x="336" y="593"/>
                          </a:moveTo>
                          <a:lnTo>
                            <a:pt x="336" y="593"/>
                          </a:lnTo>
                          <a:lnTo>
                            <a:pt x="334" y="595"/>
                          </a:lnTo>
                          <a:lnTo>
                            <a:pt x="334" y="596"/>
                          </a:lnTo>
                          <a:lnTo>
                            <a:pt x="330" y="597"/>
                          </a:lnTo>
                          <a:lnTo>
                            <a:pt x="291" y="597"/>
                          </a:lnTo>
                          <a:lnTo>
                            <a:pt x="291" y="597"/>
                          </a:lnTo>
                          <a:lnTo>
                            <a:pt x="289" y="597"/>
                          </a:lnTo>
                          <a:lnTo>
                            <a:pt x="287" y="596"/>
                          </a:lnTo>
                          <a:lnTo>
                            <a:pt x="286" y="595"/>
                          </a:lnTo>
                          <a:lnTo>
                            <a:pt x="285" y="593"/>
                          </a:lnTo>
                          <a:lnTo>
                            <a:pt x="285" y="572"/>
                          </a:lnTo>
                          <a:lnTo>
                            <a:pt x="285" y="572"/>
                          </a:lnTo>
                          <a:lnTo>
                            <a:pt x="286" y="569"/>
                          </a:lnTo>
                          <a:lnTo>
                            <a:pt x="287" y="568"/>
                          </a:lnTo>
                          <a:lnTo>
                            <a:pt x="289" y="566"/>
                          </a:lnTo>
                          <a:lnTo>
                            <a:pt x="291" y="566"/>
                          </a:lnTo>
                          <a:lnTo>
                            <a:pt x="330" y="566"/>
                          </a:lnTo>
                          <a:lnTo>
                            <a:pt x="330" y="566"/>
                          </a:lnTo>
                          <a:lnTo>
                            <a:pt x="334" y="568"/>
                          </a:lnTo>
                          <a:lnTo>
                            <a:pt x="334" y="569"/>
                          </a:lnTo>
                          <a:lnTo>
                            <a:pt x="336" y="572"/>
                          </a:lnTo>
                          <a:lnTo>
                            <a:pt x="336" y="593"/>
                          </a:lnTo>
                          <a:close/>
                          <a:moveTo>
                            <a:pt x="347" y="493"/>
                          </a:moveTo>
                          <a:lnTo>
                            <a:pt x="41" y="493"/>
                          </a:lnTo>
                          <a:lnTo>
                            <a:pt x="41" y="81"/>
                          </a:lnTo>
                          <a:lnTo>
                            <a:pt x="347" y="81"/>
                          </a:lnTo>
                          <a:lnTo>
                            <a:pt x="347" y="4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59" name="Rectangle 134"/>
                    <p:cNvSpPr>
                      <a:spLocks noChangeArrowheads="1"/>
                    </p:cNvSpPr>
                    <p:nvPr/>
                  </p:nvSpPr>
                  <p:spPr bwMode="auto">
                    <a:xfrm>
                      <a:off x="5770667" y="7103461"/>
                      <a:ext cx="50799" cy="507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grpSp>
              <p:sp>
                <p:nvSpPr>
                  <p:cNvPr id="53" name="Rounded Rectangle 52"/>
                  <p:cNvSpPr/>
                  <p:nvPr/>
                </p:nvSpPr>
                <p:spPr>
                  <a:xfrm>
                    <a:off x="10101690" y="7438569"/>
                    <a:ext cx="85760"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4" name="Rounded Rectangle 53"/>
                  <p:cNvSpPr/>
                  <p:nvPr/>
                </p:nvSpPr>
                <p:spPr>
                  <a:xfrm>
                    <a:off x="10299753" y="7402384"/>
                    <a:ext cx="113029"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5" name="Rounded Rectangle 54"/>
                  <p:cNvSpPr/>
                  <p:nvPr/>
                </p:nvSpPr>
                <p:spPr>
                  <a:xfrm>
                    <a:off x="10286505" y="7472023"/>
                    <a:ext cx="126277"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6" name="Rounded Rectangle 55"/>
                  <p:cNvSpPr/>
                  <p:nvPr/>
                </p:nvSpPr>
                <p:spPr>
                  <a:xfrm>
                    <a:off x="10299753" y="7541662"/>
                    <a:ext cx="113029"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sp>
                <p:nvSpPr>
                  <p:cNvPr id="57" name="Rounded Rectangle 56"/>
                  <p:cNvSpPr/>
                  <p:nvPr/>
                </p:nvSpPr>
                <p:spPr>
                  <a:xfrm>
                    <a:off x="10329400" y="7617234"/>
                    <a:ext cx="83382" cy="66939"/>
                  </a:xfrm>
                  <a:prstGeom prst="roundRect">
                    <a:avLst>
                      <a:gd name="adj" fmla="val 49312"/>
                    </a:avLst>
                  </a:prstGeom>
                  <a:grpFill/>
                  <a:ln w="317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56"/>
                    <a:endParaRPr lang="en-US" sz="2400">
                      <a:solidFill>
                        <a:prstClr val="white"/>
                      </a:solidFill>
                    </a:endParaRPr>
                  </a:p>
                </p:txBody>
              </p:sp>
            </p:grpSp>
          </p:grpSp>
          <p:sp>
            <p:nvSpPr>
              <p:cNvPr id="62" name="Freeform 334"/>
              <p:cNvSpPr>
                <a:spLocks noEditPoints="1"/>
              </p:cNvSpPr>
              <p:nvPr/>
            </p:nvSpPr>
            <p:spPr bwMode="auto">
              <a:xfrm>
                <a:off x="7719533" y="4358375"/>
                <a:ext cx="215109" cy="287818"/>
              </a:xfrm>
              <a:custGeom>
                <a:avLst/>
                <a:gdLst>
                  <a:gd name="T0" fmla="*/ 88 w 88"/>
                  <a:gd name="T1" fmla="*/ 31 h 108"/>
                  <a:gd name="T2" fmla="*/ 68 w 88"/>
                  <a:gd name="T3" fmla="*/ 23 h 108"/>
                  <a:gd name="T4" fmla="*/ 61 w 88"/>
                  <a:gd name="T5" fmla="*/ 1 h 108"/>
                  <a:gd name="T6" fmla="*/ 59 w 88"/>
                  <a:gd name="T7" fmla="*/ 0 h 108"/>
                  <a:gd name="T8" fmla="*/ 29 w 88"/>
                  <a:gd name="T9" fmla="*/ 0 h 108"/>
                  <a:gd name="T10" fmla="*/ 26 w 88"/>
                  <a:gd name="T11" fmla="*/ 2 h 108"/>
                  <a:gd name="T12" fmla="*/ 20 w 88"/>
                  <a:gd name="T13" fmla="*/ 23 h 108"/>
                  <a:gd name="T14" fmla="*/ 0 w 88"/>
                  <a:gd name="T15" fmla="*/ 31 h 108"/>
                  <a:gd name="T16" fmla="*/ 17 w 88"/>
                  <a:gd name="T17" fmla="*/ 36 h 108"/>
                  <a:gd name="T18" fmla="*/ 16 w 88"/>
                  <a:gd name="T19" fmla="*/ 45 h 108"/>
                  <a:gd name="T20" fmla="*/ 17 w 88"/>
                  <a:gd name="T21" fmla="*/ 54 h 108"/>
                  <a:gd name="T22" fmla="*/ 16 w 88"/>
                  <a:gd name="T23" fmla="*/ 54 h 108"/>
                  <a:gd name="T24" fmla="*/ 12 w 88"/>
                  <a:gd name="T25" fmla="*/ 58 h 108"/>
                  <a:gd name="T26" fmla="*/ 12 w 88"/>
                  <a:gd name="T27" fmla="*/ 63 h 108"/>
                  <a:gd name="T28" fmla="*/ 5 w 88"/>
                  <a:gd name="T29" fmla="*/ 72 h 108"/>
                  <a:gd name="T30" fmla="*/ 5 w 88"/>
                  <a:gd name="T31" fmla="*/ 100 h 108"/>
                  <a:gd name="T32" fmla="*/ 13 w 88"/>
                  <a:gd name="T33" fmla="*/ 108 h 108"/>
                  <a:gd name="T34" fmla="*/ 43 w 88"/>
                  <a:gd name="T35" fmla="*/ 108 h 108"/>
                  <a:gd name="T36" fmla="*/ 43 w 88"/>
                  <a:gd name="T37" fmla="*/ 71 h 108"/>
                  <a:gd name="T38" fmla="*/ 46 w 88"/>
                  <a:gd name="T39" fmla="*/ 71 h 108"/>
                  <a:gd name="T40" fmla="*/ 46 w 88"/>
                  <a:gd name="T41" fmla="*/ 108 h 108"/>
                  <a:gd name="T42" fmla="*/ 76 w 88"/>
                  <a:gd name="T43" fmla="*/ 107 h 108"/>
                  <a:gd name="T44" fmla="*/ 84 w 88"/>
                  <a:gd name="T45" fmla="*/ 99 h 108"/>
                  <a:gd name="T46" fmla="*/ 83 w 88"/>
                  <a:gd name="T47" fmla="*/ 71 h 108"/>
                  <a:gd name="T48" fmla="*/ 77 w 88"/>
                  <a:gd name="T49" fmla="*/ 63 h 108"/>
                  <a:gd name="T50" fmla="*/ 77 w 88"/>
                  <a:gd name="T51" fmla="*/ 58 h 108"/>
                  <a:gd name="T52" fmla="*/ 72 w 88"/>
                  <a:gd name="T53" fmla="*/ 53 h 108"/>
                  <a:gd name="T54" fmla="*/ 71 w 88"/>
                  <a:gd name="T55" fmla="*/ 53 h 108"/>
                  <a:gd name="T56" fmla="*/ 73 w 88"/>
                  <a:gd name="T57" fmla="*/ 45 h 108"/>
                  <a:gd name="T58" fmla="*/ 71 w 88"/>
                  <a:gd name="T59" fmla="*/ 36 h 108"/>
                  <a:gd name="T60" fmla="*/ 88 w 88"/>
                  <a:gd name="T61" fmla="*/ 31 h 108"/>
                  <a:gd name="T62" fmla="*/ 63 w 88"/>
                  <a:gd name="T63" fmla="*/ 53 h 108"/>
                  <a:gd name="T64" fmla="*/ 60 w 88"/>
                  <a:gd name="T65" fmla="*/ 53 h 108"/>
                  <a:gd name="T66" fmla="*/ 55 w 88"/>
                  <a:gd name="T67" fmla="*/ 58 h 108"/>
                  <a:gd name="T68" fmla="*/ 56 w 88"/>
                  <a:gd name="T69" fmla="*/ 67 h 108"/>
                  <a:gd name="T70" fmla="*/ 33 w 88"/>
                  <a:gd name="T71" fmla="*/ 67 h 108"/>
                  <a:gd name="T72" fmla="*/ 33 w 88"/>
                  <a:gd name="T73" fmla="*/ 58 h 108"/>
                  <a:gd name="T74" fmla="*/ 28 w 88"/>
                  <a:gd name="T75" fmla="*/ 54 h 108"/>
                  <a:gd name="T76" fmla="*/ 25 w 88"/>
                  <a:gd name="T77" fmla="*/ 54 h 108"/>
                  <a:gd name="T78" fmla="*/ 23 w 88"/>
                  <a:gd name="T79" fmla="*/ 49 h 108"/>
                  <a:gd name="T80" fmla="*/ 23 w 88"/>
                  <a:gd name="T81" fmla="*/ 41 h 108"/>
                  <a:gd name="T82" fmla="*/ 24 w 88"/>
                  <a:gd name="T83" fmla="*/ 37 h 108"/>
                  <a:gd name="T84" fmla="*/ 43 w 88"/>
                  <a:gd name="T85" fmla="*/ 38 h 108"/>
                  <a:gd name="T86" fmla="*/ 44 w 88"/>
                  <a:gd name="T87" fmla="*/ 38 h 108"/>
                  <a:gd name="T88" fmla="*/ 44 w 88"/>
                  <a:gd name="T89" fmla="*/ 38 h 108"/>
                  <a:gd name="T90" fmla="*/ 45 w 88"/>
                  <a:gd name="T91" fmla="*/ 38 h 108"/>
                  <a:gd name="T92" fmla="*/ 64 w 88"/>
                  <a:gd name="T93" fmla="*/ 37 h 108"/>
                  <a:gd name="T94" fmla="*/ 65 w 88"/>
                  <a:gd name="T95" fmla="*/ 40 h 108"/>
                  <a:gd name="T96" fmla="*/ 65 w 88"/>
                  <a:gd name="T97" fmla="*/ 49 h 108"/>
                  <a:gd name="T98" fmla="*/ 63 w 88"/>
                  <a:gd name="T99"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108">
                    <a:moveTo>
                      <a:pt x="88" y="31"/>
                    </a:moveTo>
                    <a:cubicBezTo>
                      <a:pt x="88" y="28"/>
                      <a:pt x="80" y="24"/>
                      <a:pt x="68" y="23"/>
                    </a:cubicBezTo>
                    <a:cubicBezTo>
                      <a:pt x="68" y="23"/>
                      <a:pt x="68" y="23"/>
                      <a:pt x="61" y="1"/>
                    </a:cubicBezTo>
                    <a:cubicBezTo>
                      <a:pt x="61" y="0"/>
                      <a:pt x="60" y="0"/>
                      <a:pt x="59" y="0"/>
                    </a:cubicBezTo>
                    <a:cubicBezTo>
                      <a:pt x="49" y="0"/>
                      <a:pt x="39" y="0"/>
                      <a:pt x="29" y="0"/>
                    </a:cubicBezTo>
                    <a:cubicBezTo>
                      <a:pt x="27" y="0"/>
                      <a:pt x="27" y="1"/>
                      <a:pt x="26" y="2"/>
                    </a:cubicBezTo>
                    <a:cubicBezTo>
                      <a:pt x="26" y="2"/>
                      <a:pt x="26" y="2"/>
                      <a:pt x="20" y="23"/>
                    </a:cubicBezTo>
                    <a:cubicBezTo>
                      <a:pt x="8" y="25"/>
                      <a:pt x="0" y="28"/>
                      <a:pt x="0" y="31"/>
                    </a:cubicBezTo>
                    <a:cubicBezTo>
                      <a:pt x="0" y="33"/>
                      <a:pt x="7" y="35"/>
                      <a:pt x="17" y="36"/>
                    </a:cubicBezTo>
                    <a:cubicBezTo>
                      <a:pt x="16" y="39"/>
                      <a:pt x="16" y="42"/>
                      <a:pt x="16" y="45"/>
                    </a:cubicBezTo>
                    <a:cubicBezTo>
                      <a:pt x="16" y="48"/>
                      <a:pt x="16" y="51"/>
                      <a:pt x="17" y="54"/>
                    </a:cubicBezTo>
                    <a:cubicBezTo>
                      <a:pt x="17" y="54"/>
                      <a:pt x="17" y="54"/>
                      <a:pt x="16" y="54"/>
                    </a:cubicBezTo>
                    <a:cubicBezTo>
                      <a:pt x="14" y="54"/>
                      <a:pt x="12" y="56"/>
                      <a:pt x="12" y="58"/>
                    </a:cubicBezTo>
                    <a:cubicBezTo>
                      <a:pt x="12" y="58"/>
                      <a:pt x="12" y="58"/>
                      <a:pt x="12" y="63"/>
                    </a:cubicBezTo>
                    <a:cubicBezTo>
                      <a:pt x="8" y="64"/>
                      <a:pt x="5" y="67"/>
                      <a:pt x="5" y="72"/>
                    </a:cubicBezTo>
                    <a:cubicBezTo>
                      <a:pt x="5" y="72"/>
                      <a:pt x="5" y="72"/>
                      <a:pt x="5" y="100"/>
                    </a:cubicBezTo>
                    <a:cubicBezTo>
                      <a:pt x="5" y="104"/>
                      <a:pt x="9" y="108"/>
                      <a:pt x="13" y="108"/>
                    </a:cubicBezTo>
                    <a:cubicBezTo>
                      <a:pt x="13" y="108"/>
                      <a:pt x="13" y="108"/>
                      <a:pt x="43" y="108"/>
                    </a:cubicBezTo>
                    <a:cubicBezTo>
                      <a:pt x="43" y="108"/>
                      <a:pt x="43" y="108"/>
                      <a:pt x="43" y="71"/>
                    </a:cubicBezTo>
                    <a:cubicBezTo>
                      <a:pt x="44" y="71"/>
                      <a:pt x="45" y="71"/>
                      <a:pt x="46" y="71"/>
                    </a:cubicBezTo>
                    <a:cubicBezTo>
                      <a:pt x="46" y="71"/>
                      <a:pt x="46" y="71"/>
                      <a:pt x="46" y="108"/>
                    </a:cubicBezTo>
                    <a:cubicBezTo>
                      <a:pt x="46" y="108"/>
                      <a:pt x="46" y="108"/>
                      <a:pt x="76" y="107"/>
                    </a:cubicBezTo>
                    <a:cubicBezTo>
                      <a:pt x="80" y="107"/>
                      <a:pt x="84" y="104"/>
                      <a:pt x="84" y="99"/>
                    </a:cubicBezTo>
                    <a:cubicBezTo>
                      <a:pt x="84" y="99"/>
                      <a:pt x="84" y="99"/>
                      <a:pt x="83" y="71"/>
                    </a:cubicBezTo>
                    <a:cubicBezTo>
                      <a:pt x="83" y="67"/>
                      <a:pt x="81" y="63"/>
                      <a:pt x="77" y="63"/>
                    </a:cubicBezTo>
                    <a:cubicBezTo>
                      <a:pt x="77" y="63"/>
                      <a:pt x="77" y="63"/>
                      <a:pt x="77" y="58"/>
                    </a:cubicBezTo>
                    <a:cubicBezTo>
                      <a:pt x="77" y="55"/>
                      <a:pt x="75" y="53"/>
                      <a:pt x="72" y="53"/>
                    </a:cubicBezTo>
                    <a:cubicBezTo>
                      <a:pt x="72" y="53"/>
                      <a:pt x="72" y="53"/>
                      <a:pt x="71" y="53"/>
                    </a:cubicBezTo>
                    <a:cubicBezTo>
                      <a:pt x="72" y="51"/>
                      <a:pt x="73" y="48"/>
                      <a:pt x="73" y="45"/>
                    </a:cubicBezTo>
                    <a:cubicBezTo>
                      <a:pt x="73" y="42"/>
                      <a:pt x="72" y="39"/>
                      <a:pt x="71" y="36"/>
                    </a:cubicBezTo>
                    <a:cubicBezTo>
                      <a:pt x="82" y="34"/>
                      <a:pt x="88" y="32"/>
                      <a:pt x="88" y="31"/>
                    </a:cubicBezTo>
                    <a:close/>
                    <a:moveTo>
                      <a:pt x="63" y="53"/>
                    </a:moveTo>
                    <a:cubicBezTo>
                      <a:pt x="63" y="53"/>
                      <a:pt x="63" y="53"/>
                      <a:pt x="60" y="53"/>
                    </a:cubicBezTo>
                    <a:cubicBezTo>
                      <a:pt x="57" y="53"/>
                      <a:pt x="55" y="56"/>
                      <a:pt x="55" y="58"/>
                    </a:cubicBezTo>
                    <a:cubicBezTo>
                      <a:pt x="55" y="58"/>
                      <a:pt x="55" y="58"/>
                      <a:pt x="56" y="67"/>
                    </a:cubicBezTo>
                    <a:cubicBezTo>
                      <a:pt x="49" y="71"/>
                      <a:pt x="40" y="71"/>
                      <a:pt x="33" y="67"/>
                    </a:cubicBezTo>
                    <a:cubicBezTo>
                      <a:pt x="33" y="67"/>
                      <a:pt x="33" y="67"/>
                      <a:pt x="33" y="58"/>
                    </a:cubicBezTo>
                    <a:cubicBezTo>
                      <a:pt x="33" y="56"/>
                      <a:pt x="31" y="54"/>
                      <a:pt x="28" y="54"/>
                    </a:cubicBezTo>
                    <a:cubicBezTo>
                      <a:pt x="28" y="54"/>
                      <a:pt x="28" y="54"/>
                      <a:pt x="25" y="54"/>
                    </a:cubicBezTo>
                    <a:cubicBezTo>
                      <a:pt x="24" y="53"/>
                      <a:pt x="23" y="51"/>
                      <a:pt x="23" y="49"/>
                    </a:cubicBezTo>
                    <a:cubicBezTo>
                      <a:pt x="23" y="49"/>
                      <a:pt x="23" y="49"/>
                      <a:pt x="23" y="41"/>
                    </a:cubicBezTo>
                    <a:cubicBezTo>
                      <a:pt x="23" y="39"/>
                      <a:pt x="23" y="38"/>
                      <a:pt x="24" y="37"/>
                    </a:cubicBezTo>
                    <a:cubicBezTo>
                      <a:pt x="30" y="38"/>
                      <a:pt x="36" y="38"/>
                      <a:pt x="43" y="38"/>
                    </a:cubicBezTo>
                    <a:cubicBezTo>
                      <a:pt x="43" y="38"/>
                      <a:pt x="43" y="38"/>
                      <a:pt x="44" y="38"/>
                    </a:cubicBezTo>
                    <a:cubicBezTo>
                      <a:pt x="44" y="38"/>
                      <a:pt x="44" y="38"/>
                      <a:pt x="44" y="38"/>
                    </a:cubicBezTo>
                    <a:cubicBezTo>
                      <a:pt x="44" y="38"/>
                      <a:pt x="44" y="38"/>
                      <a:pt x="45" y="38"/>
                    </a:cubicBezTo>
                    <a:cubicBezTo>
                      <a:pt x="52" y="38"/>
                      <a:pt x="59" y="37"/>
                      <a:pt x="64" y="37"/>
                    </a:cubicBezTo>
                    <a:cubicBezTo>
                      <a:pt x="65" y="38"/>
                      <a:pt x="65" y="39"/>
                      <a:pt x="65" y="40"/>
                    </a:cubicBezTo>
                    <a:cubicBezTo>
                      <a:pt x="65" y="40"/>
                      <a:pt x="65" y="40"/>
                      <a:pt x="65" y="49"/>
                    </a:cubicBezTo>
                    <a:cubicBezTo>
                      <a:pt x="65" y="51"/>
                      <a:pt x="65" y="53"/>
                      <a:pt x="63" y="53"/>
                    </a:cubicBezTo>
                    <a:close/>
                  </a:path>
                </a:pathLst>
              </a:custGeom>
              <a:solidFill>
                <a:srgbClr val="C00000"/>
              </a:solidFill>
              <a:ln>
                <a:noFill/>
              </a:ln>
              <a:effectLst/>
              <a:extLst/>
            </p:spPr>
            <p:txBody>
              <a:bodyPr vert="horz" wrap="square" lIns="91440" tIns="45720" rIns="91440" bIns="45720" numCol="1" anchor="ctr" anchorCtr="0" compatLnSpc="1">
                <a:prstTxWarp prst="textNoShape">
                  <a:avLst/>
                </a:prstTxWarp>
              </a:bodyPr>
              <a:lstStyle/>
              <a:p>
                <a:pPr algn="ctr" defTabSz="914273"/>
                <a:endParaRPr lang="en-US" sz="1200" kern="0" dirty="0">
                  <a:solidFill>
                    <a:srgbClr val="FFFFFF"/>
                  </a:solidFill>
                </a:endParaRPr>
              </a:p>
            </p:txBody>
          </p:sp>
        </p:grpSp>
        <p:grpSp>
          <p:nvGrpSpPr>
            <p:cNvPr id="6" name="Group 5"/>
            <p:cNvGrpSpPr/>
            <p:nvPr/>
          </p:nvGrpSpPr>
          <p:grpSpPr>
            <a:xfrm>
              <a:off x="6519581" y="2580100"/>
              <a:ext cx="565547" cy="793975"/>
              <a:chOff x="7411048" y="2857302"/>
              <a:chExt cx="565547" cy="793975"/>
            </a:xfrm>
          </p:grpSpPr>
          <p:grpSp>
            <p:nvGrpSpPr>
              <p:cNvPr id="74" name="Group 73"/>
              <p:cNvGrpSpPr/>
              <p:nvPr/>
            </p:nvGrpSpPr>
            <p:grpSpPr>
              <a:xfrm>
                <a:off x="7411048" y="2857302"/>
                <a:ext cx="317526" cy="793975"/>
                <a:chOff x="4625193" y="1136416"/>
                <a:chExt cx="526879" cy="1317461"/>
              </a:xfrm>
              <a:solidFill>
                <a:srgbClr val="676767"/>
              </a:solidFill>
            </p:grpSpPr>
            <p:sp>
              <p:nvSpPr>
                <p:cNvPr id="75" name="Freeform 279"/>
                <p:cNvSpPr>
                  <a:spLocks/>
                </p:cNvSpPr>
                <p:nvPr/>
              </p:nvSpPr>
              <p:spPr bwMode="auto">
                <a:xfrm>
                  <a:off x="4777076" y="1136416"/>
                  <a:ext cx="226904" cy="284590"/>
                </a:xfrm>
                <a:custGeom>
                  <a:avLst/>
                  <a:gdLst>
                    <a:gd name="T0" fmla="*/ 14 w 119"/>
                    <a:gd name="T1" fmla="*/ 93 h 148"/>
                    <a:gd name="T2" fmla="*/ 15 w 119"/>
                    <a:gd name="T3" fmla="*/ 93 h 148"/>
                    <a:gd name="T4" fmla="*/ 26 w 119"/>
                    <a:gd name="T5" fmla="*/ 116 h 148"/>
                    <a:gd name="T6" fmla="*/ 27 w 119"/>
                    <a:gd name="T7" fmla="*/ 124 h 148"/>
                    <a:gd name="T8" fmla="*/ 27 w 119"/>
                    <a:gd name="T9" fmla="*/ 137 h 148"/>
                    <a:gd name="T10" fmla="*/ 30 w 119"/>
                    <a:gd name="T11" fmla="*/ 141 h 148"/>
                    <a:gd name="T12" fmla="*/ 45 w 119"/>
                    <a:gd name="T13" fmla="*/ 147 h 148"/>
                    <a:gd name="T14" fmla="*/ 60 w 119"/>
                    <a:gd name="T15" fmla="*/ 148 h 148"/>
                    <a:gd name="T16" fmla="*/ 83 w 119"/>
                    <a:gd name="T17" fmla="*/ 144 h 148"/>
                    <a:gd name="T18" fmla="*/ 91 w 119"/>
                    <a:gd name="T19" fmla="*/ 137 h 148"/>
                    <a:gd name="T20" fmla="*/ 91 w 119"/>
                    <a:gd name="T21" fmla="*/ 130 h 148"/>
                    <a:gd name="T22" fmla="*/ 92 w 119"/>
                    <a:gd name="T23" fmla="*/ 116 h 148"/>
                    <a:gd name="T24" fmla="*/ 99 w 119"/>
                    <a:gd name="T25" fmla="*/ 105 h 148"/>
                    <a:gd name="T26" fmla="*/ 103 w 119"/>
                    <a:gd name="T27" fmla="*/ 93 h 148"/>
                    <a:gd name="T28" fmla="*/ 104 w 119"/>
                    <a:gd name="T29" fmla="*/ 93 h 148"/>
                    <a:gd name="T30" fmla="*/ 112 w 119"/>
                    <a:gd name="T31" fmla="*/ 87 h 148"/>
                    <a:gd name="T32" fmla="*/ 118 w 119"/>
                    <a:gd name="T33" fmla="*/ 77 h 148"/>
                    <a:gd name="T34" fmla="*/ 119 w 119"/>
                    <a:gd name="T35" fmla="*/ 70 h 148"/>
                    <a:gd name="T36" fmla="*/ 116 w 119"/>
                    <a:gd name="T37" fmla="*/ 62 h 148"/>
                    <a:gd name="T38" fmla="*/ 112 w 119"/>
                    <a:gd name="T39" fmla="*/ 60 h 148"/>
                    <a:gd name="T40" fmla="*/ 111 w 119"/>
                    <a:gd name="T41" fmla="*/ 60 h 148"/>
                    <a:gd name="T42" fmla="*/ 114 w 119"/>
                    <a:gd name="T43" fmla="*/ 50 h 148"/>
                    <a:gd name="T44" fmla="*/ 111 w 119"/>
                    <a:gd name="T45" fmla="*/ 28 h 148"/>
                    <a:gd name="T46" fmla="*/ 98 w 119"/>
                    <a:gd name="T47" fmla="*/ 10 h 148"/>
                    <a:gd name="T48" fmla="*/ 75 w 119"/>
                    <a:gd name="T49" fmla="*/ 1 h 148"/>
                    <a:gd name="T50" fmla="*/ 60 w 119"/>
                    <a:gd name="T51" fmla="*/ 0 h 148"/>
                    <a:gd name="T52" fmla="*/ 32 w 119"/>
                    <a:gd name="T53" fmla="*/ 5 h 148"/>
                    <a:gd name="T54" fmla="*/ 14 w 119"/>
                    <a:gd name="T55" fmla="*/ 19 h 148"/>
                    <a:gd name="T56" fmla="*/ 5 w 119"/>
                    <a:gd name="T57" fmla="*/ 39 h 148"/>
                    <a:gd name="T58" fmla="*/ 7 w 119"/>
                    <a:gd name="T59" fmla="*/ 60 h 148"/>
                    <a:gd name="T60" fmla="*/ 6 w 119"/>
                    <a:gd name="T61" fmla="*/ 60 h 148"/>
                    <a:gd name="T62" fmla="*/ 5 w 119"/>
                    <a:gd name="T63" fmla="*/ 60 h 148"/>
                    <a:gd name="T64" fmla="*/ 0 w 119"/>
                    <a:gd name="T65" fmla="*/ 64 h 148"/>
                    <a:gd name="T66" fmla="*/ 0 w 119"/>
                    <a:gd name="T67" fmla="*/ 77 h 148"/>
                    <a:gd name="T68" fmla="*/ 3 w 119"/>
                    <a:gd name="T69" fmla="*/ 82 h 148"/>
                    <a:gd name="T70" fmla="*/ 10 w 119"/>
                    <a:gd name="T71" fmla="*/ 91 h 148"/>
                    <a:gd name="T72" fmla="*/ 14 w 119"/>
                    <a:gd name="T73" fmla="*/ 9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 h="148">
                      <a:moveTo>
                        <a:pt x="14" y="93"/>
                      </a:moveTo>
                      <a:lnTo>
                        <a:pt x="14" y="93"/>
                      </a:lnTo>
                      <a:lnTo>
                        <a:pt x="15" y="93"/>
                      </a:lnTo>
                      <a:lnTo>
                        <a:pt x="15" y="93"/>
                      </a:lnTo>
                      <a:lnTo>
                        <a:pt x="21" y="105"/>
                      </a:lnTo>
                      <a:lnTo>
                        <a:pt x="26" y="116"/>
                      </a:lnTo>
                      <a:lnTo>
                        <a:pt x="26" y="116"/>
                      </a:lnTo>
                      <a:lnTo>
                        <a:pt x="27" y="124"/>
                      </a:lnTo>
                      <a:lnTo>
                        <a:pt x="27" y="130"/>
                      </a:lnTo>
                      <a:lnTo>
                        <a:pt x="27" y="137"/>
                      </a:lnTo>
                      <a:lnTo>
                        <a:pt x="27" y="137"/>
                      </a:lnTo>
                      <a:lnTo>
                        <a:pt x="30" y="141"/>
                      </a:lnTo>
                      <a:lnTo>
                        <a:pt x="36" y="144"/>
                      </a:lnTo>
                      <a:lnTo>
                        <a:pt x="45" y="147"/>
                      </a:lnTo>
                      <a:lnTo>
                        <a:pt x="60" y="148"/>
                      </a:lnTo>
                      <a:lnTo>
                        <a:pt x="60" y="148"/>
                      </a:lnTo>
                      <a:lnTo>
                        <a:pt x="73" y="147"/>
                      </a:lnTo>
                      <a:lnTo>
                        <a:pt x="83" y="144"/>
                      </a:lnTo>
                      <a:lnTo>
                        <a:pt x="88" y="141"/>
                      </a:lnTo>
                      <a:lnTo>
                        <a:pt x="91" y="137"/>
                      </a:lnTo>
                      <a:lnTo>
                        <a:pt x="91" y="137"/>
                      </a:lnTo>
                      <a:lnTo>
                        <a:pt x="91" y="130"/>
                      </a:lnTo>
                      <a:lnTo>
                        <a:pt x="92" y="124"/>
                      </a:lnTo>
                      <a:lnTo>
                        <a:pt x="92" y="116"/>
                      </a:lnTo>
                      <a:lnTo>
                        <a:pt x="92" y="116"/>
                      </a:lnTo>
                      <a:lnTo>
                        <a:pt x="99" y="105"/>
                      </a:lnTo>
                      <a:lnTo>
                        <a:pt x="103" y="93"/>
                      </a:lnTo>
                      <a:lnTo>
                        <a:pt x="103" y="93"/>
                      </a:lnTo>
                      <a:lnTo>
                        <a:pt x="104" y="93"/>
                      </a:lnTo>
                      <a:lnTo>
                        <a:pt x="104" y="93"/>
                      </a:lnTo>
                      <a:lnTo>
                        <a:pt x="108" y="91"/>
                      </a:lnTo>
                      <a:lnTo>
                        <a:pt x="112" y="87"/>
                      </a:lnTo>
                      <a:lnTo>
                        <a:pt x="116" y="82"/>
                      </a:lnTo>
                      <a:lnTo>
                        <a:pt x="118" y="77"/>
                      </a:lnTo>
                      <a:lnTo>
                        <a:pt x="118" y="77"/>
                      </a:lnTo>
                      <a:lnTo>
                        <a:pt x="119" y="70"/>
                      </a:lnTo>
                      <a:lnTo>
                        <a:pt x="118" y="64"/>
                      </a:lnTo>
                      <a:lnTo>
                        <a:pt x="116" y="62"/>
                      </a:lnTo>
                      <a:lnTo>
                        <a:pt x="115" y="60"/>
                      </a:lnTo>
                      <a:lnTo>
                        <a:pt x="112" y="60"/>
                      </a:lnTo>
                      <a:lnTo>
                        <a:pt x="112" y="60"/>
                      </a:lnTo>
                      <a:lnTo>
                        <a:pt x="111" y="60"/>
                      </a:lnTo>
                      <a:lnTo>
                        <a:pt x="111" y="60"/>
                      </a:lnTo>
                      <a:lnTo>
                        <a:pt x="114" y="50"/>
                      </a:lnTo>
                      <a:lnTo>
                        <a:pt x="114" y="39"/>
                      </a:lnTo>
                      <a:lnTo>
                        <a:pt x="111" y="28"/>
                      </a:lnTo>
                      <a:lnTo>
                        <a:pt x="106" y="19"/>
                      </a:lnTo>
                      <a:lnTo>
                        <a:pt x="98" y="10"/>
                      </a:lnTo>
                      <a:lnTo>
                        <a:pt x="87" y="5"/>
                      </a:lnTo>
                      <a:lnTo>
                        <a:pt x="75" y="1"/>
                      </a:lnTo>
                      <a:lnTo>
                        <a:pt x="60" y="0"/>
                      </a:lnTo>
                      <a:lnTo>
                        <a:pt x="60" y="0"/>
                      </a:lnTo>
                      <a:lnTo>
                        <a:pt x="45" y="1"/>
                      </a:lnTo>
                      <a:lnTo>
                        <a:pt x="32" y="5"/>
                      </a:lnTo>
                      <a:lnTo>
                        <a:pt x="22" y="10"/>
                      </a:lnTo>
                      <a:lnTo>
                        <a:pt x="14" y="19"/>
                      </a:lnTo>
                      <a:lnTo>
                        <a:pt x="7" y="28"/>
                      </a:lnTo>
                      <a:lnTo>
                        <a:pt x="5" y="39"/>
                      </a:lnTo>
                      <a:lnTo>
                        <a:pt x="5" y="50"/>
                      </a:lnTo>
                      <a:lnTo>
                        <a:pt x="7" y="60"/>
                      </a:lnTo>
                      <a:lnTo>
                        <a:pt x="7" y="60"/>
                      </a:lnTo>
                      <a:lnTo>
                        <a:pt x="6" y="60"/>
                      </a:lnTo>
                      <a:lnTo>
                        <a:pt x="6" y="60"/>
                      </a:lnTo>
                      <a:lnTo>
                        <a:pt x="5" y="60"/>
                      </a:lnTo>
                      <a:lnTo>
                        <a:pt x="2" y="62"/>
                      </a:lnTo>
                      <a:lnTo>
                        <a:pt x="0" y="64"/>
                      </a:lnTo>
                      <a:lnTo>
                        <a:pt x="0" y="70"/>
                      </a:lnTo>
                      <a:lnTo>
                        <a:pt x="0" y="77"/>
                      </a:lnTo>
                      <a:lnTo>
                        <a:pt x="0" y="77"/>
                      </a:lnTo>
                      <a:lnTo>
                        <a:pt x="3" y="82"/>
                      </a:lnTo>
                      <a:lnTo>
                        <a:pt x="6" y="87"/>
                      </a:lnTo>
                      <a:lnTo>
                        <a:pt x="10" y="91"/>
                      </a:lnTo>
                      <a:lnTo>
                        <a:pt x="14" y="93"/>
                      </a:lnTo>
                      <a:lnTo>
                        <a:pt x="1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solidFill>
                      <a:srgbClr val="676767"/>
                    </a:solidFill>
                  </a:endParaRPr>
                </a:p>
              </p:txBody>
            </p:sp>
            <p:sp>
              <p:nvSpPr>
                <p:cNvPr id="76" name="Freeform 280"/>
                <p:cNvSpPr>
                  <a:spLocks/>
                </p:cNvSpPr>
                <p:nvPr/>
              </p:nvSpPr>
              <p:spPr bwMode="auto">
                <a:xfrm>
                  <a:off x="4625193" y="1415506"/>
                  <a:ext cx="526879" cy="1038371"/>
                </a:xfrm>
                <a:custGeom>
                  <a:avLst/>
                  <a:gdLst>
                    <a:gd name="T0" fmla="*/ 255 w 274"/>
                    <a:gd name="T1" fmla="*/ 38 h 541"/>
                    <a:gd name="T2" fmla="*/ 251 w 274"/>
                    <a:gd name="T3" fmla="*/ 26 h 541"/>
                    <a:gd name="T4" fmla="*/ 240 w 274"/>
                    <a:gd name="T5" fmla="*/ 18 h 541"/>
                    <a:gd name="T6" fmla="*/ 211 w 274"/>
                    <a:gd name="T7" fmla="*/ 10 h 541"/>
                    <a:gd name="T8" fmla="*/ 181 w 274"/>
                    <a:gd name="T9" fmla="*/ 3 h 541"/>
                    <a:gd name="T10" fmla="*/ 177 w 274"/>
                    <a:gd name="T11" fmla="*/ 0 h 541"/>
                    <a:gd name="T12" fmla="*/ 150 w 274"/>
                    <a:gd name="T13" fmla="*/ 62 h 541"/>
                    <a:gd name="T14" fmla="*/ 143 w 274"/>
                    <a:gd name="T15" fmla="*/ 30 h 541"/>
                    <a:gd name="T16" fmla="*/ 147 w 274"/>
                    <a:gd name="T17" fmla="*/ 24 h 541"/>
                    <a:gd name="T18" fmla="*/ 147 w 274"/>
                    <a:gd name="T19" fmla="*/ 19 h 541"/>
                    <a:gd name="T20" fmla="*/ 146 w 274"/>
                    <a:gd name="T21" fmla="*/ 12 h 541"/>
                    <a:gd name="T22" fmla="*/ 143 w 274"/>
                    <a:gd name="T23" fmla="*/ 11 h 541"/>
                    <a:gd name="T24" fmla="*/ 136 w 274"/>
                    <a:gd name="T25" fmla="*/ 11 h 541"/>
                    <a:gd name="T26" fmla="*/ 131 w 274"/>
                    <a:gd name="T27" fmla="*/ 11 h 541"/>
                    <a:gd name="T28" fmla="*/ 127 w 274"/>
                    <a:gd name="T29" fmla="*/ 14 h 541"/>
                    <a:gd name="T30" fmla="*/ 127 w 274"/>
                    <a:gd name="T31" fmla="*/ 19 h 541"/>
                    <a:gd name="T32" fmla="*/ 131 w 274"/>
                    <a:gd name="T33" fmla="*/ 30 h 541"/>
                    <a:gd name="T34" fmla="*/ 124 w 274"/>
                    <a:gd name="T35" fmla="*/ 62 h 541"/>
                    <a:gd name="T36" fmla="*/ 99 w 274"/>
                    <a:gd name="T37" fmla="*/ 0 h 541"/>
                    <a:gd name="T38" fmla="*/ 93 w 274"/>
                    <a:gd name="T39" fmla="*/ 3 h 541"/>
                    <a:gd name="T40" fmla="*/ 78 w 274"/>
                    <a:gd name="T41" fmla="*/ 6 h 541"/>
                    <a:gd name="T42" fmla="*/ 34 w 274"/>
                    <a:gd name="T43" fmla="*/ 18 h 541"/>
                    <a:gd name="T44" fmla="*/ 29 w 274"/>
                    <a:gd name="T45" fmla="*/ 20 h 541"/>
                    <a:gd name="T46" fmla="*/ 21 w 274"/>
                    <a:gd name="T47" fmla="*/ 31 h 541"/>
                    <a:gd name="T48" fmla="*/ 19 w 274"/>
                    <a:gd name="T49" fmla="*/ 38 h 541"/>
                    <a:gd name="T50" fmla="*/ 6 w 274"/>
                    <a:gd name="T51" fmla="*/ 103 h 541"/>
                    <a:gd name="T52" fmla="*/ 0 w 274"/>
                    <a:gd name="T53" fmla="*/ 142 h 541"/>
                    <a:gd name="T54" fmla="*/ 0 w 274"/>
                    <a:gd name="T55" fmla="*/ 150 h 541"/>
                    <a:gd name="T56" fmla="*/ 6 w 274"/>
                    <a:gd name="T57" fmla="*/ 167 h 541"/>
                    <a:gd name="T58" fmla="*/ 31 w 274"/>
                    <a:gd name="T59" fmla="*/ 221 h 541"/>
                    <a:gd name="T60" fmla="*/ 45 w 274"/>
                    <a:gd name="T61" fmla="*/ 254 h 541"/>
                    <a:gd name="T62" fmla="*/ 50 w 274"/>
                    <a:gd name="T63" fmla="*/ 263 h 541"/>
                    <a:gd name="T64" fmla="*/ 60 w 274"/>
                    <a:gd name="T65" fmla="*/ 269 h 541"/>
                    <a:gd name="T66" fmla="*/ 70 w 274"/>
                    <a:gd name="T67" fmla="*/ 511 h 541"/>
                    <a:gd name="T68" fmla="*/ 53 w 274"/>
                    <a:gd name="T69" fmla="*/ 522 h 541"/>
                    <a:gd name="T70" fmla="*/ 52 w 274"/>
                    <a:gd name="T71" fmla="*/ 529 h 541"/>
                    <a:gd name="T72" fmla="*/ 54 w 274"/>
                    <a:gd name="T73" fmla="*/ 536 h 541"/>
                    <a:gd name="T74" fmla="*/ 56 w 274"/>
                    <a:gd name="T75" fmla="*/ 538 h 541"/>
                    <a:gd name="T76" fmla="*/ 65 w 274"/>
                    <a:gd name="T77" fmla="*/ 541 h 541"/>
                    <a:gd name="T78" fmla="*/ 122 w 274"/>
                    <a:gd name="T79" fmla="*/ 541 h 541"/>
                    <a:gd name="T80" fmla="*/ 126 w 274"/>
                    <a:gd name="T81" fmla="*/ 541 h 541"/>
                    <a:gd name="T82" fmla="*/ 128 w 274"/>
                    <a:gd name="T83" fmla="*/ 536 h 541"/>
                    <a:gd name="T84" fmla="*/ 124 w 274"/>
                    <a:gd name="T85" fmla="*/ 514 h 541"/>
                    <a:gd name="T86" fmla="*/ 150 w 274"/>
                    <a:gd name="T87" fmla="*/ 514 h 541"/>
                    <a:gd name="T88" fmla="*/ 147 w 274"/>
                    <a:gd name="T89" fmla="*/ 531 h 541"/>
                    <a:gd name="T90" fmla="*/ 147 w 274"/>
                    <a:gd name="T91" fmla="*/ 538 h 541"/>
                    <a:gd name="T92" fmla="*/ 153 w 274"/>
                    <a:gd name="T93" fmla="*/ 541 h 541"/>
                    <a:gd name="T94" fmla="*/ 209 w 274"/>
                    <a:gd name="T95" fmla="*/ 541 h 541"/>
                    <a:gd name="T96" fmla="*/ 215 w 274"/>
                    <a:gd name="T97" fmla="*/ 540 h 541"/>
                    <a:gd name="T98" fmla="*/ 221 w 274"/>
                    <a:gd name="T99" fmla="*/ 536 h 541"/>
                    <a:gd name="T100" fmla="*/ 223 w 274"/>
                    <a:gd name="T101" fmla="*/ 533 h 541"/>
                    <a:gd name="T102" fmla="*/ 223 w 274"/>
                    <a:gd name="T103" fmla="*/ 525 h 541"/>
                    <a:gd name="T104" fmla="*/ 221 w 274"/>
                    <a:gd name="T105" fmla="*/ 522 h 541"/>
                    <a:gd name="T106" fmla="*/ 215 w 274"/>
                    <a:gd name="T107" fmla="*/ 269 h 541"/>
                    <a:gd name="T108" fmla="*/ 220 w 274"/>
                    <a:gd name="T109" fmla="*/ 267 h 541"/>
                    <a:gd name="T110" fmla="*/ 228 w 274"/>
                    <a:gd name="T111" fmla="*/ 259 h 541"/>
                    <a:gd name="T112" fmla="*/ 230 w 274"/>
                    <a:gd name="T113" fmla="*/ 254 h 541"/>
                    <a:gd name="T114" fmla="*/ 258 w 274"/>
                    <a:gd name="T115" fmla="*/ 192 h 541"/>
                    <a:gd name="T116" fmla="*/ 273 w 274"/>
                    <a:gd name="T117" fmla="*/ 158 h 541"/>
                    <a:gd name="T118" fmla="*/ 274 w 274"/>
                    <a:gd name="T119" fmla="*/ 150 h 541"/>
                    <a:gd name="T120" fmla="*/ 274 w 274"/>
                    <a:gd name="T121" fmla="*/ 131 h 541"/>
                    <a:gd name="T122" fmla="*/ 263 w 274"/>
                    <a:gd name="T123" fmla="*/ 70 h 541"/>
                    <a:gd name="T124" fmla="*/ 255 w 274"/>
                    <a:gd name="T125" fmla="*/ 3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 h="541">
                      <a:moveTo>
                        <a:pt x="255" y="38"/>
                      </a:moveTo>
                      <a:lnTo>
                        <a:pt x="255" y="38"/>
                      </a:lnTo>
                      <a:lnTo>
                        <a:pt x="254" y="31"/>
                      </a:lnTo>
                      <a:lnTo>
                        <a:pt x="251" y="26"/>
                      </a:lnTo>
                      <a:lnTo>
                        <a:pt x="247" y="20"/>
                      </a:lnTo>
                      <a:lnTo>
                        <a:pt x="240" y="18"/>
                      </a:lnTo>
                      <a:lnTo>
                        <a:pt x="240" y="18"/>
                      </a:lnTo>
                      <a:lnTo>
                        <a:pt x="211" y="10"/>
                      </a:lnTo>
                      <a:lnTo>
                        <a:pt x="196" y="6"/>
                      </a:lnTo>
                      <a:lnTo>
                        <a:pt x="181" y="3"/>
                      </a:lnTo>
                      <a:lnTo>
                        <a:pt x="181" y="3"/>
                      </a:lnTo>
                      <a:lnTo>
                        <a:pt x="177" y="0"/>
                      </a:lnTo>
                      <a:lnTo>
                        <a:pt x="176" y="2"/>
                      </a:lnTo>
                      <a:lnTo>
                        <a:pt x="150" y="62"/>
                      </a:lnTo>
                      <a:lnTo>
                        <a:pt x="150" y="62"/>
                      </a:lnTo>
                      <a:lnTo>
                        <a:pt x="143" y="30"/>
                      </a:lnTo>
                      <a:lnTo>
                        <a:pt x="143" y="30"/>
                      </a:lnTo>
                      <a:lnTo>
                        <a:pt x="147" y="24"/>
                      </a:lnTo>
                      <a:lnTo>
                        <a:pt x="147" y="19"/>
                      </a:lnTo>
                      <a:lnTo>
                        <a:pt x="147" y="19"/>
                      </a:lnTo>
                      <a:lnTo>
                        <a:pt x="147" y="14"/>
                      </a:lnTo>
                      <a:lnTo>
                        <a:pt x="146" y="12"/>
                      </a:lnTo>
                      <a:lnTo>
                        <a:pt x="143" y="11"/>
                      </a:lnTo>
                      <a:lnTo>
                        <a:pt x="143" y="11"/>
                      </a:lnTo>
                      <a:lnTo>
                        <a:pt x="136" y="11"/>
                      </a:lnTo>
                      <a:lnTo>
                        <a:pt x="136" y="11"/>
                      </a:lnTo>
                      <a:lnTo>
                        <a:pt x="131" y="11"/>
                      </a:lnTo>
                      <a:lnTo>
                        <a:pt x="131" y="11"/>
                      </a:lnTo>
                      <a:lnTo>
                        <a:pt x="128" y="12"/>
                      </a:lnTo>
                      <a:lnTo>
                        <a:pt x="127" y="14"/>
                      </a:lnTo>
                      <a:lnTo>
                        <a:pt x="127" y="19"/>
                      </a:lnTo>
                      <a:lnTo>
                        <a:pt x="127" y="19"/>
                      </a:lnTo>
                      <a:lnTo>
                        <a:pt x="128" y="26"/>
                      </a:lnTo>
                      <a:lnTo>
                        <a:pt x="131" y="30"/>
                      </a:lnTo>
                      <a:lnTo>
                        <a:pt x="131" y="30"/>
                      </a:lnTo>
                      <a:lnTo>
                        <a:pt x="124" y="62"/>
                      </a:lnTo>
                      <a:lnTo>
                        <a:pt x="99" y="2"/>
                      </a:lnTo>
                      <a:lnTo>
                        <a:pt x="99" y="0"/>
                      </a:lnTo>
                      <a:lnTo>
                        <a:pt x="99" y="0"/>
                      </a:lnTo>
                      <a:lnTo>
                        <a:pt x="93" y="3"/>
                      </a:lnTo>
                      <a:lnTo>
                        <a:pt x="93" y="3"/>
                      </a:lnTo>
                      <a:lnTo>
                        <a:pt x="78" y="6"/>
                      </a:lnTo>
                      <a:lnTo>
                        <a:pt x="64" y="10"/>
                      </a:lnTo>
                      <a:lnTo>
                        <a:pt x="34" y="18"/>
                      </a:lnTo>
                      <a:lnTo>
                        <a:pt x="34" y="18"/>
                      </a:lnTo>
                      <a:lnTo>
                        <a:pt x="29" y="20"/>
                      </a:lnTo>
                      <a:lnTo>
                        <a:pt x="25" y="26"/>
                      </a:lnTo>
                      <a:lnTo>
                        <a:pt x="21" y="31"/>
                      </a:lnTo>
                      <a:lnTo>
                        <a:pt x="19" y="38"/>
                      </a:lnTo>
                      <a:lnTo>
                        <a:pt x="19" y="38"/>
                      </a:lnTo>
                      <a:lnTo>
                        <a:pt x="12" y="70"/>
                      </a:lnTo>
                      <a:lnTo>
                        <a:pt x="6" y="103"/>
                      </a:lnTo>
                      <a:lnTo>
                        <a:pt x="2" y="131"/>
                      </a:lnTo>
                      <a:lnTo>
                        <a:pt x="0" y="142"/>
                      </a:lnTo>
                      <a:lnTo>
                        <a:pt x="0" y="150"/>
                      </a:lnTo>
                      <a:lnTo>
                        <a:pt x="0" y="150"/>
                      </a:lnTo>
                      <a:lnTo>
                        <a:pt x="3" y="158"/>
                      </a:lnTo>
                      <a:lnTo>
                        <a:pt x="6" y="167"/>
                      </a:lnTo>
                      <a:lnTo>
                        <a:pt x="16" y="192"/>
                      </a:lnTo>
                      <a:lnTo>
                        <a:pt x="31" y="221"/>
                      </a:lnTo>
                      <a:lnTo>
                        <a:pt x="45" y="254"/>
                      </a:lnTo>
                      <a:lnTo>
                        <a:pt x="45" y="254"/>
                      </a:lnTo>
                      <a:lnTo>
                        <a:pt x="47" y="259"/>
                      </a:lnTo>
                      <a:lnTo>
                        <a:pt x="50" y="263"/>
                      </a:lnTo>
                      <a:lnTo>
                        <a:pt x="54" y="267"/>
                      </a:lnTo>
                      <a:lnTo>
                        <a:pt x="60" y="269"/>
                      </a:lnTo>
                      <a:lnTo>
                        <a:pt x="70" y="511"/>
                      </a:lnTo>
                      <a:lnTo>
                        <a:pt x="70" y="511"/>
                      </a:lnTo>
                      <a:lnTo>
                        <a:pt x="53" y="522"/>
                      </a:lnTo>
                      <a:lnTo>
                        <a:pt x="53" y="522"/>
                      </a:lnTo>
                      <a:lnTo>
                        <a:pt x="52" y="525"/>
                      </a:lnTo>
                      <a:lnTo>
                        <a:pt x="52" y="529"/>
                      </a:lnTo>
                      <a:lnTo>
                        <a:pt x="53" y="533"/>
                      </a:lnTo>
                      <a:lnTo>
                        <a:pt x="54" y="536"/>
                      </a:lnTo>
                      <a:lnTo>
                        <a:pt x="54" y="536"/>
                      </a:lnTo>
                      <a:lnTo>
                        <a:pt x="56" y="538"/>
                      </a:lnTo>
                      <a:lnTo>
                        <a:pt x="60" y="540"/>
                      </a:lnTo>
                      <a:lnTo>
                        <a:pt x="65" y="541"/>
                      </a:lnTo>
                      <a:lnTo>
                        <a:pt x="65" y="541"/>
                      </a:lnTo>
                      <a:lnTo>
                        <a:pt x="122" y="541"/>
                      </a:lnTo>
                      <a:lnTo>
                        <a:pt x="122" y="541"/>
                      </a:lnTo>
                      <a:lnTo>
                        <a:pt x="126" y="541"/>
                      </a:lnTo>
                      <a:lnTo>
                        <a:pt x="127" y="538"/>
                      </a:lnTo>
                      <a:lnTo>
                        <a:pt x="128" y="536"/>
                      </a:lnTo>
                      <a:lnTo>
                        <a:pt x="128" y="531"/>
                      </a:lnTo>
                      <a:lnTo>
                        <a:pt x="124" y="514"/>
                      </a:lnTo>
                      <a:lnTo>
                        <a:pt x="138" y="341"/>
                      </a:lnTo>
                      <a:lnTo>
                        <a:pt x="150" y="514"/>
                      </a:lnTo>
                      <a:lnTo>
                        <a:pt x="150" y="514"/>
                      </a:lnTo>
                      <a:lnTo>
                        <a:pt x="147" y="531"/>
                      </a:lnTo>
                      <a:lnTo>
                        <a:pt x="147" y="536"/>
                      </a:lnTo>
                      <a:lnTo>
                        <a:pt x="147" y="538"/>
                      </a:lnTo>
                      <a:lnTo>
                        <a:pt x="150" y="541"/>
                      </a:lnTo>
                      <a:lnTo>
                        <a:pt x="153" y="541"/>
                      </a:lnTo>
                      <a:lnTo>
                        <a:pt x="153" y="541"/>
                      </a:lnTo>
                      <a:lnTo>
                        <a:pt x="209" y="541"/>
                      </a:lnTo>
                      <a:lnTo>
                        <a:pt x="209" y="541"/>
                      </a:lnTo>
                      <a:lnTo>
                        <a:pt x="215" y="540"/>
                      </a:lnTo>
                      <a:lnTo>
                        <a:pt x="219" y="538"/>
                      </a:lnTo>
                      <a:lnTo>
                        <a:pt x="221" y="536"/>
                      </a:lnTo>
                      <a:lnTo>
                        <a:pt x="221" y="536"/>
                      </a:lnTo>
                      <a:lnTo>
                        <a:pt x="223" y="533"/>
                      </a:lnTo>
                      <a:lnTo>
                        <a:pt x="223" y="529"/>
                      </a:lnTo>
                      <a:lnTo>
                        <a:pt x="223" y="525"/>
                      </a:lnTo>
                      <a:lnTo>
                        <a:pt x="221" y="522"/>
                      </a:lnTo>
                      <a:lnTo>
                        <a:pt x="221" y="522"/>
                      </a:lnTo>
                      <a:lnTo>
                        <a:pt x="204" y="511"/>
                      </a:lnTo>
                      <a:lnTo>
                        <a:pt x="215" y="269"/>
                      </a:lnTo>
                      <a:lnTo>
                        <a:pt x="215" y="269"/>
                      </a:lnTo>
                      <a:lnTo>
                        <a:pt x="220" y="267"/>
                      </a:lnTo>
                      <a:lnTo>
                        <a:pt x="224" y="263"/>
                      </a:lnTo>
                      <a:lnTo>
                        <a:pt x="228" y="259"/>
                      </a:lnTo>
                      <a:lnTo>
                        <a:pt x="230" y="254"/>
                      </a:lnTo>
                      <a:lnTo>
                        <a:pt x="230" y="254"/>
                      </a:lnTo>
                      <a:lnTo>
                        <a:pt x="244" y="221"/>
                      </a:lnTo>
                      <a:lnTo>
                        <a:pt x="258" y="192"/>
                      </a:lnTo>
                      <a:lnTo>
                        <a:pt x="269" y="167"/>
                      </a:lnTo>
                      <a:lnTo>
                        <a:pt x="273" y="158"/>
                      </a:lnTo>
                      <a:lnTo>
                        <a:pt x="274" y="150"/>
                      </a:lnTo>
                      <a:lnTo>
                        <a:pt x="274" y="150"/>
                      </a:lnTo>
                      <a:lnTo>
                        <a:pt x="274" y="142"/>
                      </a:lnTo>
                      <a:lnTo>
                        <a:pt x="274" y="131"/>
                      </a:lnTo>
                      <a:lnTo>
                        <a:pt x="270" y="103"/>
                      </a:lnTo>
                      <a:lnTo>
                        <a:pt x="263" y="70"/>
                      </a:lnTo>
                      <a:lnTo>
                        <a:pt x="255" y="38"/>
                      </a:lnTo>
                      <a:lnTo>
                        <a:pt x="25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solidFill>
                      <a:srgbClr val="676767"/>
                    </a:solidFill>
                  </a:endParaRPr>
                </a:p>
              </p:txBody>
            </p:sp>
          </p:grpSp>
          <p:grpSp>
            <p:nvGrpSpPr>
              <p:cNvPr id="4" name="Group 3"/>
              <p:cNvGrpSpPr/>
              <p:nvPr/>
            </p:nvGrpSpPr>
            <p:grpSpPr>
              <a:xfrm>
                <a:off x="7732202" y="3291149"/>
                <a:ext cx="244393" cy="297141"/>
                <a:chOff x="7763808" y="3082754"/>
                <a:chExt cx="244393" cy="297141"/>
              </a:xfrm>
            </p:grpSpPr>
            <p:sp>
              <p:nvSpPr>
                <p:cNvPr id="73" name="Freeform 5"/>
                <p:cNvSpPr>
                  <a:spLocks/>
                </p:cNvSpPr>
                <p:nvPr/>
              </p:nvSpPr>
              <p:spPr bwMode="auto">
                <a:xfrm>
                  <a:off x="7763808" y="3082754"/>
                  <a:ext cx="88785" cy="89848"/>
                </a:xfrm>
                <a:custGeom>
                  <a:avLst/>
                  <a:gdLst>
                    <a:gd name="T0" fmla="*/ 1233 w 1233"/>
                    <a:gd name="T1" fmla="*/ 0 h 1235"/>
                    <a:gd name="T2" fmla="*/ 1225 w 1233"/>
                    <a:gd name="T3" fmla="*/ 0 h 1235"/>
                    <a:gd name="T4" fmla="*/ 1225 w 1233"/>
                    <a:gd name="T5" fmla="*/ 0 h 1235"/>
                    <a:gd name="T6" fmla="*/ 1212 w 1233"/>
                    <a:gd name="T7" fmla="*/ 14 h 1235"/>
                    <a:gd name="T8" fmla="*/ 1174 w 1233"/>
                    <a:gd name="T9" fmla="*/ 55 h 1235"/>
                    <a:gd name="T10" fmla="*/ 1037 w 1233"/>
                    <a:gd name="T11" fmla="*/ 194 h 1235"/>
                    <a:gd name="T12" fmla="*/ 841 w 1233"/>
                    <a:gd name="T13" fmla="*/ 391 h 1235"/>
                    <a:gd name="T14" fmla="*/ 617 w 1233"/>
                    <a:gd name="T15" fmla="*/ 617 h 1235"/>
                    <a:gd name="T16" fmla="*/ 392 w 1233"/>
                    <a:gd name="T17" fmla="*/ 840 h 1235"/>
                    <a:gd name="T18" fmla="*/ 195 w 1233"/>
                    <a:gd name="T19" fmla="*/ 1037 h 1235"/>
                    <a:gd name="T20" fmla="*/ 55 w 1233"/>
                    <a:gd name="T21" fmla="*/ 1174 h 1235"/>
                    <a:gd name="T22" fmla="*/ 14 w 1233"/>
                    <a:gd name="T23" fmla="*/ 1212 h 1235"/>
                    <a:gd name="T24" fmla="*/ 0 w 1233"/>
                    <a:gd name="T25" fmla="*/ 1225 h 1235"/>
                    <a:gd name="T26" fmla="*/ 0 w 1233"/>
                    <a:gd name="T27" fmla="*/ 1235 h 1235"/>
                    <a:gd name="T28" fmla="*/ 1233 w 1233"/>
                    <a:gd name="T29" fmla="*/ 1235 h 1235"/>
                    <a:gd name="T30" fmla="*/ 1233 w 1233"/>
                    <a:gd name="T31"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 h="1235">
                      <a:moveTo>
                        <a:pt x="1233" y="0"/>
                      </a:moveTo>
                      <a:lnTo>
                        <a:pt x="1225" y="0"/>
                      </a:lnTo>
                      <a:lnTo>
                        <a:pt x="1225" y="0"/>
                      </a:lnTo>
                      <a:lnTo>
                        <a:pt x="1212" y="14"/>
                      </a:lnTo>
                      <a:lnTo>
                        <a:pt x="1174" y="55"/>
                      </a:lnTo>
                      <a:lnTo>
                        <a:pt x="1037" y="194"/>
                      </a:lnTo>
                      <a:lnTo>
                        <a:pt x="841" y="391"/>
                      </a:lnTo>
                      <a:lnTo>
                        <a:pt x="617" y="617"/>
                      </a:lnTo>
                      <a:lnTo>
                        <a:pt x="392" y="840"/>
                      </a:lnTo>
                      <a:lnTo>
                        <a:pt x="195" y="1037"/>
                      </a:lnTo>
                      <a:lnTo>
                        <a:pt x="55" y="1174"/>
                      </a:lnTo>
                      <a:lnTo>
                        <a:pt x="14" y="1212"/>
                      </a:lnTo>
                      <a:lnTo>
                        <a:pt x="0" y="1225"/>
                      </a:lnTo>
                      <a:lnTo>
                        <a:pt x="0" y="1235"/>
                      </a:lnTo>
                      <a:lnTo>
                        <a:pt x="1233" y="1235"/>
                      </a:lnTo>
                      <a:lnTo>
                        <a:pt x="1233" y="0"/>
                      </a:lnTo>
                      <a:close/>
                    </a:path>
                  </a:pathLst>
                </a:custGeom>
                <a:solidFill>
                  <a:srgbClr val="C00000"/>
                </a:solidFill>
                <a:ln>
                  <a:noFill/>
                </a:ln>
                <a:extLst/>
              </p:spPr>
              <p:txBody>
                <a:bodyPr vert="horz" wrap="square" lIns="68580" tIns="34290" rIns="144018" bIns="34290" numCol="1" anchor="t" anchorCtr="0" compatLnSpc="1">
                  <a:prstTxWarp prst="textNoShape">
                    <a:avLst/>
                  </a:prstTxWarp>
                  <a:noAutofit/>
                </a:bodyPr>
                <a:lstStyle/>
                <a:p>
                  <a:pPr defTabSz="514350"/>
                  <a:endParaRPr lang="en-US">
                    <a:solidFill>
                      <a:srgbClr val="000000"/>
                    </a:solidFill>
                  </a:endParaRPr>
                </a:p>
              </p:txBody>
            </p:sp>
            <p:sp>
              <p:nvSpPr>
                <p:cNvPr id="77" name="Freeform 6"/>
                <p:cNvSpPr>
                  <a:spLocks noEditPoints="1"/>
                </p:cNvSpPr>
                <p:nvPr/>
              </p:nvSpPr>
              <p:spPr bwMode="auto">
                <a:xfrm>
                  <a:off x="7763808" y="3094183"/>
                  <a:ext cx="244393" cy="285712"/>
                </a:xfrm>
                <a:custGeom>
                  <a:avLst/>
                  <a:gdLst>
                    <a:gd name="T0" fmla="*/ 0 w 3394"/>
                    <a:gd name="T1" fmla="*/ 1543 h 4320"/>
                    <a:gd name="T2" fmla="*/ 6 w 3394"/>
                    <a:gd name="T3" fmla="*/ 4074 h 4320"/>
                    <a:gd name="T4" fmla="*/ 52 w 3394"/>
                    <a:gd name="T5" fmla="*/ 4184 h 4320"/>
                    <a:gd name="T6" fmla="*/ 136 w 3394"/>
                    <a:gd name="T7" fmla="*/ 4268 h 4320"/>
                    <a:gd name="T8" fmla="*/ 246 w 3394"/>
                    <a:gd name="T9" fmla="*/ 4314 h 4320"/>
                    <a:gd name="T10" fmla="*/ 3086 w 3394"/>
                    <a:gd name="T11" fmla="*/ 4320 h 4320"/>
                    <a:gd name="T12" fmla="*/ 3206 w 3394"/>
                    <a:gd name="T13" fmla="*/ 4296 h 4320"/>
                    <a:gd name="T14" fmla="*/ 3304 w 3394"/>
                    <a:gd name="T15" fmla="*/ 4230 h 4320"/>
                    <a:gd name="T16" fmla="*/ 3370 w 3394"/>
                    <a:gd name="T17" fmla="*/ 4132 h 4320"/>
                    <a:gd name="T18" fmla="*/ 3394 w 3394"/>
                    <a:gd name="T19" fmla="*/ 4011 h 4320"/>
                    <a:gd name="T20" fmla="*/ 3388 w 3394"/>
                    <a:gd name="T21" fmla="*/ 246 h 4320"/>
                    <a:gd name="T22" fmla="*/ 3342 w 3394"/>
                    <a:gd name="T23" fmla="*/ 136 h 4320"/>
                    <a:gd name="T24" fmla="*/ 3258 w 3394"/>
                    <a:gd name="T25" fmla="*/ 52 h 4320"/>
                    <a:gd name="T26" fmla="*/ 3148 w 3394"/>
                    <a:gd name="T27" fmla="*/ 6 h 4320"/>
                    <a:gd name="T28" fmla="*/ 1006 w 3394"/>
                    <a:gd name="T29" fmla="*/ 1867 h 4320"/>
                    <a:gd name="T30" fmla="*/ 1089 w 3394"/>
                    <a:gd name="T31" fmla="*/ 1895 h 4320"/>
                    <a:gd name="T32" fmla="*/ 1186 w 3394"/>
                    <a:gd name="T33" fmla="*/ 1951 h 4320"/>
                    <a:gd name="T34" fmla="*/ 1267 w 3394"/>
                    <a:gd name="T35" fmla="*/ 2024 h 4320"/>
                    <a:gd name="T36" fmla="*/ 1333 w 3394"/>
                    <a:gd name="T37" fmla="*/ 2114 h 4320"/>
                    <a:gd name="T38" fmla="*/ 486 w 3394"/>
                    <a:gd name="T39" fmla="*/ 1994 h 4320"/>
                    <a:gd name="T40" fmla="*/ 568 w 3394"/>
                    <a:gd name="T41" fmla="*/ 1932 h 4320"/>
                    <a:gd name="T42" fmla="*/ 691 w 3394"/>
                    <a:gd name="T43" fmla="*/ 1874 h 4320"/>
                    <a:gd name="T44" fmla="*/ 827 w 3394"/>
                    <a:gd name="T45" fmla="*/ 1849 h 4320"/>
                    <a:gd name="T46" fmla="*/ 969 w 3394"/>
                    <a:gd name="T47" fmla="*/ 1859 h 4320"/>
                    <a:gd name="T48" fmla="*/ 693 w 3394"/>
                    <a:gd name="T49" fmla="*/ 2976 h 4320"/>
                    <a:gd name="T50" fmla="*/ 584 w 3394"/>
                    <a:gd name="T51" fmla="*/ 2931 h 4320"/>
                    <a:gd name="T52" fmla="*/ 490 w 3394"/>
                    <a:gd name="T53" fmla="*/ 2869 h 4320"/>
                    <a:gd name="T54" fmla="*/ 412 w 3394"/>
                    <a:gd name="T55" fmla="*/ 2791 h 4320"/>
                    <a:gd name="T56" fmla="*/ 351 w 3394"/>
                    <a:gd name="T57" fmla="*/ 2700 h 4320"/>
                    <a:gd name="T58" fmla="*/ 308 w 3394"/>
                    <a:gd name="T59" fmla="*/ 2600 h 4320"/>
                    <a:gd name="T60" fmla="*/ 285 w 3394"/>
                    <a:gd name="T61" fmla="*/ 2494 h 4320"/>
                    <a:gd name="T62" fmla="*/ 284 w 3394"/>
                    <a:gd name="T63" fmla="*/ 2381 h 4320"/>
                    <a:gd name="T64" fmla="*/ 303 w 3394"/>
                    <a:gd name="T65" fmla="*/ 2269 h 4320"/>
                    <a:gd name="T66" fmla="*/ 348 w 3394"/>
                    <a:gd name="T67" fmla="*/ 2165 h 4320"/>
                    <a:gd name="T68" fmla="*/ 435 w 3394"/>
                    <a:gd name="T69" fmla="*/ 2046 h 4320"/>
                    <a:gd name="T70" fmla="*/ 1350 w 3394"/>
                    <a:gd name="T71" fmla="*/ 2723 h 4320"/>
                    <a:gd name="T72" fmla="*/ 1311 w 3394"/>
                    <a:gd name="T73" fmla="*/ 2782 h 4320"/>
                    <a:gd name="T74" fmla="*/ 1246 w 3394"/>
                    <a:gd name="T75" fmla="*/ 2849 h 4320"/>
                    <a:gd name="T76" fmla="*/ 1173 w 3394"/>
                    <a:gd name="T77" fmla="*/ 2907 h 4320"/>
                    <a:gd name="T78" fmla="*/ 1090 w 3394"/>
                    <a:gd name="T79" fmla="*/ 2952 h 4320"/>
                    <a:gd name="T80" fmla="*/ 1002 w 3394"/>
                    <a:gd name="T81" fmla="*/ 2983 h 4320"/>
                    <a:gd name="T82" fmla="*/ 909 w 3394"/>
                    <a:gd name="T83" fmla="*/ 2998 h 4320"/>
                    <a:gd name="T84" fmla="*/ 813 w 3394"/>
                    <a:gd name="T85" fmla="*/ 2998 h 4320"/>
                    <a:gd name="T86" fmla="*/ 716 w 3394"/>
                    <a:gd name="T87" fmla="*/ 2983 h 4320"/>
                    <a:gd name="T88" fmla="*/ 1419 w 3394"/>
                    <a:gd name="T89" fmla="*/ 2579 h 4320"/>
                    <a:gd name="T90" fmla="*/ 1371 w 3394"/>
                    <a:gd name="T91" fmla="*/ 2689 h 4320"/>
                    <a:gd name="T92" fmla="*/ 1375 w 3394"/>
                    <a:gd name="T93" fmla="*/ 2161 h 4320"/>
                    <a:gd name="T94" fmla="*/ 1416 w 3394"/>
                    <a:gd name="T95" fmla="*/ 2259 h 4320"/>
                    <a:gd name="T96" fmla="*/ 1439 w 3394"/>
                    <a:gd name="T97" fmla="*/ 2363 h 4320"/>
                    <a:gd name="T98" fmla="*/ 1440 w 3394"/>
                    <a:gd name="T99" fmla="*/ 2471 h 4320"/>
                    <a:gd name="T100" fmla="*/ 1419 w 3394"/>
                    <a:gd name="T101" fmla="*/ 2579 h 4320"/>
                    <a:gd name="T102" fmla="*/ 1559 w 3394"/>
                    <a:gd name="T103" fmla="*/ 3001 h 4320"/>
                    <a:gd name="T104" fmla="*/ 1919 w 3394"/>
                    <a:gd name="T105" fmla="*/ 3963 h 4320"/>
                    <a:gd name="T106" fmla="*/ 2501 w 3394"/>
                    <a:gd name="T107" fmla="*/ 3963 h 4320"/>
                    <a:gd name="T108" fmla="*/ 2501 w 3394"/>
                    <a:gd name="T109" fmla="*/ 3963 h 4320"/>
                    <a:gd name="T110" fmla="*/ 2855 w 3394"/>
                    <a:gd name="T111" fmla="*/ 3023 h 4320"/>
                    <a:gd name="T112" fmla="*/ 2988 w 3394"/>
                    <a:gd name="T113" fmla="*/ 280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94" h="4320">
                      <a:moveTo>
                        <a:pt x="3086" y="0"/>
                      </a:moveTo>
                      <a:lnTo>
                        <a:pt x="1542" y="0"/>
                      </a:lnTo>
                      <a:lnTo>
                        <a:pt x="1542" y="1543"/>
                      </a:lnTo>
                      <a:lnTo>
                        <a:pt x="0" y="1543"/>
                      </a:lnTo>
                      <a:lnTo>
                        <a:pt x="0" y="4011"/>
                      </a:lnTo>
                      <a:lnTo>
                        <a:pt x="0" y="4011"/>
                      </a:lnTo>
                      <a:lnTo>
                        <a:pt x="1" y="4043"/>
                      </a:lnTo>
                      <a:lnTo>
                        <a:pt x="6" y="4074"/>
                      </a:lnTo>
                      <a:lnTo>
                        <a:pt x="14" y="4104"/>
                      </a:lnTo>
                      <a:lnTo>
                        <a:pt x="24" y="4132"/>
                      </a:lnTo>
                      <a:lnTo>
                        <a:pt x="37" y="4158"/>
                      </a:lnTo>
                      <a:lnTo>
                        <a:pt x="52" y="4184"/>
                      </a:lnTo>
                      <a:lnTo>
                        <a:pt x="70" y="4208"/>
                      </a:lnTo>
                      <a:lnTo>
                        <a:pt x="90" y="4230"/>
                      </a:lnTo>
                      <a:lnTo>
                        <a:pt x="112" y="4250"/>
                      </a:lnTo>
                      <a:lnTo>
                        <a:pt x="136" y="4268"/>
                      </a:lnTo>
                      <a:lnTo>
                        <a:pt x="162" y="4283"/>
                      </a:lnTo>
                      <a:lnTo>
                        <a:pt x="188" y="4296"/>
                      </a:lnTo>
                      <a:lnTo>
                        <a:pt x="216" y="4306"/>
                      </a:lnTo>
                      <a:lnTo>
                        <a:pt x="246" y="4314"/>
                      </a:lnTo>
                      <a:lnTo>
                        <a:pt x="277" y="4319"/>
                      </a:lnTo>
                      <a:lnTo>
                        <a:pt x="308" y="4320"/>
                      </a:lnTo>
                      <a:lnTo>
                        <a:pt x="3086" y="4320"/>
                      </a:lnTo>
                      <a:lnTo>
                        <a:pt x="3086" y="4320"/>
                      </a:lnTo>
                      <a:lnTo>
                        <a:pt x="3117" y="4319"/>
                      </a:lnTo>
                      <a:lnTo>
                        <a:pt x="3148" y="4314"/>
                      </a:lnTo>
                      <a:lnTo>
                        <a:pt x="3178" y="4306"/>
                      </a:lnTo>
                      <a:lnTo>
                        <a:pt x="3206" y="4296"/>
                      </a:lnTo>
                      <a:lnTo>
                        <a:pt x="3232" y="4283"/>
                      </a:lnTo>
                      <a:lnTo>
                        <a:pt x="3258" y="4268"/>
                      </a:lnTo>
                      <a:lnTo>
                        <a:pt x="3282" y="4250"/>
                      </a:lnTo>
                      <a:lnTo>
                        <a:pt x="3304" y="4230"/>
                      </a:lnTo>
                      <a:lnTo>
                        <a:pt x="3324" y="4208"/>
                      </a:lnTo>
                      <a:lnTo>
                        <a:pt x="3342" y="4184"/>
                      </a:lnTo>
                      <a:lnTo>
                        <a:pt x="3357" y="4158"/>
                      </a:lnTo>
                      <a:lnTo>
                        <a:pt x="3370" y="4132"/>
                      </a:lnTo>
                      <a:lnTo>
                        <a:pt x="3380" y="4104"/>
                      </a:lnTo>
                      <a:lnTo>
                        <a:pt x="3388" y="4074"/>
                      </a:lnTo>
                      <a:lnTo>
                        <a:pt x="3393" y="4043"/>
                      </a:lnTo>
                      <a:lnTo>
                        <a:pt x="3394" y="4011"/>
                      </a:lnTo>
                      <a:lnTo>
                        <a:pt x="3394" y="308"/>
                      </a:lnTo>
                      <a:lnTo>
                        <a:pt x="3394" y="308"/>
                      </a:lnTo>
                      <a:lnTo>
                        <a:pt x="3393" y="277"/>
                      </a:lnTo>
                      <a:lnTo>
                        <a:pt x="3388" y="246"/>
                      </a:lnTo>
                      <a:lnTo>
                        <a:pt x="3380" y="216"/>
                      </a:lnTo>
                      <a:lnTo>
                        <a:pt x="3370" y="188"/>
                      </a:lnTo>
                      <a:lnTo>
                        <a:pt x="3357" y="162"/>
                      </a:lnTo>
                      <a:lnTo>
                        <a:pt x="3342" y="136"/>
                      </a:lnTo>
                      <a:lnTo>
                        <a:pt x="3324" y="112"/>
                      </a:lnTo>
                      <a:lnTo>
                        <a:pt x="3304" y="90"/>
                      </a:lnTo>
                      <a:lnTo>
                        <a:pt x="3282" y="70"/>
                      </a:lnTo>
                      <a:lnTo>
                        <a:pt x="3258" y="52"/>
                      </a:lnTo>
                      <a:lnTo>
                        <a:pt x="3232" y="37"/>
                      </a:lnTo>
                      <a:lnTo>
                        <a:pt x="3206" y="24"/>
                      </a:lnTo>
                      <a:lnTo>
                        <a:pt x="3178" y="14"/>
                      </a:lnTo>
                      <a:lnTo>
                        <a:pt x="3148" y="6"/>
                      </a:lnTo>
                      <a:lnTo>
                        <a:pt x="3117" y="1"/>
                      </a:lnTo>
                      <a:lnTo>
                        <a:pt x="3086" y="0"/>
                      </a:lnTo>
                      <a:lnTo>
                        <a:pt x="3086" y="0"/>
                      </a:lnTo>
                      <a:close/>
                      <a:moveTo>
                        <a:pt x="1006" y="1867"/>
                      </a:moveTo>
                      <a:lnTo>
                        <a:pt x="1006" y="1867"/>
                      </a:lnTo>
                      <a:lnTo>
                        <a:pt x="1034" y="1876"/>
                      </a:lnTo>
                      <a:lnTo>
                        <a:pt x="1062" y="1884"/>
                      </a:lnTo>
                      <a:lnTo>
                        <a:pt x="1089" y="1895"/>
                      </a:lnTo>
                      <a:lnTo>
                        <a:pt x="1114" y="1908"/>
                      </a:lnTo>
                      <a:lnTo>
                        <a:pt x="1138" y="1920"/>
                      </a:lnTo>
                      <a:lnTo>
                        <a:pt x="1162" y="1936"/>
                      </a:lnTo>
                      <a:lnTo>
                        <a:pt x="1186" y="1951"/>
                      </a:lnTo>
                      <a:lnTo>
                        <a:pt x="1207" y="1968"/>
                      </a:lnTo>
                      <a:lnTo>
                        <a:pt x="1228" y="1986"/>
                      </a:lnTo>
                      <a:lnTo>
                        <a:pt x="1249" y="2005"/>
                      </a:lnTo>
                      <a:lnTo>
                        <a:pt x="1267" y="2024"/>
                      </a:lnTo>
                      <a:lnTo>
                        <a:pt x="1285" y="2046"/>
                      </a:lnTo>
                      <a:lnTo>
                        <a:pt x="1302" y="2068"/>
                      </a:lnTo>
                      <a:lnTo>
                        <a:pt x="1318" y="2090"/>
                      </a:lnTo>
                      <a:lnTo>
                        <a:pt x="1333" y="2114"/>
                      </a:lnTo>
                      <a:lnTo>
                        <a:pt x="1347" y="2138"/>
                      </a:lnTo>
                      <a:lnTo>
                        <a:pt x="1347" y="2138"/>
                      </a:lnTo>
                      <a:lnTo>
                        <a:pt x="861" y="2401"/>
                      </a:lnTo>
                      <a:lnTo>
                        <a:pt x="486" y="1994"/>
                      </a:lnTo>
                      <a:lnTo>
                        <a:pt x="486" y="1994"/>
                      </a:lnTo>
                      <a:lnTo>
                        <a:pt x="513" y="1971"/>
                      </a:lnTo>
                      <a:lnTo>
                        <a:pt x="539" y="1951"/>
                      </a:lnTo>
                      <a:lnTo>
                        <a:pt x="568" y="1932"/>
                      </a:lnTo>
                      <a:lnTo>
                        <a:pt x="597" y="1915"/>
                      </a:lnTo>
                      <a:lnTo>
                        <a:pt x="628" y="1899"/>
                      </a:lnTo>
                      <a:lnTo>
                        <a:pt x="659" y="1887"/>
                      </a:lnTo>
                      <a:lnTo>
                        <a:pt x="691" y="1874"/>
                      </a:lnTo>
                      <a:lnTo>
                        <a:pt x="725" y="1864"/>
                      </a:lnTo>
                      <a:lnTo>
                        <a:pt x="759" y="1857"/>
                      </a:lnTo>
                      <a:lnTo>
                        <a:pt x="792" y="1852"/>
                      </a:lnTo>
                      <a:lnTo>
                        <a:pt x="827" y="1849"/>
                      </a:lnTo>
                      <a:lnTo>
                        <a:pt x="863" y="1847"/>
                      </a:lnTo>
                      <a:lnTo>
                        <a:pt x="898" y="1849"/>
                      </a:lnTo>
                      <a:lnTo>
                        <a:pt x="934" y="1853"/>
                      </a:lnTo>
                      <a:lnTo>
                        <a:pt x="969" y="1859"/>
                      </a:lnTo>
                      <a:lnTo>
                        <a:pt x="1006" y="1867"/>
                      </a:lnTo>
                      <a:lnTo>
                        <a:pt x="1006" y="1867"/>
                      </a:lnTo>
                      <a:close/>
                      <a:moveTo>
                        <a:pt x="693" y="2976"/>
                      </a:moveTo>
                      <a:lnTo>
                        <a:pt x="693" y="2976"/>
                      </a:lnTo>
                      <a:lnTo>
                        <a:pt x="664" y="2966"/>
                      </a:lnTo>
                      <a:lnTo>
                        <a:pt x="636" y="2956"/>
                      </a:lnTo>
                      <a:lnTo>
                        <a:pt x="610" y="2945"/>
                      </a:lnTo>
                      <a:lnTo>
                        <a:pt x="584" y="2931"/>
                      </a:lnTo>
                      <a:lnTo>
                        <a:pt x="559" y="2917"/>
                      </a:lnTo>
                      <a:lnTo>
                        <a:pt x="535" y="2902"/>
                      </a:lnTo>
                      <a:lnTo>
                        <a:pt x="513" y="2886"/>
                      </a:lnTo>
                      <a:lnTo>
                        <a:pt x="490" y="2869"/>
                      </a:lnTo>
                      <a:lnTo>
                        <a:pt x="469" y="2850"/>
                      </a:lnTo>
                      <a:lnTo>
                        <a:pt x="450" y="2832"/>
                      </a:lnTo>
                      <a:lnTo>
                        <a:pt x="430" y="2811"/>
                      </a:lnTo>
                      <a:lnTo>
                        <a:pt x="412" y="2791"/>
                      </a:lnTo>
                      <a:lnTo>
                        <a:pt x="395" y="2769"/>
                      </a:lnTo>
                      <a:lnTo>
                        <a:pt x="379" y="2748"/>
                      </a:lnTo>
                      <a:lnTo>
                        <a:pt x="364" y="2724"/>
                      </a:lnTo>
                      <a:lnTo>
                        <a:pt x="351" y="2700"/>
                      </a:lnTo>
                      <a:lnTo>
                        <a:pt x="339" y="2676"/>
                      </a:lnTo>
                      <a:lnTo>
                        <a:pt x="327" y="2651"/>
                      </a:lnTo>
                      <a:lnTo>
                        <a:pt x="317" y="2626"/>
                      </a:lnTo>
                      <a:lnTo>
                        <a:pt x="308" y="2600"/>
                      </a:lnTo>
                      <a:lnTo>
                        <a:pt x="301" y="2574"/>
                      </a:lnTo>
                      <a:lnTo>
                        <a:pt x="294" y="2547"/>
                      </a:lnTo>
                      <a:lnTo>
                        <a:pt x="289" y="2520"/>
                      </a:lnTo>
                      <a:lnTo>
                        <a:pt x="285" y="2494"/>
                      </a:lnTo>
                      <a:lnTo>
                        <a:pt x="282" y="2466"/>
                      </a:lnTo>
                      <a:lnTo>
                        <a:pt x="281" y="2437"/>
                      </a:lnTo>
                      <a:lnTo>
                        <a:pt x="281" y="2409"/>
                      </a:lnTo>
                      <a:lnTo>
                        <a:pt x="284" y="2381"/>
                      </a:lnTo>
                      <a:lnTo>
                        <a:pt x="287" y="2353"/>
                      </a:lnTo>
                      <a:lnTo>
                        <a:pt x="291" y="2325"/>
                      </a:lnTo>
                      <a:lnTo>
                        <a:pt x="296" y="2297"/>
                      </a:lnTo>
                      <a:lnTo>
                        <a:pt x="303" y="2269"/>
                      </a:lnTo>
                      <a:lnTo>
                        <a:pt x="303" y="2269"/>
                      </a:lnTo>
                      <a:lnTo>
                        <a:pt x="316" y="2234"/>
                      </a:lnTo>
                      <a:lnTo>
                        <a:pt x="332" y="2199"/>
                      </a:lnTo>
                      <a:lnTo>
                        <a:pt x="348" y="2165"/>
                      </a:lnTo>
                      <a:lnTo>
                        <a:pt x="368" y="2133"/>
                      </a:lnTo>
                      <a:lnTo>
                        <a:pt x="389" y="2102"/>
                      </a:lnTo>
                      <a:lnTo>
                        <a:pt x="412" y="2074"/>
                      </a:lnTo>
                      <a:lnTo>
                        <a:pt x="435" y="2046"/>
                      </a:lnTo>
                      <a:lnTo>
                        <a:pt x="461" y="2020"/>
                      </a:lnTo>
                      <a:lnTo>
                        <a:pt x="461" y="2020"/>
                      </a:lnTo>
                      <a:lnTo>
                        <a:pt x="849" y="2447"/>
                      </a:lnTo>
                      <a:lnTo>
                        <a:pt x="1350" y="2723"/>
                      </a:lnTo>
                      <a:lnTo>
                        <a:pt x="1350" y="2723"/>
                      </a:lnTo>
                      <a:lnTo>
                        <a:pt x="1337" y="2742"/>
                      </a:lnTo>
                      <a:lnTo>
                        <a:pt x="1325" y="2762"/>
                      </a:lnTo>
                      <a:lnTo>
                        <a:pt x="1311" y="2782"/>
                      </a:lnTo>
                      <a:lnTo>
                        <a:pt x="1295" y="2800"/>
                      </a:lnTo>
                      <a:lnTo>
                        <a:pt x="1280" y="2817"/>
                      </a:lnTo>
                      <a:lnTo>
                        <a:pt x="1263" y="2834"/>
                      </a:lnTo>
                      <a:lnTo>
                        <a:pt x="1246" y="2849"/>
                      </a:lnTo>
                      <a:lnTo>
                        <a:pt x="1229" y="2865"/>
                      </a:lnTo>
                      <a:lnTo>
                        <a:pt x="1211" y="2880"/>
                      </a:lnTo>
                      <a:lnTo>
                        <a:pt x="1191" y="2894"/>
                      </a:lnTo>
                      <a:lnTo>
                        <a:pt x="1173" y="2907"/>
                      </a:lnTo>
                      <a:lnTo>
                        <a:pt x="1152" y="2919"/>
                      </a:lnTo>
                      <a:lnTo>
                        <a:pt x="1132" y="2931"/>
                      </a:lnTo>
                      <a:lnTo>
                        <a:pt x="1111" y="2942"/>
                      </a:lnTo>
                      <a:lnTo>
                        <a:pt x="1090" y="2952"/>
                      </a:lnTo>
                      <a:lnTo>
                        <a:pt x="1069" y="2960"/>
                      </a:lnTo>
                      <a:lnTo>
                        <a:pt x="1047" y="2969"/>
                      </a:lnTo>
                      <a:lnTo>
                        <a:pt x="1024" y="2976"/>
                      </a:lnTo>
                      <a:lnTo>
                        <a:pt x="1002" y="2983"/>
                      </a:lnTo>
                      <a:lnTo>
                        <a:pt x="979" y="2988"/>
                      </a:lnTo>
                      <a:lnTo>
                        <a:pt x="955" y="2992"/>
                      </a:lnTo>
                      <a:lnTo>
                        <a:pt x="933" y="2995"/>
                      </a:lnTo>
                      <a:lnTo>
                        <a:pt x="909" y="2998"/>
                      </a:lnTo>
                      <a:lnTo>
                        <a:pt x="885" y="2999"/>
                      </a:lnTo>
                      <a:lnTo>
                        <a:pt x="861" y="3001"/>
                      </a:lnTo>
                      <a:lnTo>
                        <a:pt x="837" y="2999"/>
                      </a:lnTo>
                      <a:lnTo>
                        <a:pt x="813" y="2998"/>
                      </a:lnTo>
                      <a:lnTo>
                        <a:pt x="789" y="2997"/>
                      </a:lnTo>
                      <a:lnTo>
                        <a:pt x="764" y="2992"/>
                      </a:lnTo>
                      <a:lnTo>
                        <a:pt x="740" y="2988"/>
                      </a:lnTo>
                      <a:lnTo>
                        <a:pt x="716" y="2983"/>
                      </a:lnTo>
                      <a:lnTo>
                        <a:pt x="693" y="2976"/>
                      </a:lnTo>
                      <a:lnTo>
                        <a:pt x="693" y="2976"/>
                      </a:lnTo>
                      <a:close/>
                      <a:moveTo>
                        <a:pt x="1419" y="2579"/>
                      </a:moveTo>
                      <a:lnTo>
                        <a:pt x="1419" y="2579"/>
                      </a:lnTo>
                      <a:lnTo>
                        <a:pt x="1409" y="2607"/>
                      </a:lnTo>
                      <a:lnTo>
                        <a:pt x="1399" y="2636"/>
                      </a:lnTo>
                      <a:lnTo>
                        <a:pt x="1387" y="2662"/>
                      </a:lnTo>
                      <a:lnTo>
                        <a:pt x="1371" y="2689"/>
                      </a:lnTo>
                      <a:lnTo>
                        <a:pt x="1371" y="2689"/>
                      </a:lnTo>
                      <a:lnTo>
                        <a:pt x="892" y="2422"/>
                      </a:lnTo>
                      <a:lnTo>
                        <a:pt x="1375" y="2161"/>
                      </a:lnTo>
                      <a:lnTo>
                        <a:pt x="1375" y="2161"/>
                      </a:lnTo>
                      <a:lnTo>
                        <a:pt x="1388" y="2185"/>
                      </a:lnTo>
                      <a:lnTo>
                        <a:pt x="1398" y="2208"/>
                      </a:lnTo>
                      <a:lnTo>
                        <a:pt x="1408" y="2234"/>
                      </a:lnTo>
                      <a:lnTo>
                        <a:pt x="1416" y="2259"/>
                      </a:lnTo>
                      <a:lnTo>
                        <a:pt x="1424" y="2284"/>
                      </a:lnTo>
                      <a:lnTo>
                        <a:pt x="1430" y="2311"/>
                      </a:lnTo>
                      <a:lnTo>
                        <a:pt x="1434" y="2336"/>
                      </a:lnTo>
                      <a:lnTo>
                        <a:pt x="1439" y="2363"/>
                      </a:lnTo>
                      <a:lnTo>
                        <a:pt x="1441" y="2390"/>
                      </a:lnTo>
                      <a:lnTo>
                        <a:pt x="1443" y="2416"/>
                      </a:lnTo>
                      <a:lnTo>
                        <a:pt x="1441" y="2443"/>
                      </a:lnTo>
                      <a:lnTo>
                        <a:pt x="1440" y="2471"/>
                      </a:lnTo>
                      <a:lnTo>
                        <a:pt x="1437" y="2498"/>
                      </a:lnTo>
                      <a:lnTo>
                        <a:pt x="1433" y="2525"/>
                      </a:lnTo>
                      <a:lnTo>
                        <a:pt x="1427" y="2553"/>
                      </a:lnTo>
                      <a:lnTo>
                        <a:pt x="1419" y="2579"/>
                      </a:lnTo>
                      <a:lnTo>
                        <a:pt x="1419" y="2579"/>
                      </a:lnTo>
                      <a:close/>
                      <a:moveTo>
                        <a:pt x="1786" y="3963"/>
                      </a:moveTo>
                      <a:lnTo>
                        <a:pt x="1559" y="3963"/>
                      </a:lnTo>
                      <a:lnTo>
                        <a:pt x="1559" y="3001"/>
                      </a:lnTo>
                      <a:lnTo>
                        <a:pt x="1786" y="3001"/>
                      </a:lnTo>
                      <a:lnTo>
                        <a:pt x="1786" y="3963"/>
                      </a:lnTo>
                      <a:close/>
                      <a:moveTo>
                        <a:pt x="2142" y="3963"/>
                      </a:moveTo>
                      <a:lnTo>
                        <a:pt x="1919" y="3963"/>
                      </a:lnTo>
                      <a:lnTo>
                        <a:pt x="1919" y="2606"/>
                      </a:lnTo>
                      <a:lnTo>
                        <a:pt x="2142" y="2606"/>
                      </a:lnTo>
                      <a:lnTo>
                        <a:pt x="2142" y="3963"/>
                      </a:lnTo>
                      <a:close/>
                      <a:moveTo>
                        <a:pt x="2501" y="3963"/>
                      </a:moveTo>
                      <a:lnTo>
                        <a:pt x="2274" y="3963"/>
                      </a:lnTo>
                      <a:lnTo>
                        <a:pt x="2274" y="3512"/>
                      </a:lnTo>
                      <a:lnTo>
                        <a:pt x="2501" y="3512"/>
                      </a:lnTo>
                      <a:lnTo>
                        <a:pt x="2501" y="3963"/>
                      </a:lnTo>
                      <a:close/>
                      <a:moveTo>
                        <a:pt x="2855" y="3963"/>
                      </a:moveTo>
                      <a:lnTo>
                        <a:pt x="2633" y="3963"/>
                      </a:lnTo>
                      <a:lnTo>
                        <a:pt x="2633" y="3023"/>
                      </a:lnTo>
                      <a:lnTo>
                        <a:pt x="2855" y="3023"/>
                      </a:lnTo>
                      <a:lnTo>
                        <a:pt x="2855" y="3963"/>
                      </a:lnTo>
                      <a:close/>
                      <a:moveTo>
                        <a:pt x="3216" y="3963"/>
                      </a:moveTo>
                      <a:lnTo>
                        <a:pt x="2988" y="3963"/>
                      </a:lnTo>
                      <a:lnTo>
                        <a:pt x="2988" y="2803"/>
                      </a:lnTo>
                      <a:lnTo>
                        <a:pt x="3216" y="2803"/>
                      </a:lnTo>
                      <a:lnTo>
                        <a:pt x="3216" y="3963"/>
                      </a:lnTo>
                      <a:close/>
                    </a:path>
                  </a:pathLst>
                </a:custGeom>
                <a:solidFill>
                  <a:srgbClr val="C00000"/>
                </a:solidFill>
                <a:ln>
                  <a:noFill/>
                </a:ln>
                <a:extLst/>
              </p:spPr>
              <p:txBody>
                <a:bodyPr vert="horz" wrap="square" lIns="68580" tIns="34290" rIns="144018" bIns="34290" numCol="1" anchor="t" anchorCtr="0" compatLnSpc="1">
                  <a:prstTxWarp prst="textNoShape">
                    <a:avLst/>
                  </a:prstTxWarp>
                  <a:noAutofit/>
                </a:bodyPr>
                <a:lstStyle/>
                <a:p>
                  <a:pPr defTabSz="514350"/>
                  <a:endParaRPr lang="en-US">
                    <a:solidFill>
                      <a:srgbClr val="000000"/>
                    </a:solidFill>
                  </a:endParaRPr>
                </a:p>
              </p:txBody>
            </p:sp>
          </p:grpSp>
        </p:grpSp>
        <p:grpSp>
          <p:nvGrpSpPr>
            <p:cNvPr id="5" name="Group 4"/>
            <p:cNvGrpSpPr/>
            <p:nvPr/>
          </p:nvGrpSpPr>
          <p:grpSpPr>
            <a:xfrm>
              <a:off x="5916217" y="4809896"/>
              <a:ext cx="905672" cy="600661"/>
              <a:chOff x="6793552" y="4809896"/>
              <a:chExt cx="905672" cy="600661"/>
            </a:xfrm>
          </p:grpSpPr>
          <p:sp>
            <p:nvSpPr>
              <p:cNvPr id="61" name="Freeform 60"/>
              <p:cNvSpPr>
                <a:spLocks noEditPoints="1"/>
              </p:cNvSpPr>
              <p:nvPr/>
            </p:nvSpPr>
            <p:spPr bwMode="auto">
              <a:xfrm flipH="1">
                <a:off x="6793552" y="4882010"/>
                <a:ext cx="475610" cy="528547"/>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nvGrpSpPr>
              <p:cNvPr id="83" name="Group 82"/>
              <p:cNvGrpSpPr/>
              <p:nvPr/>
            </p:nvGrpSpPr>
            <p:grpSpPr>
              <a:xfrm>
                <a:off x="7324118" y="4809896"/>
                <a:ext cx="375106" cy="398194"/>
                <a:chOff x="14712090" y="2609581"/>
                <a:chExt cx="469856" cy="505316"/>
              </a:xfrm>
              <a:solidFill>
                <a:srgbClr val="C00000"/>
              </a:solidFill>
            </p:grpSpPr>
            <p:sp>
              <p:nvSpPr>
                <p:cNvPr id="84" name="Freeform 23"/>
                <p:cNvSpPr>
                  <a:spLocks/>
                </p:cNvSpPr>
                <p:nvPr/>
              </p:nvSpPr>
              <p:spPr bwMode="auto">
                <a:xfrm>
                  <a:off x="14712090" y="2771925"/>
                  <a:ext cx="224955" cy="342972"/>
                </a:xfrm>
                <a:custGeom>
                  <a:avLst/>
                  <a:gdLst>
                    <a:gd name="T0" fmla="*/ 172 w 172"/>
                    <a:gd name="T1" fmla="*/ 50 h 262"/>
                    <a:gd name="T2" fmla="*/ 96 w 172"/>
                    <a:gd name="T3" fmla="*/ 133 h 262"/>
                    <a:gd name="T4" fmla="*/ 172 w 172"/>
                    <a:gd name="T5" fmla="*/ 216 h 262"/>
                    <a:gd name="T6" fmla="*/ 172 w 172"/>
                    <a:gd name="T7" fmla="*/ 262 h 262"/>
                    <a:gd name="T8" fmla="*/ 75 w 172"/>
                    <a:gd name="T9" fmla="*/ 181 h 262"/>
                    <a:gd name="T10" fmla="*/ 30 w 172"/>
                    <a:gd name="T11" fmla="*/ 200 h 262"/>
                    <a:gd name="T12" fmla="*/ 26 w 172"/>
                    <a:gd name="T13" fmla="*/ 202 h 262"/>
                    <a:gd name="T14" fmla="*/ 13 w 172"/>
                    <a:gd name="T15" fmla="*/ 194 h 262"/>
                    <a:gd name="T16" fmla="*/ 21 w 172"/>
                    <a:gd name="T17" fmla="*/ 176 h 262"/>
                    <a:gd name="T18" fmla="*/ 66 w 172"/>
                    <a:gd name="T19" fmla="*/ 156 h 262"/>
                    <a:gd name="T20" fmla="*/ 61 w 172"/>
                    <a:gd name="T21" fmla="*/ 118 h 262"/>
                    <a:gd name="T22" fmla="*/ 13 w 172"/>
                    <a:gd name="T23" fmla="*/ 118 h 262"/>
                    <a:gd name="T24" fmla="*/ 0 w 172"/>
                    <a:gd name="T25" fmla="*/ 105 h 262"/>
                    <a:gd name="T26" fmla="*/ 13 w 172"/>
                    <a:gd name="T27" fmla="*/ 92 h 262"/>
                    <a:gd name="T28" fmla="*/ 61 w 172"/>
                    <a:gd name="T29" fmla="*/ 92 h 262"/>
                    <a:gd name="T30" fmla="*/ 66 w 172"/>
                    <a:gd name="T31" fmla="*/ 53 h 262"/>
                    <a:gd name="T32" fmla="*/ 21 w 172"/>
                    <a:gd name="T33" fmla="*/ 34 h 262"/>
                    <a:gd name="T34" fmla="*/ 13 w 172"/>
                    <a:gd name="T35" fmla="*/ 17 h 262"/>
                    <a:gd name="T36" fmla="*/ 30 w 172"/>
                    <a:gd name="T37" fmla="*/ 10 h 262"/>
                    <a:gd name="T38" fmla="*/ 73 w 172"/>
                    <a:gd name="T39" fmla="*/ 28 h 262"/>
                    <a:gd name="T40" fmla="*/ 86 w 172"/>
                    <a:gd name="T41" fmla="*/ 0 h 262"/>
                    <a:gd name="T42" fmla="*/ 92 w 172"/>
                    <a:gd name="T43" fmla="*/ 4 h 262"/>
                    <a:gd name="T44" fmla="*/ 172 w 172"/>
                    <a:gd name="T45" fmla="*/ 23 h 262"/>
                    <a:gd name="T46" fmla="*/ 172 w 172"/>
                    <a:gd name="T47" fmla="*/ 5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62">
                      <a:moveTo>
                        <a:pt x="172" y="50"/>
                      </a:moveTo>
                      <a:cubicBezTo>
                        <a:pt x="130" y="53"/>
                        <a:pt x="96" y="89"/>
                        <a:pt x="96" y="133"/>
                      </a:cubicBezTo>
                      <a:cubicBezTo>
                        <a:pt x="96" y="177"/>
                        <a:pt x="130" y="212"/>
                        <a:pt x="172" y="216"/>
                      </a:cubicBezTo>
                      <a:cubicBezTo>
                        <a:pt x="172" y="230"/>
                        <a:pt x="172" y="246"/>
                        <a:pt x="172" y="262"/>
                      </a:cubicBezTo>
                      <a:cubicBezTo>
                        <a:pt x="128" y="247"/>
                        <a:pt x="93" y="222"/>
                        <a:pt x="75" y="181"/>
                      </a:cubicBezTo>
                      <a:cubicBezTo>
                        <a:pt x="75" y="181"/>
                        <a:pt x="75" y="181"/>
                        <a:pt x="30" y="200"/>
                      </a:cubicBezTo>
                      <a:cubicBezTo>
                        <a:pt x="29" y="200"/>
                        <a:pt x="27" y="202"/>
                        <a:pt x="26" y="202"/>
                      </a:cubicBezTo>
                      <a:cubicBezTo>
                        <a:pt x="21" y="202"/>
                        <a:pt x="16" y="198"/>
                        <a:pt x="13" y="194"/>
                      </a:cubicBezTo>
                      <a:cubicBezTo>
                        <a:pt x="10" y="187"/>
                        <a:pt x="13" y="180"/>
                        <a:pt x="21" y="176"/>
                      </a:cubicBezTo>
                      <a:cubicBezTo>
                        <a:pt x="21" y="176"/>
                        <a:pt x="21" y="176"/>
                        <a:pt x="66" y="156"/>
                      </a:cubicBezTo>
                      <a:cubicBezTo>
                        <a:pt x="64" y="145"/>
                        <a:pt x="61" y="132"/>
                        <a:pt x="61" y="118"/>
                      </a:cubicBezTo>
                      <a:cubicBezTo>
                        <a:pt x="61" y="118"/>
                        <a:pt x="61" y="118"/>
                        <a:pt x="13" y="118"/>
                      </a:cubicBezTo>
                      <a:cubicBezTo>
                        <a:pt x="5" y="118"/>
                        <a:pt x="0" y="111"/>
                        <a:pt x="0" y="105"/>
                      </a:cubicBezTo>
                      <a:cubicBezTo>
                        <a:pt x="0" y="97"/>
                        <a:pt x="5" y="92"/>
                        <a:pt x="13" y="92"/>
                      </a:cubicBezTo>
                      <a:cubicBezTo>
                        <a:pt x="13" y="92"/>
                        <a:pt x="13" y="92"/>
                        <a:pt x="61" y="92"/>
                      </a:cubicBezTo>
                      <a:cubicBezTo>
                        <a:pt x="61" y="79"/>
                        <a:pt x="64" y="66"/>
                        <a:pt x="66" y="53"/>
                      </a:cubicBezTo>
                      <a:cubicBezTo>
                        <a:pt x="66" y="53"/>
                        <a:pt x="66" y="53"/>
                        <a:pt x="21" y="34"/>
                      </a:cubicBezTo>
                      <a:cubicBezTo>
                        <a:pt x="14" y="31"/>
                        <a:pt x="10" y="23"/>
                        <a:pt x="13" y="17"/>
                      </a:cubicBezTo>
                      <a:cubicBezTo>
                        <a:pt x="16" y="10"/>
                        <a:pt x="23" y="8"/>
                        <a:pt x="30" y="10"/>
                      </a:cubicBezTo>
                      <a:cubicBezTo>
                        <a:pt x="30" y="10"/>
                        <a:pt x="30" y="10"/>
                        <a:pt x="73" y="28"/>
                      </a:cubicBezTo>
                      <a:cubicBezTo>
                        <a:pt x="76" y="18"/>
                        <a:pt x="80" y="9"/>
                        <a:pt x="86" y="0"/>
                      </a:cubicBezTo>
                      <a:cubicBezTo>
                        <a:pt x="88" y="1"/>
                        <a:pt x="91" y="3"/>
                        <a:pt x="92" y="4"/>
                      </a:cubicBezTo>
                      <a:cubicBezTo>
                        <a:pt x="114" y="16"/>
                        <a:pt x="141" y="23"/>
                        <a:pt x="172" y="23"/>
                      </a:cubicBezTo>
                      <a:cubicBezTo>
                        <a:pt x="172" y="23"/>
                        <a:pt x="172" y="23"/>
                        <a:pt x="172" y="50"/>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85" name="Freeform 24"/>
                <p:cNvSpPr>
                  <a:spLocks/>
                </p:cNvSpPr>
                <p:nvPr/>
              </p:nvSpPr>
              <p:spPr bwMode="auto">
                <a:xfrm>
                  <a:off x="14786336" y="2609581"/>
                  <a:ext cx="318039" cy="173979"/>
                </a:xfrm>
                <a:custGeom>
                  <a:avLst/>
                  <a:gdLst>
                    <a:gd name="T0" fmla="*/ 43 w 243"/>
                    <a:gd name="T1" fmla="*/ 115 h 133"/>
                    <a:gd name="T2" fmla="*/ 38 w 243"/>
                    <a:gd name="T3" fmla="*/ 111 h 133"/>
                    <a:gd name="T4" fmla="*/ 61 w 243"/>
                    <a:gd name="T5" fmla="*/ 84 h 133"/>
                    <a:gd name="T6" fmla="*/ 26 w 243"/>
                    <a:gd name="T7" fmla="*/ 43 h 133"/>
                    <a:gd name="T8" fmla="*/ 22 w 243"/>
                    <a:gd name="T9" fmla="*/ 44 h 133"/>
                    <a:gd name="T10" fmla="*/ 0 w 243"/>
                    <a:gd name="T11" fmla="*/ 22 h 133"/>
                    <a:gd name="T12" fmla="*/ 22 w 243"/>
                    <a:gd name="T13" fmla="*/ 0 h 133"/>
                    <a:gd name="T14" fmla="*/ 44 w 243"/>
                    <a:gd name="T15" fmla="*/ 22 h 133"/>
                    <a:gd name="T16" fmla="*/ 41 w 243"/>
                    <a:gd name="T17" fmla="*/ 31 h 133"/>
                    <a:gd name="T18" fmla="*/ 78 w 243"/>
                    <a:gd name="T19" fmla="*/ 72 h 133"/>
                    <a:gd name="T20" fmla="*/ 123 w 243"/>
                    <a:gd name="T21" fmla="*/ 61 h 133"/>
                    <a:gd name="T22" fmla="*/ 166 w 243"/>
                    <a:gd name="T23" fmla="*/ 71 h 133"/>
                    <a:gd name="T24" fmla="*/ 201 w 243"/>
                    <a:gd name="T25" fmla="*/ 31 h 133"/>
                    <a:gd name="T26" fmla="*/ 199 w 243"/>
                    <a:gd name="T27" fmla="*/ 22 h 133"/>
                    <a:gd name="T28" fmla="*/ 221 w 243"/>
                    <a:gd name="T29" fmla="*/ 0 h 133"/>
                    <a:gd name="T30" fmla="*/ 243 w 243"/>
                    <a:gd name="T31" fmla="*/ 22 h 133"/>
                    <a:gd name="T32" fmla="*/ 221 w 243"/>
                    <a:gd name="T33" fmla="*/ 44 h 133"/>
                    <a:gd name="T34" fmla="*/ 218 w 243"/>
                    <a:gd name="T35" fmla="*/ 43 h 133"/>
                    <a:gd name="T36" fmla="*/ 183 w 243"/>
                    <a:gd name="T37" fmla="*/ 83 h 133"/>
                    <a:gd name="T38" fmla="*/ 209 w 243"/>
                    <a:gd name="T39" fmla="*/ 111 h 133"/>
                    <a:gd name="T40" fmla="*/ 203 w 243"/>
                    <a:gd name="T41" fmla="*/ 115 h 133"/>
                    <a:gd name="T42" fmla="*/ 123 w 243"/>
                    <a:gd name="T43" fmla="*/ 133 h 133"/>
                    <a:gd name="T44" fmla="*/ 43 w 243"/>
                    <a:gd name="T45"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3" h="133">
                      <a:moveTo>
                        <a:pt x="43" y="115"/>
                      </a:moveTo>
                      <a:cubicBezTo>
                        <a:pt x="40" y="114"/>
                        <a:pt x="39" y="112"/>
                        <a:pt x="38" y="111"/>
                      </a:cubicBezTo>
                      <a:cubicBezTo>
                        <a:pt x="44" y="101"/>
                        <a:pt x="52" y="92"/>
                        <a:pt x="61" y="84"/>
                      </a:cubicBezTo>
                      <a:cubicBezTo>
                        <a:pt x="61" y="84"/>
                        <a:pt x="61" y="84"/>
                        <a:pt x="26" y="43"/>
                      </a:cubicBezTo>
                      <a:cubicBezTo>
                        <a:pt x="25" y="44"/>
                        <a:pt x="23" y="44"/>
                        <a:pt x="22" y="44"/>
                      </a:cubicBezTo>
                      <a:cubicBezTo>
                        <a:pt x="9" y="44"/>
                        <a:pt x="0" y="34"/>
                        <a:pt x="0" y="22"/>
                      </a:cubicBezTo>
                      <a:cubicBezTo>
                        <a:pt x="0" y="9"/>
                        <a:pt x="9" y="0"/>
                        <a:pt x="22" y="0"/>
                      </a:cubicBezTo>
                      <a:cubicBezTo>
                        <a:pt x="34" y="0"/>
                        <a:pt x="44" y="9"/>
                        <a:pt x="44" y="22"/>
                      </a:cubicBezTo>
                      <a:cubicBezTo>
                        <a:pt x="44" y="25"/>
                        <a:pt x="43" y="28"/>
                        <a:pt x="41" y="31"/>
                      </a:cubicBezTo>
                      <a:cubicBezTo>
                        <a:pt x="41" y="31"/>
                        <a:pt x="41" y="31"/>
                        <a:pt x="78" y="72"/>
                      </a:cubicBezTo>
                      <a:cubicBezTo>
                        <a:pt x="92" y="65"/>
                        <a:pt x="108" y="61"/>
                        <a:pt x="123" y="61"/>
                      </a:cubicBezTo>
                      <a:cubicBezTo>
                        <a:pt x="139" y="61"/>
                        <a:pt x="153" y="65"/>
                        <a:pt x="166" y="71"/>
                      </a:cubicBezTo>
                      <a:cubicBezTo>
                        <a:pt x="166" y="71"/>
                        <a:pt x="166" y="71"/>
                        <a:pt x="201" y="31"/>
                      </a:cubicBezTo>
                      <a:cubicBezTo>
                        <a:pt x="199" y="28"/>
                        <a:pt x="199" y="25"/>
                        <a:pt x="199" y="22"/>
                      </a:cubicBezTo>
                      <a:cubicBezTo>
                        <a:pt x="199" y="9"/>
                        <a:pt x="209" y="0"/>
                        <a:pt x="221" y="0"/>
                      </a:cubicBezTo>
                      <a:cubicBezTo>
                        <a:pt x="233" y="0"/>
                        <a:pt x="243" y="9"/>
                        <a:pt x="243" y="22"/>
                      </a:cubicBezTo>
                      <a:cubicBezTo>
                        <a:pt x="243" y="34"/>
                        <a:pt x="233" y="44"/>
                        <a:pt x="221" y="44"/>
                      </a:cubicBezTo>
                      <a:cubicBezTo>
                        <a:pt x="220" y="44"/>
                        <a:pt x="219" y="44"/>
                        <a:pt x="218" y="43"/>
                      </a:cubicBezTo>
                      <a:cubicBezTo>
                        <a:pt x="218" y="43"/>
                        <a:pt x="218" y="43"/>
                        <a:pt x="183" y="83"/>
                      </a:cubicBezTo>
                      <a:cubicBezTo>
                        <a:pt x="193" y="90"/>
                        <a:pt x="202" y="99"/>
                        <a:pt x="209" y="111"/>
                      </a:cubicBezTo>
                      <a:cubicBezTo>
                        <a:pt x="207" y="112"/>
                        <a:pt x="206" y="114"/>
                        <a:pt x="203" y="115"/>
                      </a:cubicBezTo>
                      <a:cubicBezTo>
                        <a:pt x="183" y="125"/>
                        <a:pt x="154" y="133"/>
                        <a:pt x="123" y="133"/>
                      </a:cubicBezTo>
                      <a:cubicBezTo>
                        <a:pt x="92" y="133"/>
                        <a:pt x="64" y="125"/>
                        <a:pt x="43" y="115"/>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86" name="Freeform 25"/>
                <p:cNvSpPr>
                  <a:spLocks/>
                </p:cNvSpPr>
                <p:nvPr/>
              </p:nvSpPr>
              <p:spPr bwMode="auto">
                <a:xfrm>
                  <a:off x="14958100" y="2771925"/>
                  <a:ext cx="223846" cy="342972"/>
                </a:xfrm>
                <a:custGeom>
                  <a:avLst/>
                  <a:gdLst>
                    <a:gd name="T0" fmla="*/ 156 w 171"/>
                    <a:gd name="T1" fmla="*/ 118 h 262"/>
                    <a:gd name="T2" fmla="*/ 111 w 171"/>
                    <a:gd name="T3" fmla="*/ 118 h 262"/>
                    <a:gd name="T4" fmla="*/ 105 w 171"/>
                    <a:gd name="T5" fmla="*/ 158 h 262"/>
                    <a:gd name="T6" fmla="*/ 150 w 171"/>
                    <a:gd name="T7" fmla="*/ 176 h 262"/>
                    <a:gd name="T8" fmla="*/ 156 w 171"/>
                    <a:gd name="T9" fmla="*/ 194 h 262"/>
                    <a:gd name="T10" fmla="*/ 145 w 171"/>
                    <a:gd name="T11" fmla="*/ 202 h 262"/>
                    <a:gd name="T12" fmla="*/ 140 w 171"/>
                    <a:gd name="T13" fmla="*/ 200 h 262"/>
                    <a:gd name="T14" fmla="*/ 97 w 171"/>
                    <a:gd name="T15" fmla="*/ 182 h 262"/>
                    <a:gd name="T16" fmla="*/ 0 w 171"/>
                    <a:gd name="T17" fmla="*/ 262 h 262"/>
                    <a:gd name="T18" fmla="*/ 0 w 171"/>
                    <a:gd name="T19" fmla="*/ 216 h 262"/>
                    <a:gd name="T20" fmla="*/ 75 w 171"/>
                    <a:gd name="T21" fmla="*/ 133 h 262"/>
                    <a:gd name="T22" fmla="*/ 0 w 171"/>
                    <a:gd name="T23" fmla="*/ 50 h 262"/>
                    <a:gd name="T24" fmla="*/ 0 w 171"/>
                    <a:gd name="T25" fmla="*/ 23 h 262"/>
                    <a:gd name="T26" fmla="*/ 80 w 171"/>
                    <a:gd name="T27" fmla="*/ 4 h 262"/>
                    <a:gd name="T28" fmla="*/ 87 w 171"/>
                    <a:gd name="T29" fmla="*/ 0 h 262"/>
                    <a:gd name="T30" fmla="*/ 98 w 171"/>
                    <a:gd name="T31" fmla="*/ 27 h 262"/>
                    <a:gd name="T32" fmla="*/ 140 w 171"/>
                    <a:gd name="T33" fmla="*/ 10 h 262"/>
                    <a:gd name="T34" fmla="*/ 156 w 171"/>
                    <a:gd name="T35" fmla="*/ 17 h 262"/>
                    <a:gd name="T36" fmla="*/ 150 w 171"/>
                    <a:gd name="T37" fmla="*/ 34 h 262"/>
                    <a:gd name="T38" fmla="*/ 106 w 171"/>
                    <a:gd name="T39" fmla="*/ 53 h 262"/>
                    <a:gd name="T40" fmla="*/ 111 w 171"/>
                    <a:gd name="T41" fmla="*/ 92 h 262"/>
                    <a:gd name="T42" fmla="*/ 158 w 171"/>
                    <a:gd name="T43" fmla="*/ 92 h 262"/>
                    <a:gd name="T44" fmla="*/ 171 w 171"/>
                    <a:gd name="T45" fmla="*/ 105 h 262"/>
                    <a:gd name="T46" fmla="*/ 156 w 171"/>
                    <a:gd name="T47" fmla="*/ 11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262">
                      <a:moveTo>
                        <a:pt x="156" y="118"/>
                      </a:moveTo>
                      <a:cubicBezTo>
                        <a:pt x="111" y="118"/>
                        <a:pt x="111" y="118"/>
                        <a:pt x="111" y="118"/>
                      </a:cubicBezTo>
                      <a:cubicBezTo>
                        <a:pt x="111" y="132"/>
                        <a:pt x="109" y="145"/>
                        <a:pt x="105" y="158"/>
                      </a:cubicBezTo>
                      <a:cubicBezTo>
                        <a:pt x="105" y="158"/>
                        <a:pt x="105" y="158"/>
                        <a:pt x="150" y="176"/>
                      </a:cubicBezTo>
                      <a:cubicBezTo>
                        <a:pt x="156" y="180"/>
                        <a:pt x="159" y="187"/>
                        <a:pt x="156" y="194"/>
                      </a:cubicBezTo>
                      <a:cubicBezTo>
                        <a:pt x="155" y="198"/>
                        <a:pt x="150" y="202"/>
                        <a:pt x="145" y="202"/>
                      </a:cubicBezTo>
                      <a:cubicBezTo>
                        <a:pt x="144" y="202"/>
                        <a:pt x="141" y="200"/>
                        <a:pt x="140" y="200"/>
                      </a:cubicBezTo>
                      <a:cubicBezTo>
                        <a:pt x="140" y="200"/>
                        <a:pt x="140" y="200"/>
                        <a:pt x="97" y="182"/>
                      </a:cubicBezTo>
                      <a:cubicBezTo>
                        <a:pt x="78" y="222"/>
                        <a:pt x="43" y="248"/>
                        <a:pt x="0" y="262"/>
                      </a:cubicBezTo>
                      <a:cubicBezTo>
                        <a:pt x="0" y="262"/>
                        <a:pt x="0" y="262"/>
                        <a:pt x="0" y="216"/>
                      </a:cubicBezTo>
                      <a:cubicBezTo>
                        <a:pt x="42" y="212"/>
                        <a:pt x="75" y="176"/>
                        <a:pt x="75" y="133"/>
                      </a:cubicBezTo>
                      <a:cubicBezTo>
                        <a:pt x="75" y="90"/>
                        <a:pt x="42" y="54"/>
                        <a:pt x="0" y="50"/>
                      </a:cubicBezTo>
                      <a:cubicBezTo>
                        <a:pt x="0" y="41"/>
                        <a:pt x="0" y="32"/>
                        <a:pt x="0" y="23"/>
                      </a:cubicBezTo>
                      <a:cubicBezTo>
                        <a:pt x="31" y="23"/>
                        <a:pt x="58" y="16"/>
                        <a:pt x="80" y="4"/>
                      </a:cubicBezTo>
                      <a:cubicBezTo>
                        <a:pt x="81" y="3"/>
                        <a:pt x="84" y="1"/>
                        <a:pt x="87" y="0"/>
                      </a:cubicBezTo>
                      <a:cubicBezTo>
                        <a:pt x="92" y="9"/>
                        <a:pt x="96" y="18"/>
                        <a:pt x="98" y="27"/>
                      </a:cubicBezTo>
                      <a:cubicBezTo>
                        <a:pt x="98" y="27"/>
                        <a:pt x="98" y="27"/>
                        <a:pt x="140" y="10"/>
                      </a:cubicBezTo>
                      <a:cubicBezTo>
                        <a:pt x="146" y="8"/>
                        <a:pt x="154" y="10"/>
                        <a:pt x="156" y="17"/>
                      </a:cubicBezTo>
                      <a:cubicBezTo>
                        <a:pt x="159" y="23"/>
                        <a:pt x="156" y="31"/>
                        <a:pt x="150" y="34"/>
                      </a:cubicBezTo>
                      <a:cubicBezTo>
                        <a:pt x="150" y="34"/>
                        <a:pt x="150" y="34"/>
                        <a:pt x="106" y="53"/>
                      </a:cubicBezTo>
                      <a:cubicBezTo>
                        <a:pt x="109" y="65"/>
                        <a:pt x="111" y="78"/>
                        <a:pt x="111" y="92"/>
                      </a:cubicBezTo>
                      <a:cubicBezTo>
                        <a:pt x="111" y="92"/>
                        <a:pt x="111" y="92"/>
                        <a:pt x="158" y="92"/>
                      </a:cubicBezTo>
                      <a:cubicBezTo>
                        <a:pt x="164" y="92"/>
                        <a:pt x="171" y="97"/>
                        <a:pt x="171" y="105"/>
                      </a:cubicBezTo>
                      <a:cubicBezTo>
                        <a:pt x="169" y="111"/>
                        <a:pt x="164" y="118"/>
                        <a:pt x="156" y="118"/>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88" name="Freeform 20"/>
                <p:cNvSpPr>
                  <a:spLocks noEditPoints="1"/>
                </p:cNvSpPr>
                <p:nvPr/>
              </p:nvSpPr>
              <p:spPr bwMode="auto">
                <a:xfrm>
                  <a:off x="14861444" y="2871397"/>
                  <a:ext cx="171149" cy="149861"/>
                </a:xfrm>
                <a:custGeom>
                  <a:avLst/>
                  <a:gdLst/>
                  <a:ahLst/>
                  <a:cxnLst>
                    <a:cxn ang="0">
                      <a:pos x="139" y="218"/>
                    </a:cxn>
                    <a:cxn ang="0">
                      <a:pos x="185" y="230"/>
                    </a:cxn>
                    <a:cxn ang="0">
                      <a:pos x="189" y="232"/>
                    </a:cxn>
                    <a:cxn ang="0">
                      <a:pos x="216" y="256"/>
                    </a:cxn>
                    <a:cxn ang="0">
                      <a:pos x="223" y="251"/>
                    </a:cxn>
                    <a:cxn ang="0">
                      <a:pos x="221" y="240"/>
                    </a:cxn>
                    <a:cxn ang="0">
                      <a:pos x="248" y="207"/>
                    </a:cxn>
                    <a:cxn ang="0">
                      <a:pos x="248" y="199"/>
                    </a:cxn>
                    <a:cxn ang="0">
                      <a:pos x="241" y="12"/>
                    </a:cxn>
                    <a:cxn ang="0">
                      <a:pos x="241" y="0"/>
                    </a:cxn>
                    <a:cxn ang="0">
                      <a:pos x="136" y="173"/>
                    </a:cxn>
                    <a:cxn ang="0">
                      <a:pos x="38" y="355"/>
                    </a:cxn>
                    <a:cxn ang="0">
                      <a:pos x="52" y="347"/>
                    </a:cxn>
                    <a:cxn ang="0">
                      <a:pos x="139" y="218"/>
                    </a:cxn>
                    <a:cxn ang="0">
                      <a:pos x="188" y="149"/>
                    </a:cxn>
                    <a:cxn ang="0">
                      <a:pos x="318" y="148"/>
                    </a:cxn>
                    <a:cxn ang="0">
                      <a:pos x="329" y="128"/>
                    </a:cxn>
                    <a:cxn ang="0">
                      <a:pos x="180" y="128"/>
                    </a:cxn>
                    <a:cxn ang="0">
                      <a:pos x="188" y="149"/>
                    </a:cxn>
                    <a:cxn ang="0">
                      <a:pos x="122" y="235"/>
                    </a:cxn>
                    <a:cxn ang="0">
                      <a:pos x="201" y="362"/>
                    </a:cxn>
                    <a:cxn ang="0">
                      <a:pos x="213" y="342"/>
                    </a:cxn>
                    <a:cxn ang="0">
                      <a:pos x="142" y="233"/>
                    </a:cxn>
                    <a:cxn ang="0">
                      <a:pos x="122" y="235"/>
                    </a:cxn>
                    <a:cxn ang="0">
                      <a:pos x="274" y="319"/>
                    </a:cxn>
                    <a:cxn ang="0">
                      <a:pos x="286" y="268"/>
                    </a:cxn>
                    <a:cxn ang="0">
                      <a:pos x="277" y="263"/>
                    </a:cxn>
                    <a:cxn ang="0">
                      <a:pos x="254" y="272"/>
                    </a:cxn>
                    <a:cxn ang="0">
                      <a:pos x="229" y="261"/>
                    </a:cxn>
                    <a:cxn ang="0">
                      <a:pos x="222" y="266"/>
                    </a:cxn>
                    <a:cxn ang="0">
                      <a:pos x="232" y="319"/>
                    </a:cxn>
                    <a:cxn ang="0">
                      <a:pos x="139" y="406"/>
                    </a:cxn>
                    <a:cxn ang="0">
                      <a:pos x="63" y="367"/>
                    </a:cxn>
                    <a:cxn ang="0">
                      <a:pos x="50" y="375"/>
                    </a:cxn>
                    <a:cxn ang="0">
                      <a:pos x="151" y="426"/>
                    </a:cxn>
                    <a:cxn ang="0">
                      <a:pos x="254" y="371"/>
                    </a:cxn>
                    <a:cxn ang="0">
                      <a:pos x="455" y="375"/>
                    </a:cxn>
                    <a:cxn ang="0">
                      <a:pos x="443" y="369"/>
                    </a:cxn>
                    <a:cxn ang="0">
                      <a:pos x="274" y="319"/>
                    </a:cxn>
                    <a:cxn ang="0">
                      <a:pos x="369" y="173"/>
                    </a:cxn>
                    <a:cxn ang="0">
                      <a:pos x="266" y="0"/>
                    </a:cxn>
                    <a:cxn ang="0">
                      <a:pos x="266" y="12"/>
                    </a:cxn>
                    <a:cxn ang="0">
                      <a:pos x="260" y="199"/>
                    </a:cxn>
                    <a:cxn ang="0">
                      <a:pos x="260" y="207"/>
                    </a:cxn>
                    <a:cxn ang="0">
                      <a:pos x="287" y="240"/>
                    </a:cxn>
                    <a:cxn ang="0">
                      <a:pos x="285" y="252"/>
                    </a:cxn>
                    <a:cxn ang="0">
                      <a:pos x="292" y="256"/>
                    </a:cxn>
                    <a:cxn ang="0">
                      <a:pos x="369" y="217"/>
                    </a:cxn>
                    <a:cxn ang="0">
                      <a:pos x="455" y="347"/>
                    </a:cxn>
                    <a:cxn ang="0">
                      <a:pos x="469" y="355"/>
                    </a:cxn>
                    <a:cxn ang="0">
                      <a:pos x="369" y="173"/>
                    </a:cxn>
                    <a:cxn ang="0">
                      <a:pos x="297" y="342"/>
                    </a:cxn>
                    <a:cxn ang="0">
                      <a:pos x="307" y="362"/>
                    </a:cxn>
                    <a:cxn ang="0">
                      <a:pos x="388" y="234"/>
                    </a:cxn>
                    <a:cxn ang="0">
                      <a:pos x="366" y="232"/>
                    </a:cxn>
                    <a:cxn ang="0">
                      <a:pos x="297" y="342"/>
                    </a:cxn>
                  </a:cxnLst>
                  <a:rect l="0" t="0" r="r" b="b"/>
                  <a:pathLst>
                    <a:path w="507" h="444">
                      <a:moveTo>
                        <a:pt x="139" y="218"/>
                      </a:moveTo>
                      <a:cubicBezTo>
                        <a:pt x="155" y="218"/>
                        <a:pt x="171" y="222"/>
                        <a:pt x="185" y="230"/>
                      </a:cubicBezTo>
                      <a:cubicBezTo>
                        <a:pt x="187" y="232"/>
                        <a:pt x="189" y="232"/>
                        <a:pt x="189" y="232"/>
                      </a:cubicBezTo>
                      <a:cubicBezTo>
                        <a:pt x="201" y="240"/>
                        <a:pt x="209" y="248"/>
                        <a:pt x="216" y="256"/>
                      </a:cubicBezTo>
                      <a:cubicBezTo>
                        <a:pt x="223" y="251"/>
                        <a:pt x="223" y="251"/>
                        <a:pt x="223" y="251"/>
                      </a:cubicBezTo>
                      <a:cubicBezTo>
                        <a:pt x="222" y="247"/>
                        <a:pt x="221" y="243"/>
                        <a:pt x="221" y="240"/>
                      </a:cubicBezTo>
                      <a:cubicBezTo>
                        <a:pt x="221" y="224"/>
                        <a:pt x="233" y="210"/>
                        <a:pt x="248" y="207"/>
                      </a:cubicBezTo>
                      <a:cubicBezTo>
                        <a:pt x="248" y="199"/>
                        <a:pt x="248" y="199"/>
                        <a:pt x="248" y="199"/>
                      </a:cubicBezTo>
                      <a:cubicBezTo>
                        <a:pt x="136" y="190"/>
                        <a:pt x="128" y="22"/>
                        <a:pt x="241" y="12"/>
                      </a:cubicBezTo>
                      <a:cubicBezTo>
                        <a:pt x="241" y="0"/>
                        <a:pt x="241" y="0"/>
                        <a:pt x="241" y="0"/>
                      </a:cubicBezTo>
                      <a:cubicBezTo>
                        <a:pt x="156" y="6"/>
                        <a:pt x="104" y="98"/>
                        <a:pt x="136" y="173"/>
                      </a:cubicBezTo>
                      <a:cubicBezTo>
                        <a:pt x="46" y="182"/>
                        <a:pt x="0" y="278"/>
                        <a:pt x="38" y="355"/>
                      </a:cubicBezTo>
                      <a:cubicBezTo>
                        <a:pt x="52" y="347"/>
                        <a:pt x="52" y="347"/>
                        <a:pt x="52" y="347"/>
                      </a:cubicBezTo>
                      <a:cubicBezTo>
                        <a:pt x="18" y="290"/>
                        <a:pt x="77" y="218"/>
                        <a:pt x="139" y="218"/>
                      </a:cubicBezTo>
                      <a:close/>
                      <a:moveTo>
                        <a:pt x="188" y="149"/>
                      </a:moveTo>
                      <a:cubicBezTo>
                        <a:pt x="227" y="118"/>
                        <a:pt x="280" y="118"/>
                        <a:pt x="318" y="148"/>
                      </a:cubicBezTo>
                      <a:cubicBezTo>
                        <a:pt x="323" y="142"/>
                        <a:pt x="327" y="136"/>
                        <a:pt x="329" y="128"/>
                      </a:cubicBezTo>
                      <a:cubicBezTo>
                        <a:pt x="283" y="96"/>
                        <a:pt x="225" y="96"/>
                        <a:pt x="180" y="128"/>
                      </a:cubicBezTo>
                      <a:cubicBezTo>
                        <a:pt x="182" y="139"/>
                        <a:pt x="184" y="143"/>
                        <a:pt x="188" y="149"/>
                      </a:cubicBezTo>
                      <a:close/>
                      <a:moveTo>
                        <a:pt x="122" y="235"/>
                      </a:moveTo>
                      <a:cubicBezTo>
                        <a:pt x="120" y="289"/>
                        <a:pt x="150" y="340"/>
                        <a:pt x="201" y="362"/>
                      </a:cubicBezTo>
                      <a:cubicBezTo>
                        <a:pt x="205" y="356"/>
                        <a:pt x="209" y="350"/>
                        <a:pt x="213" y="342"/>
                      </a:cubicBezTo>
                      <a:cubicBezTo>
                        <a:pt x="168" y="324"/>
                        <a:pt x="140" y="279"/>
                        <a:pt x="142" y="233"/>
                      </a:cubicBezTo>
                      <a:cubicBezTo>
                        <a:pt x="136" y="233"/>
                        <a:pt x="128" y="233"/>
                        <a:pt x="122" y="235"/>
                      </a:cubicBezTo>
                      <a:close/>
                      <a:moveTo>
                        <a:pt x="274" y="319"/>
                      </a:moveTo>
                      <a:cubicBezTo>
                        <a:pt x="273" y="296"/>
                        <a:pt x="274" y="288"/>
                        <a:pt x="286" y="268"/>
                      </a:cubicBezTo>
                      <a:cubicBezTo>
                        <a:pt x="277" y="263"/>
                        <a:pt x="277" y="263"/>
                        <a:pt x="277" y="263"/>
                      </a:cubicBezTo>
                      <a:cubicBezTo>
                        <a:pt x="271" y="269"/>
                        <a:pt x="263" y="272"/>
                        <a:pt x="254" y="272"/>
                      </a:cubicBezTo>
                      <a:cubicBezTo>
                        <a:pt x="244" y="272"/>
                        <a:pt x="235" y="268"/>
                        <a:pt x="229" y="261"/>
                      </a:cubicBezTo>
                      <a:cubicBezTo>
                        <a:pt x="222" y="266"/>
                        <a:pt x="222" y="266"/>
                        <a:pt x="222" y="266"/>
                      </a:cubicBezTo>
                      <a:cubicBezTo>
                        <a:pt x="230" y="282"/>
                        <a:pt x="232" y="299"/>
                        <a:pt x="232" y="319"/>
                      </a:cubicBezTo>
                      <a:cubicBezTo>
                        <a:pt x="230" y="367"/>
                        <a:pt x="187" y="406"/>
                        <a:pt x="139" y="406"/>
                      </a:cubicBezTo>
                      <a:cubicBezTo>
                        <a:pt x="107" y="406"/>
                        <a:pt x="81" y="391"/>
                        <a:pt x="63" y="367"/>
                      </a:cubicBezTo>
                      <a:cubicBezTo>
                        <a:pt x="50" y="375"/>
                        <a:pt x="50" y="375"/>
                        <a:pt x="50" y="375"/>
                      </a:cubicBezTo>
                      <a:cubicBezTo>
                        <a:pt x="73" y="405"/>
                        <a:pt x="111" y="426"/>
                        <a:pt x="151" y="426"/>
                      </a:cubicBezTo>
                      <a:cubicBezTo>
                        <a:pt x="194" y="426"/>
                        <a:pt x="230" y="404"/>
                        <a:pt x="254" y="371"/>
                      </a:cubicBezTo>
                      <a:cubicBezTo>
                        <a:pt x="302" y="441"/>
                        <a:pt x="405" y="444"/>
                        <a:pt x="455" y="375"/>
                      </a:cubicBezTo>
                      <a:cubicBezTo>
                        <a:pt x="443" y="369"/>
                        <a:pt x="443" y="369"/>
                        <a:pt x="443" y="369"/>
                      </a:cubicBezTo>
                      <a:cubicBezTo>
                        <a:pt x="394" y="437"/>
                        <a:pt x="281" y="403"/>
                        <a:pt x="274" y="319"/>
                      </a:cubicBezTo>
                      <a:close/>
                      <a:moveTo>
                        <a:pt x="369" y="173"/>
                      </a:moveTo>
                      <a:cubicBezTo>
                        <a:pt x="402" y="97"/>
                        <a:pt x="351" y="8"/>
                        <a:pt x="266" y="0"/>
                      </a:cubicBezTo>
                      <a:cubicBezTo>
                        <a:pt x="266" y="12"/>
                        <a:pt x="266" y="12"/>
                        <a:pt x="266" y="12"/>
                      </a:cubicBezTo>
                      <a:cubicBezTo>
                        <a:pt x="376" y="26"/>
                        <a:pt x="370" y="190"/>
                        <a:pt x="260" y="199"/>
                      </a:cubicBezTo>
                      <a:cubicBezTo>
                        <a:pt x="260" y="207"/>
                        <a:pt x="260" y="207"/>
                        <a:pt x="260" y="207"/>
                      </a:cubicBezTo>
                      <a:cubicBezTo>
                        <a:pt x="275" y="210"/>
                        <a:pt x="287" y="224"/>
                        <a:pt x="287" y="240"/>
                      </a:cubicBezTo>
                      <a:cubicBezTo>
                        <a:pt x="287" y="244"/>
                        <a:pt x="286" y="248"/>
                        <a:pt x="285" y="252"/>
                      </a:cubicBezTo>
                      <a:cubicBezTo>
                        <a:pt x="292" y="256"/>
                        <a:pt x="292" y="256"/>
                        <a:pt x="292" y="256"/>
                      </a:cubicBezTo>
                      <a:cubicBezTo>
                        <a:pt x="309" y="234"/>
                        <a:pt x="337" y="218"/>
                        <a:pt x="369" y="217"/>
                      </a:cubicBezTo>
                      <a:cubicBezTo>
                        <a:pt x="436" y="217"/>
                        <a:pt x="479" y="288"/>
                        <a:pt x="455" y="347"/>
                      </a:cubicBezTo>
                      <a:cubicBezTo>
                        <a:pt x="469" y="355"/>
                        <a:pt x="469" y="355"/>
                        <a:pt x="469" y="355"/>
                      </a:cubicBezTo>
                      <a:cubicBezTo>
                        <a:pt x="507" y="278"/>
                        <a:pt x="458" y="181"/>
                        <a:pt x="369" y="173"/>
                      </a:cubicBezTo>
                      <a:close/>
                      <a:moveTo>
                        <a:pt x="297" y="342"/>
                      </a:moveTo>
                      <a:cubicBezTo>
                        <a:pt x="301" y="350"/>
                        <a:pt x="303" y="356"/>
                        <a:pt x="307" y="362"/>
                      </a:cubicBezTo>
                      <a:cubicBezTo>
                        <a:pt x="358" y="340"/>
                        <a:pt x="390" y="289"/>
                        <a:pt x="388" y="234"/>
                      </a:cubicBezTo>
                      <a:cubicBezTo>
                        <a:pt x="382" y="232"/>
                        <a:pt x="374" y="232"/>
                        <a:pt x="366" y="232"/>
                      </a:cubicBezTo>
                      <a:cubicBezTo>
                        <a:pt x="370" y="281"/>
                        <a:pt x="341" y="326"/>
                        <a:pt x="297" y="342"/>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grpSp>
        </p:grpSp>
      </p:grpSp>
      <p:sp>
        <p:nvSpPr>
          <p:cNvPr id="2" name="Title 1"/>
          <p:cNvSpPr>
            <a:spLocks noGrp="1"/>
          </p:cNvSpPr>
          <p:nvPr>
            <p:ph type="title"/>
          </p:nvPr>
        </p:nvSpPr>
        <p:spPr/>
        <p:txBody>
          <a:bodyPr/>
          <a:lstStyle/>
          <a:p>
            <a:r>
              <a:rPr lang="en-US"/>
              <a:t>Cloud access security is your responsibility</a:t>
            </a:r>
            <a:endParaRPr lang="en-GB" dirty="0"/>
          </a:p>
        </p:txBody>
      </p:sp>
      <p:sp>
        <p:nvSpPr>
          <p:cNvPr id="11" name="Round Same Side Corner Rectangle 10"/>
          <p:cNvSpPr/>
          <p:nvPr/>
        </p:nvSpPr>
        <p:spPr>
          <a:xfrm>
            <a:off x="412853" y="1465494"/>
            <a:ext cx="3578468" cy="405238"/>
          </a:xfrm>
          <a:prstGeom prst="round2SameRect">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App Providers</a:t>
            </a:r>
          </a:p>
        </p:txBody>
      </p:sp>
      <p:sp>
        <p:nvSpPr>
          <p:cNvPr id="13" name="Round Same Side Corner Rectangle 12"/>
          <p:cNvSpPr/>
          <p:nvPr/>
        </p:nvSpPr>
        <p:spPr>
          <a:xfrm>
            <a:off x="412853" y="1870731"/>
            <a:ext cx="3578467" cy="2717143"/>
          </a:xfrm>
          <a:prstGeom prst="round2SameRect">
            <a:avLst>
              <a:gd name="adj1" fmla="val 0"/>
              <a:gd name="adj2" fmla="val 4124"/>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200" dirty="0">
              <a:solidFill>
                <a:srgbClr val="676767">
                  <a:lumMod val="75000"/>
                </a:srgbClr>
              </a:solidFill>
            </a:endParaRPr>
          </a:p>
        </p:txBody>
      </p:sp>
      <p:grpSp>
        <p:nvGrpSpPr>
          <p:cNvPr id="15" name="Group 14"/>
          <p:cNvGrpSpPr>
            <a:grpSpLocks noChangeAspect="1"/>
          </p:cNvGrpSpPr>
          <p:nvPr/>
        </p:nvGrpSpPr>
        <p:grpSpPr>
          <a:xfrm>
            <a:off x="942181" y="2455323"/>
            <a:ext cx="1234377" cy="1234377"/>
            <a:chOff x="8885238" y="7172325"/>
            <a:chExt cx="711200" cy="711200"/>
          </a:xfrm>
          <a:solidFill>
            <a:schemeClr val="bg1"/>
          </a:solidFill>
        </p:grpSpPr>
        <p:sp>
          <p:nvSpPr>
            <p:cNvPr id="16" name="Freeform 5"/>
            <p:cNvSpPr>
              <a:spLocks noEditPoints="1"/>
            </p:cNvSpPr>
            <p:nvPr/>
          </p:nvSpPr>
          <p:spPr bwMode="auto">
            <a:xfrm>
              <a:off x="8885238" y="7172325"/>
              <a:ext cx="711200" cy="342900"/>
            </a:xfrm>
            <a:custGeom>
              <a:avLst/>
              <a:gdLst>
                <a:gd name="T0" fmla="*/ 2 w 448"/>
                <a:gd name="T1" fmla="*/ 14 h 216"/>
                <a:gd name="T2" fmla="*/ 16 w 448"/>
                <a:gd name="T3" fmla="*/ 214 h 216"/>
                <a:gd name="T4" fmla="*/ 100 w 448"/>
                <a:gd name="T5" fmla="*/ 200 h 216"/>
                <a:gd name="T6" fmla="*/ 142 w 448"/>
                <a:gd name="T7" fmla="*/ 198 h 216"/>
                <a:gd name="T8" fmla="*/ 98 w 448"/>
                <a:gd name="T9" fmla="*/ 184 h 216"/>
                <a:gd name="T10" fmla="*/ 98 w 448"/>
                <a:gd name="T11" fmla="*/ 154 h 216"/>
                <a:gd name="T12" fmla="*/ 224 w 448"/>
                <a:gd name="T13" fmla="*/ 150 h 216"/>
                <a:gd name="T14" fmla="*/ 238 w 448"/>
                <a:gd name="T15" fmla="*/ 124 h 216"/>
                <a:gd name="T16" fmla="*/ 250 w 448"/>
                <a:gd name="T17" fmla="*/ 86 h 216"/>
                <a:gd name="T18" fmla="*/ 274 w 448"/>
                <a:gd name="T19" fmla="*/ 82 h 216"/>
                <a:gd name="T20" fmla="*/ 292 w 448"/>
                <a:gd name="T21" fmla="*/ 120 h 216"/>
                <a:gd name="T22" fmla="*/ 434 w 448"/>
                <a:gd name="T23" fmla="*/ 214 h 216"/>
                <a:gd name="T24" fmla="*/ 446 w 448"/>
                <a:gd name="T25" fmla="*/ 14 h 216"/>
                <a:gd name="T26" fmla="*/ 78 w 448"/>
                <a:gd name="T27" fmla="*/ 178 h 216"/>
                <a:gd name="T28" fmla="*/ 42 w 448"/>
                <a:gd name="T29" fmla="*/ 178 h 216"/>
                <a:gd name="T30" fmla="*/ 74 w 448"/>
                <a:gd name="T31" fmla="*/ 154 h 216"/>
                <a:gd name="T32" fmla="*/ 78 w 448"/>
                <a:gd name="T33" fmla="*/ 124 h 216"/>
                <a:gd name="T34" fmla="*/ 42 w 448"/>
                <a:gd name="T35" fmla="*/ 102 h 216"/>
                <a:gd name="T36" fmla="*/ 78 w 448"/>
                <a:gd name="T37" fmla="*/ 98 h 216"/>
                <a:gd name="T38" fmla="*/ 74 w 448"/>
                <a:gd name="T39" fmla="*/ 64 h 216"/>
                <a:gd name="T40" fmla="*/ 42 w 448"/>
                <a:gd name="T41" fmla="*/ 40 h 216"/>
                <a:gd name="T42" fmla="*/ 78 w 448"/>
                <a:gd name="T43" fmla="*/ 40 h 216"/>
                <a:gd name="T44" fmla="*/ 98 w 448"/>
                <a:gd name="T45" fmla="*/ 126 h 216"/>
                <a:gd name="T46" fmla="*/ 94 w 448"/>
                <a:gd name="T47" fmla="*/ 98 h 216"/>
                <a:gd name="T48" fmla="*/ 130 w 448"/>
                <a:gd name="T49" fmla="*/ 120 h 216"/>
                <a:gd name="T50" fmla="*/ 98 w 448"/>
                <a:gd name="T51" fmla="*/ 64 h 216"/>
                <a:gd name="T52" fmla="*/ 98 w 448"/>
                <a:gd name="T53" fmla="*/ 36 h 216"/>
                <a:gd name="T54" fmla="*/ 180 w 448"/>
                <a:gd name="T55" fmla="*/ 120 h 216"/>
                <a:gd name="T56" fmla="*/ 144 w 448"/>
                <a:gd name="T57" fmla="*/ 124 h 216"/>
                <a:gd name="T58" fmla="*/ 174 w 448"/>
                <a:gd name="T59" fmla="*/ 96 h 216"/>
                <a:gd name="T60" fmla="*/ 180 w 448"/>
                <a:gd name="T61" fmla="*/ 60 h 216"/>
                <a:gd name="T62" fmla="*/ 144 w 448"/>
                <a:gd name="T63" fmla="*/ 60 h 216"/>
                <a:gd name="T64" fmla="*/ 174 w 448"/>
                <a:gd name="T65" fmla="*/ 36 h 216"/>
                <a:gd name="T66" fmla="*/ 228 w 448"/>
                <a:gd name="T67" fmla="*/ 124 h 216"/>
                <a:gd name="T68" fmla="*/ 194 w 448"/>
                <a:gd name="T69" fmla="*/ 102 h 216"/>
                <a:gd name="T70" fmla="*/ 228 w 448"/>
                <a:gd name="T71" fmla="*/ 98 h 216"/>
                <a:gd name="T72" fmla="*/ 226 w 448"/>
                <a:gd name="T73" fmla="*/ 64 h 216"/>
                <a:gd name="T74" fmla="*/ 194 w 448"/>
                <a:gd name="T75" fmla="*/ 40 h 216"/>
                <a:gd name="T76" fmla="*/ 230 w 448"/>
                <a:gd name="T77" fmla="*/ 40 h 216"/>
                <a:gd name="T78" fmla="*/ 248 w 448"/>
                <a:gd name="T79" fmla="*/ 64 h 216"/>
                <a:gd name="T80" fmla="*/ 246 w 448"/>
                <a:gd name="T81" fmla="*/ 36 h 216"/>
                <a:gd name="T82" fmla="*/ 280 w 448"/>
                <a:gd name="T83" fmla="*/ 60 h 216"/>
                <a:gd name="T84" fmla="*/ 328 w 448"/>
                <a:gd name="T85" fmla="*/ 184 h 216"/>
                <a:gd name="T86" fmla="*/ 328 w 448"/>
                <a:gd name="T87" fmla="*/ 154 h 216"/>
                <a:gd name="T88" fmla="*/ 360 w 448"/>
                <a:gd name="T89" fmla="*/ 120 h 216"/>
                <a:gd name="T90" fmla="*/ 324 w 448"/>
                <a:gd name="T91" fmla="*/ 124 h 216"/>
                <a:gd name="T92" fmla="*/ 354 w 448"/>
                <a:gd name="T93" fmla="*/ 96 h 216"/>
                <a:gd name="T94" fmla="*/ 360 w 448"/>
                <a:gd name="T95" fmla="*/ 60 h 216"/>
                <a:gd name="T96" fmla="*/ 324 w 448"/>
                <a:gd name="T97" fmla="*/ 60 h 216"/>
                <a:gd name="T98" fmla="*/ 354 w 448"/>
                <a:gd name="T99" fmla="*/ 36 h 216"/>
                <a:gd name="T100" fmla="*/ 414 w 448"/>
                <a:gd name="T101" fmla="*/ 182 h 216"/>
                <a:gd name="T102" fmla="*/ 378 w 448"/>
                <a:gd name="T103" fmla="*/ 158 h 216"/>
                <a:gd name="T104" fmla="*/ 414 w 448"/>
                <a:gd name="T105" fmla="*/ 156 h 216"/>
                <a:gd name="T106" fmla="*/ 410 w 448"/>
                <a:gd name="T107" fmla="*/ 126 h 216"/>
                <a:gd name="T108" fmla="*/ 378 w 448"/>
                <a:gd name="T109" fmla="*/ 102 h 216"/>
                <a:gd name="T110" fmla="*/ 416 w 448"/>
                <a:gd name="T111" fmla="*/ 102 h 216"/>
                <a:gd name="T112" fmla="*/ 384 w 448"/>
                <a:gd name="T113" fmla="*/ 64 h 216"/>
                <a:gd name="T114" fmla="*/ 380 w 448"/>
                <a:gd name="T115" fmla="*/ 36 h 216"/>
                <a:gd name="T116" fmla="*/ 416 w 448"/>
                <a:gd name="T117" fmla="*/ 6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8" h="216">
                  <a:moveTo>
                    <a:pt x="424" y="0"/>
                  </a:moveTo>
                  <a:lnTo>
                    <a:pt x="26" y="0"/>
                  </a:lnTo>
                  <a:lnTo>
                    <a:pt x="26" y="0"/>
                  </a:lnTo>
                  <a:lnTo>
                    <a:pt x="16" y="2"/>
                  </a:lnTo>
                  <a:lnTo>
                    <a:pt x="8" y="6"/>
                  </a:lnTo>
                  <a:lnTo>
                    <a:pt x="2" y="14"/>
                  </a:lnTo>
                  <a:lnTo>
                    <a:pt x="0" y="24"/>
                  </a:lnTo>
                  <a:lnTo>
                    <a:pt x="0" y="190"/>
                  </a:lnTo>
                  <a:lnTo>
                    <a:pt x="0" y="190"/>
                  </a:lnTo>
                  <a:lnTo>
                    <a:pt x="2" y="200"/>
                  </a:lnTo>
                  <a:lnTo>
                    <a:pt x="8" y="208"/>
                  </a:lnTo>
                  <a:lnTo>
                    <a:pt x="16" y="214"/>
                  </a:lnTo>
                  <a:lnTo>
                    <a:pt x="26" y="216"/>
                  </a:lnTo>
                  <a:lnTo>
                    <a:pt x="94" y="216"/>
                  </a:lnTo>
                  <a:lnTo>
                    <a:pt x="94" y="216"/>
                  </a:lnTo>
                  <a:lnTo>
                    <a:pt x="96" y="208"/>
                  </a:lnTo>
                  <a:lnTo>
                    <a:pt x="96" y="208"/>
                  </a:lnTo>
                  <a:lnTo>
                    <a:pt x="100" y="200"/>
                  </a:lnTo>
                  <a:lnTo>
                    <a:pt x="106" y="194"/>
                  </a:lnTo>
                  <a:lnTo>
                    <a:pt x="114" y="192"/>
                  </a:lnTo>
                  <a:lnTo>
                    <a:pt x="122" y="190"/>
                  </a:lnTo>
                  <a:lnTo>
                    <a:pt x="122" y="190"/>
                  </a:lnTo>
                  <a:lnTo>
                    <a:pt x="134" y="192"/>
                  </a:lnTo>
                  <a:lnTo>
                    <a:pt x="142" y="198"/>
                  </a:lnTo>
                  <a:lnTo>
                    <a:pt x="142" y="198"/>
                  </a:lnTo>
                  <a:lnTo>
                    <a:pt x="144" y="188"/>
                  </a:lnTo>
                  <a:lnTo>
                    <a:pt x="144" y="188"/>
                  </a:lnTo>
                  <a:lnTo>
                    <a:pt x="146" y="184"/>
                  </a:lnTo>
                  <a:lnTo>
                    <a:pt x="98" y="184"/>
                  </a:lnTo>
                  <a:lnTo>
                    <a:pt x="98" y="184"/>
                  </a:lnTo>
                  <a:lnTo>
                    <a:pt x="94" y="182"/>
                  </a:lnTo>
                  <a:lnTo>
                    <a:pt x="92" y="178"/>
                  </a:lnTo>
                  <a:lnTo>
                    <a:pt x="92" y="158"/>
                  </a:lnTo>
                  <a:lnTo>
                    <a:pt x="92" y="158"/>
                  </a:lnTo>
                  <a:lnTo>
                    <a:pt x="94" y="156"/>
                  </a:lnTo>
                  <a:lnTo>
                    <a:pt x="98" y="154"/>
                  </a:lnTo>
                  <a:lnTo>
                    <a:pt x="204" y="154"/>
                  </a:lnTo>
                  <a:lnTo>
                    <a:pt x="204" y="154"/>
                  </a:lnTo>
                  <a:lnTo>
                    <a:pt x="210" y="152"/>
                  </a:lnTo>
                  <a:lnTo>
                    <a:pt x="218" y="150"/>
                  </a:lnTo>
                  <a:lnTo>
                    <a:pt x="218" y="150"/>
                  </a:lnTo>
                  <a:lnTo>
                    <a:pt x="224" y="150"/>
                  </a:lnTo>
                  <a:lnTo>
                    <a:pt x="230" y="152"/>
                  </a:lnTo>
                  <a:lnTo>
                    <a:pt x="234" y="156"/>
                  </a:lnTo>
                  <a:lnTo>
                    <a:pt x="238" y="158"/>
                  </a:lnTo>
                  <a:lnTo>
                    <a:pt x="238" y="136"/>
                  </a:lnTo>
                  <a:lnTo>
                    <a:pt x="238" y="136"/>
                  </a:lnTo>
                  <a:lnTo>
                    <a:pt x="238" y="124"/>
                  </a:lnTo>
                  <a:lnTo>
                    <a:pt x="238" y="124"/>
                  </a:lnTo>
                  <a:lnTo>
                    <a:pt x="238" y="110"/>
                  </a:lnTo>
                  <a:lnTo>
                    <a:pt x="240" y="98"/>
                  </a:lnTo>
                  <a:lnTo>
                    <a:pt x="240" y="98"/>
                  </a:lnTo>
                  <a:lnTo>
                    <a:pt x="244" y="92"/>
                  </a:lnTo>
                  <a:lnTo>
                    <a:pt x="250" y="86"/>
                  </a:lnTo>
                  <a:lnTo>
                    <a:pt x="256" y="84"/>
                  </a:lnTo>
                  <a:lnTo>
                    <a:pt x="260" y="82"/>
                  </a:lnTo>
                  <a:lnTo>
                    <a:pt x="260" y="82"/>
                  </a:lnTo>
                  <a:lnTo>
                    <a:pt x="266" y="82"/>
                  </a:lnTo>
                  <a:lnTo>
                    <a:pt x="266" y="82"/>
                  </a:lnTo>
                  <a:lnTo>
                    <a:pt x="274" y="82"/>
                  </a:lnTo>
                  <a:lnTo>
                    <a:pt x="280" y="86"/>
                  </a:lnTo>
                  <a:lnTo>
                    <a:pt x="288" y="90"/>
                  </a:lnTo>
                  <a:lnTo>
                    <a:pt x="292" y="98"/>
                  </a:lnTo>
                  <a:lnTo>
                    <a:pt x="292" y="98"/>
                  </a:lnTo>
                  <a:lnTo>
                    <a:pt x="294" y="108"/>
                  </a:lnTo>
                  <a:lnTo>
                    <a:pt x="292" y="120"/>
                  </a:lnTo>
                  <a:lnTo>
                    <a:pt x="292" y="120"/>
                  </a:lnTo>
                  <a:lnTo>
                    <a:pt x="292" y="128"/>
                  </a:lnTo>
                  <a:lnTo>
                    <a:pt x="292" y="216"/>
                  </a:lnTo>
                  <a:lnTo>
                    <a:pt x="424" y="216"/>
                  </a:lnTo>
                  <a:lnTo>
                    <a:pt x="424" y="216"/>
                  </a:lnTo>
                  <a:lnTo>
                    <a:pt x="434" y="214"/>
                  </a:lnTo>
                  <a:lnTo>
                    <a:pt x="442" y="208"/>
                  </a:lnTo>
                  <a:lnTo>
                    <a:pt x="446" y="200"/>
                  </a:lnTo>
                  <a:lnTo>
                    <a:pt x="448" y="190"/>
                  </a:lnTo>
                  <a:lnTo>
                    <a:pt x="448" y="24"/>
                  </a:lnTo>
                  <a:lnTo>
                    <a:pt x="448" y="24"/>
                  </a:lnTo>
                  <a:lnTo>
                    <a:pt x="446" y="14"/>
                  </a:lnTo>
                  <a:lnTo>
                    <a:pt x="442" y="6"/>
                  </a:lnTo>
                  <a:lnTo>
                    <a:pt x="434" y="2"/>
                  </a:lnTo>
                  <a:lnTo>
                    <a:pt x="424" y="0"/>
                  </a:lnTo>
                  <a:lnTo>
                    <a:pt x="424" y="0"/>
                  </a:lnTo>
                  <a:close/>
                  <a:moveTo>
                    <a:pt x="78" y="178"/>
                  </a:moveTo>
                  <a:lnTo>
                    <a:pt x="78" y="178"/>
                  </a:lnTo>
                  <a:lnTo>
                    <a:pt x="78" y="182"/>
                  </a:lnTo>
                  <a:lnTo>
                    <a:pt x="74" y="184"/>
                  </a:lnTo>
                  <a:lnTo>
                    <a:pt x="48" y="184"/>
                  </a:lnTo>
                  <a:lnTo>
                    <a:pt x="48" y="184"/>
                  </a:lnTo>
                  <a:lnTo>
                    <a:pt x="44" y="182"/>
                  </a:lnTo>
                  <a:lnTo>
                    <a:pt x="42" y="178"/>
                  </a:lnTo>
                  <a:lnTo>
                    <a:pt x="42" y="158"/>
                  </a:lnTo>
                  <a:lnTo>
                    <a:pt x="42" y="158"/>
                  </a:lnTo>
                  <a:lnTo>
                    <a:pt x="44" y="156"/>
                  </a:lnTo>
                  <a:lnTo>
                    <a:pt x="48" y="154"/>
                  </a:lnTo>
                  <a:lnTo>
                    <a:pt x="74" y="154"/>
                  </a:lnTo>
                  <a:lnTo>
                    <a:pt x="74" y="154"/>
                  </a:lnTo>
                  <a:lnTo>
                    <a:pt x="78" y="156"/>
                  </a:lnTo>
                  <a:lnTo>
                    <a:pt x="78" y="158"/>
                  </a:lnTo>
                  <a:lnTo>
                    <a:pt x="78" y="178"/>
                  </a:lnTo>
                  <a:close/>
                  <a:moveTo>
                    <a:pt x="78" y="120"/>
                  </a:moveTo>
                  <a:lnTo>
                    <a:pt x="78" y="120"/>
                  </a:lnTo>
                  <a:lnTo>
                    <a:pt x="78" y="124"/>
                  </a:lnTo>
                  <a:lnTo>
                    <a:pt x="74" y="126"/>
                  </a:lnTo>
                  <a:lnTo>
                    <a:pt x="48" y="126"/>
                  </a:lnTo>
                  <a:lnTo>
                    <a:pt x="48" y="126"/>
                  </a:lnTo>
                  <a:lnTo>
                    <a:pt x="44" y="124"/>
                  </a:lnTo>
                  <a:lnTo>
                    <a:pt x="42" y="120"/>
                  </a:lnTo>
                  <a:lnTo>
                    <a:pt x="42" y="102"/>
                  </a:lnTo>
                  <a:lnTo>
                    <a:pt x="42" y="102"/>
                  </a:lnTo>
                  <a:lnTo>
                    <a:pt x="44" y="98"/>
                  </a:lnTo>
                  <a:lnTo>
                    <a:pt x="48" y="96"/>
                  </a:lnTo>
                  <a:lnTo>
                    <a:pt x="74" y="96"/>
                  </a:lnTo>
                  <a:lnTo>
                    <a:pt x="74" y="96"/>
                  </a:lnTo>
                  <a:lnTo>
                    <a:pt x="78" y="98"/>
                  </a:lnTo>
                  <a:lnTo>
                    <a:pt x="78" y="102"/>
                  </a:lnTo>
                  <a:lnTo>
                    <a:pt x="78" y="120"/>
                  </a:lnTo>
                  <a:close/>
                  <a:moveTo>
                    <a:pt x="78" y="60"/>
                  </a:moveTo>
                  <a:lnTo>
                    <a:pt x="78" y="60"/>
                  </a:lnTo>
                  <a:lnTo>
                    <a:pt x="78" y="64"/>
                  </a:lnTo>
                  <a:lnTo>
                    <a:pt x="74" y="64"/>
                  </a:lnTo>
                  <a:lnTo>
                    <a:pt x="48" y="64"/>
                  </a:lnTo>
                  <a:lnTo>
                    <a:pt x="48" y="64"/>
                  </a:lnTo>
                  <a:lnTo>
                    <a:pt x="44" y="64"/>
                  </a:lnTo>
                  <a:lnTo>
                    <a:pt x="42" y="60"/>
                  </a:lnTo>
                  <a:lnTo>
                    <a:pt x="42" y="40"/>
                  </a:lnTo>
                  <a:lnTo>
                    <a:pt x="42" y="40"/>
                  </a:lnTo>
                  <a:lnTo>
                    <a:pt x="44" y="36"/>
                  </a:lnTo>
                  <a:lnTo>
                    <a:pt x="48" y="36"/>
                  </a:lnTo>
                  <a:lnTo>
                    <a:pt x="74" y="36"/>
                  </a:lnTo>
                  <a:lnTo>
                    <a:pt x="74" y="36"/>
                  </a:lnTo>
                  <a:lnTo>
                    <a:pt x="78" y="36"/>
                  </a:lnTo>
                  <a:lnTo>
                    <a:pt x="78" y="40"/>
                  </a:lnTo>
                  <a:lnTo>
                    <a:pt x="78" y="60"/>
                  </a:lnTo>
                  <a:close/>
                  <a:moveTo>
                    <a:pt x="130" y="120"/>
                  </a:moveTo>
                  <a:lnTo>
                    <a:pt x="130" y="120"/>
                  </a:lnTo>
                  <a:lnTo>
                    <a:pt x="128" y="124"/>
                  </a:lnTo>
                  <a:lnTo>
                    <a:pt x="124" y="126"/>
                  </a:lnTo>
                  <a:lnTo>
                    <a:pt x="98" y="126"/>
                  </a:lnTo>
                  <a:lnTo>
                    <a:pt x="98" y="126"/>
                  </a:lnTo>
                  <a:lnTo>
                    <a:pt x="94" y="124"/>
                  </a:lnTo>
                  <a:lnTo>
                    <a:pt x="92" y="120"/>
                  </a:lnTo>
                  <a:lnTo>
                    <a:pt x="92" y="102"/>
                  </a:lnTo>
                  <a:lnTo>
                    <a:pt x="92" y="102"/>
                  </a:lnTo>
                  <a:lnTo>
                    <a:pt x="94" y="98"/>
                  </a:lnTo>
                  <a:lnTo>
                    <a:pt x="98" y="96"/>
                  </a:lnTo>
                  <a:lnTo>
                    <a:pt x="124" y="96"/>
                  </a:lnTo>
                  <a:lnTo>
                    <a:pt x="124" y="96"/>
                  </a:lnTo>
                  <a:lnTo>
                    <a:pt x="128" y="98"/>
                  </a:lnTo>
                  <a:lnTo>
                    <a:pt x="130" y="102"/>
                  </a:lnTo>
                  <a:lnTo>
                    <a:pt x="130" y="120"/>
                  </a:lnTo>
                  <a:close/>
                  <a:moveTo>
                    <a:pt x="130" y="60"/>
                  </a:moveTo>
                  <a:lnTo>
                    <a:pt x="130" y="60"/>
                  </a:lnTo>
                  <a:lnTo>
                    <a:pt x="128" y="64"/>
                  </a:lnTo>
                  <a:lnTo>
                    <a:pt x="124" y="64"/>
                  </a:lnTo>
                  <a:lnTo>
                    <a:pt x="98" y="64"/>
                  </a:lnTo>
                  <a:lnTo>
                    <a:pt x="98" y="64"/>
                  </a:lnTo>
                  <a:lnTo>
                    <a:pt x="94" y="64"/>
                  </a:lnTo>
                  <a:lnTo>
                    <a:pt x="92" y="60"/>
                  </a:lnTo>
                  <a:lnTo>
                    <a:pt x="92" y="40"/>
                  </a:lnTo>
                  <a:lnTo>
                    <a:pt x="92" y="40"/>
                  </a:lnTo>
                  <a:lnTo>
                    <a:pt x="94" y="36"/>
                  </a:lnTo>
                  <a:lnTo>
                    <a:pt x="98" y="36"/>
                  </a:lnTo>
                  <a:lnTo>
                    <a:pt x="124" y="36"/>
                  </a:lnTo>
                  <a:lnTo>
                    <a:pt x="124" y="36"/>
                  </a:lnTo>
                  <a:lnTo>
                    <a:pt x="128" y="36"/>
                  </a:lnTo>
                  <a:lnTo>
                    <a:pt x="130" y="40"/>
                  </a:lnTo>
                  <a:lnTo>
                    <a:pt x="130" y="60"/>
                  </a:lnTo>
                  <a:close/>
                  <a:moveTo>
                    <a:pt x="180" y="120"/>
                  </a:moveTo>
                  <a:lnTo>
                    <a:pt x="180" y="120"/>
                  </a:lnTo>
                  <a:lnTo>
                    <a:pt x="178" y="124"/>
                  </a:lnTo>
                  <a:lnTo>
                    <a:pt x="174" y="126"/>
                  </a:lnTo>
                  <a:lnTo>
                    <a:pt x="148" y="126"/>
                  </a:lnTo>
                  <a:lnTo>
                    <a:pt x="148" y="126"/>
                  </a:lnTo>
                  <a:lnTo>
                    <a:pt x="144" y="124"/>
                  </a:lnTo>
                  <a:lnTo>
                    <a:pt x="144" y="120"/>
                  </a:lnTo>
                  <a:lnTo>
                    <a:pt x="144" y="102"/>
                  </a:lnTo>
                  <a:lnTo>
                    <a:pt x="144" y="102"/>
                  </a:lnTo>
                  <a:lnTo>
                    <a:pt x="144" y="98"/>
                  </a:lnTo>
                  <a:lnTo>
                    <a:pt x="148" y="96"/>
                  </a:lnTo>
                  <a:lnTo>
                    <a:pt x="174" y="96"/>
                  </a:lnTo>
                  <a:lnTo>
                    <a:pt x="174" y="96"/>
                  </a:lnTo>
                  <a:lnTo>
                    <a:pt x="178" y="98"/>
                  </a:lnTo>
                  <a:lnTo>
                    <a:pt x="180" y="102"/>
                  </a:lnTo>
                  <a:lnTo>
                    <a:pt x="180" y="120"/>
                  </a:lnTo>
                  <a:close/>
                  <a:moveTo>
                    <a:pt x="180" y="60"/>
                  </a:moveTo>
                  <a:lnTo>
                    <a:pt x="180" y="60"/>
                  </a:lnTo>
                  <a:lnTo>
                    <a:pt x="178" y="64"/>
                  </a:lnTo>
                  <a:lnTo>
                    <a:pt x="174" y="64"/>
                  </a:lnTo>
                  <a:lnTo>
                    <a:pt x="148" y="64"/>
                  </a:lnTo>
                  <a:lnTo>
                    <a:pt x="148" y="64"/>
                  </a:lnTo>
                  <a:lnTo>
                    <a:pt x="144" y="64"/>
                  </a:lnTo>
                  <a:lnTo>
                    <a:pt x="144" y="60"/>
                  </a:lnTo>
                  <a:lnTo>
                    <a:pt x="144" y="40"/>
                  </a:lnTo>
                  <a:lnTo>
                    <a:pt x="144" y="40"/>
                  </a:lnTo>
                  <a:lnTo>
                    <a:pt x="144" y="36"/>
                  </a:lnTo>
                  <a:lnTo>
                    <a:pt x="148" y="36"/>
                  </a:lnTo>
                  <a:lnTo>
                    <a:pt x="174" y="36"/>
                  </a:lnTo>
                  <a:lnTo>
                    <a:pt x="174" y="36"/>
                  </a:lnTo>
                  <a:lnTo>
                    <a:pt x="178" y="36"/>
                  </a:lnTo>
                  <a:lnTo>
                    <a:pt x="180" y="40"/>
                  </a:lnTo>
                  <a:lnTo>
                    <a:pt x="180" y="60"/>
                  </a:lnTo>
                  <a:close/>
                  <a:moveTo>
                    <a:pt x="230" y="120"/>
                  </a:moveTo>
                  <a:lnTo>
                    <a:pt x="230" y="120"/>
                  </a:lnTo>
                  <a:lnTo>
                    <a:pt x="228" y="124"/>
                  </a:lnTo>
                  <a:lnTo>
                    <a:pt x="226" y="126"/>
                  </a:lnTo>
                  <a:lnTo>
                    <a:pt x="198" y="126"/>
                  </a:lnTo>
                  <a:lnTo>
                    <a:pt x="198" y="126"/>
                  </a:lnTo>
                  <a:lnTo>
                    <a:pt x="196" y="124"/>
                  </a:lnTo>
                  <a:lnTo>
                    <a:pt x="194" y="120"/>
                  </a:lnTo>
                  <a:lnTo>
                    <a:pt x="194" y="102"/>
                  </a:lnTo>
                  <a:lnTo>
                    <a:pt x="194" y="102"/>
                  </a:lnTo>
                  <a:lnTo>
                    <a:pt x="196" y="98"/>
                  </a:lnTo>
                  <a:lnTo>
                    <a:pt x="198" y="96"/>
                  </a:lnTo>
                  <a:lnTo>
                    <a:pt x="226" y="96"/>
                  </a:lnTo>
                  <a:lnTo>
                    <a:pt x="226" y="96"/>
                  </a:lnTo>
                  <a:lnTo>
                    <a:pt x="228" y="98"/>
                  </a:lnTo>
                  <a:lnTo>
                    <a:pt x="230" y="102"/>
                  </a:lnTo>
                  <a:lnTo>
                    <a:pt x="230" y="120"/>
                  </a:lnTo>
                  <a:close/>
                  <a:moveTo>
                    <a:pt x="230" y="60"/>
                  </a:moveTo>
                  <a:lnTo>
                    <a:pt x="230" y="60"/>
                  </a:lnTo>
                  <a:lnTo>
                    <a:pt x="228" y="64"/>
                  </a:lnTo>
                  <a:lnTo>
                    <a:pt x="226" y="64"/>
                  </a:lnTo>
                  <a:lnTo>
                    <a:pt x="198" y="64"/>
                  </a:lnTo>
                  <a:lnTo>
                    <a:pt x="198" y="64"/>
                  </a:lnTo>
                  <a:lnTo>
                    <a:pt x="196" y="64"/>
                  </a:lnTo>
                  <a:lnTo>
                    <a:pt x="194" y="60"/>
                  </a:lnTo>
                  <a:lnTo>
                    <a:pt x="194" y="40"/>
                  </a:lnTo>
                  <a:lnTo>
                    <a:pt x="194" y="40"/>
                  </a:lnTo>
                  <a:lnTo>
                    <a:pt x="196" y="36"/>
                  </a:lnTo>
                  <a:lnTo>
                    <a:pt x="198" y="36"/>
                  </a:lnTo>
                  <a:lnTo>
                    <a:pt x="226" y="36"/>
                  </a:lnTo>
                  <a:lnTo>
                    <a:pt x="226" y="36"/>
                  </a:lnTo>
                  <a:lnTo>
                    <a:pt x="228" y="36"/>
                  </a:lnTo>
                  <a:lnTo>
                    <a:pt x="230" y="40"/>
                  </a:lnTo>
                  <a:lnTo>
                    <a:pt x="230" y="60"/>
                  </a:lnTo>
                  <a:close/>
                  <a:moveTo>
                    <a:pt x="280" y="60"/>
                  </a:moveTo>
                  <a:lnTo>
                    <a:pt x="280" y="60"/>
                  </a:lnTo>
                  <a:lnTo>
                    <a:pt x="280" y="64"/>
                  </a:lnTo>
                  <a:lnTo>
                    <a:pt x="276" y="64"/>
                  </a:lnTo>
                  <a:lnTo>
                    <a:pt x="248" y="64"/>
                  </a:lnTo>
                  <a:lnTo>
                    <a:pt x="248" y="64"/>
                  </a:lnTo>
                  <a:lnTo>
                    <a:pt x="246" y="64"/>
                  </a:lnTo>
                  <a:lnTo>
                    <a:pt x="244" y="60"/>
                  </a:lnTo>
                  <a:lnTo>
                    <a:pt x="244" y="40"/>
                  </a:lnTo>
                  <a:lnTo>
                    <a:pt x="244" y="40"/>
                  </a:lnTo>
                  <a:lnTo>
                    <a:pt x="246" y="36"/>
                  </a:lnTo>
                  <a:lnTo>
                    <a:pt x="248" y="36"/>
                  </a:lnTo>
                  <a:lnTo>
                    <a:pt x="276" y="36"/>
                  </a:lnTo>
                  <a:lnTo>
                    <a:pt x="276" y="36"/>
                  </a:lnTo>
                  <a:lnTo>
                    <a:pt x="280" y="36"/>
                  </a:lnTo>
                  <a:lnTo>
                    <a:pt x="280" y="40"/>
                  </a:lnTo>
                  <a:lnTo>
                    <a:pt x="280" y="60"/>
                  </a:lnTo>
                  <a:close/>
                  <a:moveTo>
                    <a:pt x="360" y="178"/>
                  </a:moveTo>
                  <a:lnTo>
                    <a:pt x="360" y="178"/>
                  </a:lnTo>
                  <a:lnTo>
                    <a:pt x="358" y="182"/>
                  </a:lnTo>
                  <a:lnTo>
                    <a:pt x="354" y="184"/>
                  </a:lnTo>
                  <a:lnTo>
                    <a:pt x="328" y="184"/>
                  </a:lnTo>
                  <a:lnTo>
                    <a:pt x="328" y="184"/>
                  </a:lnTo>
                  <a:lnTo>
                    <a:pt x="324" y="182"/>
                  </a:lnTo>
                  <a:lnTo>
                    <a:pt x="324" y="178"/>
                  </a:lnTo>
                  <a:lnTo>
                    <a:pt x="324" y="158"/>
                  </a:lnTo>
                  <a:lnTo>
                    <a:pt x="324" y="158"/>
                  </a:lnTo>
                  <a:lnTo>
                    <a:pt x="324" y="156"/>
                  </a:lnTo>
                  <a:lnTo>
                    <a:pt x="328" y="154"/>
                  </a:lnTo>
                  <a:lnTo>
                    <a:pt x="354" y="154"/>
                  </a:lnTo>
                  <a:lnTo>
                    <a:pt x="354" y="154"/>
                  </a:lnTo>
                  <a:lnTo>
                    <a:pt x="358" y="156"/>
                  </a:lnTo>
                  <a:lnTo>
                    <a:pt x="360" y="158"/>
                  </a:lnTo>
                  <a:lnTo>
                    <a:pt x="360" y="178"/>
                  </a:lnTo>
                  <a:close/>
                  <a:moveTo>
                    <a:pt x="360" y="120"/>
                  </a:moveTo>
                  <a:lnTo>
                    <a:pt x="360" y="120"/>
                  </a:lnTo>
                  <a:lnTo>
                    <a:pt x="358" y="124"/>
                  </a:lnTo>
                  <a:lnTo>
                    <a:pt x="354" y="126"/>
                  </a:lnTo>
                  <a:lnTo>
                    <a:pt x="328" y="126"/>
                  </a:lnTo>
                  <a:lnTo>
                    <a:pt x="328" y="126"/>
                  </a:lnTo>
                  <a:lnTo>
                    <a:pt x="324" y="124"/>
                  </a:lnTo>
                  <a:lnTo>
                    <a:pt x="324" y="120"/>
                  </a:lnTo>
                  <a:lnTo>
                    <a:pt x="324" y="102"/>
                  </a:lnTo>
                  <a:lnTo>
                    <a:pt x="324" y="102"/>
                  </a:lnTo>
                  <a:lnTo>
                    <a:pt x="324" y="98"/>
                  </a:lnTo>
                  <a:lnTo>
                    <a:pt x="328" y="96"/>
                  </a:lnTo>
                  <a:lnTo>
                    <a:pt x="354" y="96"/>
                  </a:lnTo>
                  <a:lnTo>
                    <a:pt x="354" y="96"/>
                  </a:lnTo>
                  <a:lnTo>
                    <a:pt x="358" y="98"/>
                  </a:lnTo>
                  <a:lnTo>
                    <a:pt x="360" y="102"/>
                  </a:lnTo>
                  <a:lnTo>
                    <a:pt x="360" y="120"/>
                  </a:lnTo>
                  <a:close/>
                  <a:moveTo>
                    <a:pt x="360" y="60"/>
                  </a:moveTo>
                  <a:lnTo>
                    <a:pt x="360" y="60"/>
                  </a:lnTo>
                  <a:lnTo>
                    <a:pt x="358" y="64"/>
                  </a:lnTo>
                  <a:lnTo>
                    <a:pt x="354" y="64"/>
                  </a:lnTo>
                  <a:lnTo>
                    <a:pt x="328" y="64"/>
                  </a:lnTo>
                  <a:lnTo>
                    <a:pt x="328" y="64"/>
                  </a:lnTo>
                  <a:lnTo>
                    <a:pt x="324" y="64"/>
                  </a:lnTo>
                  <a:lnTo>
                    <a:pt x="324" y="60"/>
                  </a:lnTo>
                  <a:lnTo>
                    <a:pt x="324" y="40"/>
                  </a:lnTo>
                  <a:lnTo>
                    <a:pt x="324" y="40"/>
                  </a:lnTo>
                  <a:lnTo>
                    <a:pt x="324" y="36"/>
                  </a:lnTo>
                  <a:lnTo>
                    <a:pt x="328" y="36"/>
                  </a:lnTo>
                  <a:lnTo>
                    <a:pt x="354" y="36"/>
                  </a:lnTo>
                  <a:lnTo>
                    <a:pt x="354" y="36"/>
                  </a:lnTo>
                  <a:lnTo>
                    <a:pt x="358" y="36"/>
                  </a:lnTo>
                  <a:lnTo>
                    <a:pt x="360" y="40"/>
                  </a:lnTo>
                  <a:lnTo>
                    <a:pt x="360" y="60"/>
                  </a:lnTo>
                  <a:close/>
                  <a:moveTo>
                    <a:pt x="416" y="178"/>
                  </a:moveTo>
                  <a:lnTo>
                    <a:pt x="416" y="178"/>
                  </a:lnTo>
                  <a:lnTo>
                    <a:pt x="414" y="182"/>
                  </a:lnTo>
                  <a:lnTo>
                    <a:pt x="410" y="184"/>
                  </a:lnTo>
                  <a:lnTo>
                    <a:pt x="384" y="184"/>
                  </a:lnTo>
                  <a:lnTo>
                    <a:pt x="384" y="184"/>
                  </a:lnTo>
                  <a:lnTo>
                    <a:pt x="380" y="182"/>
                  </a:lnTo>
                  <a:lnTo>
                    <a:pt x="378" y="178"/>
                  </a:lnTo>
                  <a:lnTo>
                    <a:pt x="378" y="158"/>
                  </a:lnTo>
                  <a:lnTo>
                    <a:pt x="378" y="158"/>
                  </a:lnTo>
                  <a:lnTo>
                    <a:pt x="380" y="156"/>
                  </a:lnTo>
                  <a:lnTo>
                    <a:pt x="384" y="154"/>
                  </a:lnTo>
                  <a:lnTo>
                    <a:pt x="410" y="154"/>
                  </a:lnTo>
                  <a:lnTo>
                    <a:pt x="410" y="154"/>
                  </a:lnTo>
                  <a:lnTo>
                    <a:pt x="414" y="156"/>
                  </a:lnTo>
                  <a:lnTo>
                    <a:pt x="416" y="158"/>
                  </a:lnTo>
                  <a:lnTo>
                    <a:pt x="416" y="178"/>
                  </a:lnTo>
                  <a:close/>
                  <a:moveTo>
                    <a:pt x="416" y="120"/>
                  </a:moveTo>
                  <a:lnTo>
                    <a:pt x="416" y="120"/>
                  </a:lnTo>
                  <a:lnTo>
                    <a:pt x="414" y="124"/>
                  </a:lnTo>
                  <a:lnTo>
                    <a:pt x="410" y="126"/>
                  </a:lnTo>
                  <a:lnTo>
                    <a:pt x="384" y="126"/>
                  </a:lnTo>
                  <a:lnTo>
                    <a:pt x="384" y="126"/>
                  </a:lnTo>
                  <a:lnTo>
                    <a:pt x="380" y="124"/>
                  </a:lnTo>
                  <a:lnTo>
                    <a:pt x="378" y="120"/>
                  </a:lnTo>
                  <a:lnTo>
                    <a:pt x="378" y="102"/>
                  </a:lnTo>
                  <a:lnTo>
                    <a:pt x="378" y="102"/>
                  </a:lnTo>
                  <a:lnTo>
                    <a:pt x="380" y="98"/>
                  </a:lnTo>
                  <a:lnTo>
                    <a:pt x="384" y="96"/>
                  </a:lnTo>
                  <a:lnTo>
                    <a:pt x="410" y="96"/>
                  </a:lnTo>
                  <a:lnTo>
                    <a:pt x="410" y="96"/>
                  </a:lnTo>
                  <a:lnTo>
                    <a:pt x="414" y="98"/>
                  </a:lnTo>
                  <a:lnTo>
                    <a:pt x="416" y="102"/>
                  </a:lnTo>
                  <a:lnTo>
                    <a:pt x="416" y="120"/>
                  </a:lnTo>
                  <a:close/>
                  <a:moveTo>
                    <a:pt x="416" y="60"/>
                  </a:moveTo>
                  <a:lnTo>
                    <a:pt x="416" y="60"/>
                  </a:lnTo>
                  <a:lnTo>
                    <a:pt x="414" y="64"/>
                  </a:lnTo>
                  <a:lnTo>
                    <a:pt x="410" y="64"/>
                  </a:lnTo>
                  <a:lnTo>
                    <a:pt x="384" y="64"/>
                  </a:lnTo>
                  <a:lnTo>
                    <a:pt x="384" y="64"/>
                  </a:lnTo>
                  <a:lnTo>
                    <a:pt x="380" y="64"/>
                  </a:lnTo>
                  <a:lnTo>
                    <a:pt x="378" y="60"/>
                  </a:lnTo>
                  <a:lnTo>
                    <a:pt x="378" y="40"/>
                  </a:lnTo>
                  <a:lnTo>
                    <a:pt x="378" y="40"/>
                  </a:lnTo>
                  <a:lnTo>
                    <a:pt x="380" y="36"/>
                  </a:lnTo>
                  <a:lnTo>
                    <a:pt x="384" y="36"/>
                  </a:lnTo>
                  <a:lnTo>
                    <a:pt x="410" y="36"/>
                  </a:lnTo>
                  <a:lnTo>
                    <a:pt x="410" y="36"/>
                  </a:lnTo>
                  <a:lnTo>
                    <a:pt x="414" y="36"/>
                  </a:lnTo>
                  <a:lnTo>
                    <a:pt x="416" y="40"/>
                  </a:lnTo>
                  <a:lnTo>
                    <a:pt x="41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17" name="Freeform 6"/>
            <p:cNvSpPr>
              <a:spLocks/>
            </p:cNvSpPr>
            <p:nvPr/>
          </p:nvSpPr>
          <p:spPr bwMode="auto">
            <a:xfrm>
              <a:off x="9050338" y="7315200"/>
              <a:ext cx="387350" cy="568325"/>
            </a:xfrm>
            <a:custGeom>
              <a:avLst/>
              <a:gdLst>
                <a:gd name="T0" fmla="*/ 216 w 244"/>
                <a:gd name="T1" fmla="*/ 176 h 358"/>
                <a:gd name="T2" fmla="*/ 202 w 244"/>
                <a:gd name="T3" fmla="*/ 188 h 358"/>
                <a:gd name="T4" fmla="*/ 186 w 244"/>
                <a:gd name="T5" fmla="*/ 202 h 358"/>
                <a:gd name="T6" fmla="*/ 182 w 244"/>
                <a:gd name="T7" fmla="*/ 200 h 358"/>
                <a:gd name="T8" fmla="*/ 180 w 244"/>
                <a:gd name="T9" fmla="*/ 180 h 358"/>
                <a:gd name="T10" fmla="*/ 180 w 244"/>
                <a:gd name="T11" fmla="*/ 22 h 358"/>
                <a:gd name="T12" fmla="*/ 176 w 244"/>
                <a:gd name="T13" fmla="*/ 6 h 358"/>
                <a:gd name="T14" fmla="*/ 158 w 244"/>
                <a:gd name="T15" fmla="*/ 0 h 358"/>
                <a:gd name="T16" fmla="*/ 146 w 244"/>
                <a:gd name="T17" fmla="*/ 6 h 358"/>
                <a:gd name="T18" fmla="*/ 142 w 244"/>
                <a:gd name="T19" fmla="*/ 18 h 358"/>
                <a:gd name="T20" fmla="*/ 144 w 244"/>
                <a:gd name="T21" fmla="*/ 46 h 358"/>
                <a:gd name="T22" fmla="*/ 144 w 244"/>
                <a:gd name="T23" fmla="*/ 120 h 358"/>
                <a:gd name="T24" fmla="*/ 138 w 244"/>
                <a:gd name="T25" fmla="*/ 132 h 358"/>
                <a:gd name="T26" fmla="*/ 134 w 244"/>
                <a:gd name="T27" fmla="*/ 128 h 358"/>
                <a:gd name="T28" fmla="*/ 132 w 244"/>
                <a:gd name="T29" fmla="*/ 108 h 358"/>
                <a:gd name="T30" fmla="*/ 132 w 244"/>
                <a:gd name="T31" fmla="*/ 80 h 358"/>
                <a:gd name="T32" fmla="*/ 120 w 244"/>
                <a:gd name="T33" fmla="*/ 70 h 358"/>
                <a:gd name="T34" fmla="*/ 104 w 244"/>
                <a:gd name="T35" fmla="*/ 72 h 358"/>
                <a:gd name="T36" fmla="*/ 96 w 244"/>
                <a:gd name="T37" fmla="*/ 80 h 358"/>
                <a:gd name="T38" fmla="*/ 96 w 244"/>
                <a:gd name="T39" fmla="*/ 108 h 358"/>
                <a:gd name="T40" fmla="*/ 92 w 244"/>
                <a:gd name="T41" fmla="*/ 130 h 358"/>
                <a:gd name="T42" fmla="*/ 86 w 244"/>
                <a:gd name="T43" fmla="*/ 128 h 358"/>
                <a:gd name="T44" fmla="*/ 84 w 244"/>
                <a:gd name="T45" fmla="*/ 108 h 358"/>
                <a:gd name="T46" fmla="*/ 82 w 244"/>
                <a:gd name="T47" fmla="*/ 94 h 358"/>
                <a:gd name="T48" fmla="*/ 66 w 244"/>
                <a:gd name="T49" fmla="*/ 88 h 358"/>
                <a:gd name="T50" fmla="*/ 52 w 244"/>
                <a:gd name="T51" fmla="*/ 94 h 358"/>
                <a:gd name="T52" fmla="*/ 48 w 244"/>
                <a:gd name="T53" fmla="*/ 112 h 358"/>
                <a:gd name="T54" fmla="*/ 48 w 244"/>
                <a:gd name="T55" fmla="*/ 144 h 358"/>
                <a:gd name="T56" fmla="*/ 42 w 244"/>
                <a:gd name="T57" fmla="*/ 152 h 358"/>
                <a:gd name="T58" fmla="*/ 36 w 244"/>
                <a:gd name="T59" fmla="*/ 138 h 358"/>
                <a:gd name="T60" fmla="*/ 36 w 244"/>
                <a:gd name="T61" fmla="*/ 118 h 358"/>
                <a:gd name="T62" fmla="*/ 22 w 244"/>
                <a:gd name="T63" fmla="*/ 108 h 358"/>
                <a:gd name="T64" fmla="*/ 8 w 244"/>
                <a:gd name="T65" fmla="*/ 112 h 358"/>
                <a:gd name="T66" fmla="*/ 0 w 244"/>
                <a:gd name="T67" fmla="*/ 120 h 358"/>
                <a:gd name="T68" fmla="*/ 0 w 244"/>
                <a:gd name="T69" fmla="*/ 150 h 358"/>
                <a:gd name="T70" fmla="*/ 0 w 244"/>
                <a:gd name="T71" fmla="*/ 182 h 358"/>
                <a:gd name="T72" fmla="*/ 0 w 244"/>
                <a:gd name="T73" fmla="*/ 244 h 358"/>
                <a:gd name="T74" fmla="*/ 14 w 244"/>
                <a:gd name="T75" fmla="*/ 278 h 358"/>
                <a:gd name="T76" fmla="*/ 148 w 244"/>
                <a:gd name="T77" fmla="*/ 358 h 358"/>
                <a:gd name="T78" fmla="*/ 164 w 244"/>
                <a:gd name="T79" fmla="*/ 280 h 358"/>
                <a:gd name="T80" fmla="*/ 224 w 244"/>
                <a:gd name="T81" fmla="*/ 220 h 358"/>
                <a:gd name="T82" fmla="*/ 242 w 244"/>
                <a:gd name="T83" fmla="*/ 200 h 358"/>
                <a:gd name="T84" fmla="*/ 242 w 244"/>
                <a:gd name="T85" fmla="*/ 186 h 358"/>
                <a:gd name="T86" fmla="*/ 222 w 244"/>
                <a:gd name="T87" fmla="*/ 17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4" h="358">
                  <a:moveTo>
                    <a:pt x="222" y="174"/>
                  </a:moveTo>
                  <a:lnTo>
                    <a:pt x="222" y="174"/>
                  </a:lnTo>
                  <a:lnTo>
                    <a:pt x="216" y="176"/>
                  </a:lnTo>
                  <a:lnTo>
                    <a:pt x="212" y="180"/>
                  </a:lnTo>
                  <a:lnTo>
                    <a:pt x="202" y="188"/>
                  </a:lnTo>
                  <a:lnTo>
                    <a:pt x="202" y="188"/>
                  </a:lnTo>
                  <a:lnTo>
                    <a:pt x="194" y="198"/>
                  </a:lnTo>
                  <a:lnTo>
                    <a:pt x="188" y="202"/>
                  </a:lnTo>
                  <a:lnTo>
                    <a:pt x="186" y="202"/>
                  </a:lnTo>
                  <a:lnTo>
                    <a:pt x="184" y="202"/>
                  </a:lnTo>
                  <a:lnTo>
                    <a:pt x="184" y="202"/>
                  </a:lnTo>
                  <a:lnTo>
                    <a:pt x="182" y="200"/>
                  </a:lnTo>
                  <a:lnTo>
                    <a:pt x="180" y="194"/>
                  </a:lnTo>
                  <a:lnTo>
                    <a:pt x="180" y="180"/>
                  </a:lnTo>
                  <a:lnTo>
                    <a:pt x="180" y="180"/>
                  </a:lnTo>
                  <a:lnTo>
                    <a:pt x="180" y="38"/>
                  </a:lnTo>
                  <a:lnTo>
                    <a:pt x="180" y="38"/>
                  </a:lnTo>
                  <a:lnTo>
                    <a:pt x="180" y="22"/>
                  </a:lnTo>
                  <a:lnTo>
                    <a:pt x="180" y="12"/>
                  </a:lnTo>
                  <a:lnTo>
                    <a:pt x="180" y="12"/>
                  </a:lnTo>
                  <a:lnTo>
                    <a:pt x="176" y="6"/>
                  </a:lnTo>
                  <a:lnTo>
                    <a:pt x="170" y="2"/>
                  </a:lnTo>
                  <a:lnTo>
                    <a:pt x="164" y="0"/>
                  </a:lnTo>
                  <a:lnTo>
                    <a:pt x="158" y="0"/>
                  </a:lnTo>
                  <a:lnTo>
                    <a:pt x="158" y="0"/>
                  </a:lnTo>
                  <a:lnTo>
                    <a:pt x="150" y="4"/>
                  </a:lnTo>
                  <a:lnTo>
                    <a:pt x="146" y="6"/>
                  </a:lnTo>
                  <a:lnTo>
                    <a:pt x="144" y="12"/>
                  </a:lnTo>
                  <a:lnTo>
                    <a:pt x="144" y="12"/>
                  </a:lnTo>
                  <a:lnTo>
                    <a:pt x="142" y="18"/>
                  </a:lnTo>
                  <a:lnTo>
                    <a:pt x="142" y="26"/>
                  </a:lnTo>
                  <a:lnTo>
                    <a:pt x="144" y="46"/>
                  </a:lnTo>
                  <a:lnTo>
                    <a:pt x="144" y="46"/>
                  </a:lnTo>
                  <a:lnTo>
                    <a:pt x="144" y="102"/>
                  </a:lnTo>
                  <a:lnTo>
                    <a:pt x="144" y="102"/>
                  </a:lnTo>
                  <a:lnTo>
                    <a:pt x="144" y="120"/>
                  </a:lnTo>
                  <a:lnTo>
                    <a:pt x="142" y="128"/>
                  </a:lnTo>
                  <a:lnTo>
                    <a:pt x="140" y="130"/>
                  </a:lnTo>
                  <a:lnTo>
                    <a:pt x="138" y="132"/>
                  </a:lnTo>
                  <a:lnTo>
                    <a:pt x="138" y="132"/>
                  </a:lnTo>
                  <a:lnTo>
                    <a:pt x="136" y="130"/>
                  </a:lnTo>
                  <a:lnTo>
                    <a:pt x="134" y="128"/>
                  </a:lnTo>
                  <a:lnTo>
                    <a:pt x="132" y="124"/>
                  </a:lnTo>
                  <a:lnTo>
                    <a:pt x="132" y="108"/>
                  </a:lnTo>
                  <a:lnTo>
                    <a:pt x="132" y="108"/>
                  </a:lnTo>
                  <a:lnTo>
                    <a:pt x="132" y="94"/>
                  </a:lnTo>
                  <a:lnTo>
                    <a:pt x="132" y="80"/>
                  </a:lnTo>
                  <a:lnTo>
                    <a:pt x="132" y="80"/>
                  </a:lnTo>
                  <a:lnTo>
                    <a:pt x="128" y="76"/>
                  </a:lnTo>
                  <a:lnTo>
                    <a:pt x="124" y="72"/>
                  </a:lnTo>
                  <a:lnTo>
                    <a:pt x="120" y="70"/>
                  </a:lnTo>
                  <a:lnTo>
                    <a:pt x="114" y="68"/>
                  </a:lnTo>
                  <a:lnTo>
                    <a:pt x="108" y="70"/>
                  </a:lnTo>
                  <a:lnTo>
                    <a:pt x="104" y="72"/>
                  </a:lnTo>
                  <a:lnTo>
                    <a:pt x="100" y="74"/>
                  </a:lnTo>
                  <a:lnTo>
                    <a:pt x="96" y="80"/>
                  </a:lnTo>
                  <a:lnTo>
                    <a:pt x="96" y="80"/>
                  </a:lnTo>
                  <a:lnTo>
                    <a:pt x="96" y="92"/>
                  </a:lnTo>
                  <a:lnTo>
                    <a:pt x="96" y="108"/>
                  </a:lnTo>
                  <a:lnTo>
                    <a:pt x="96" y="108"/>
                  </a:lnTo>
                  <a:lnTo>
                    <a:pt x="96" y="124"/>
                  </a:lnTo>
                  <a:lnTo>
                    <a:pt x="94" y="128"/>
                  </a:lnTo>
                  <a:lnTo>
                    <a:pt x="92" y="130"/>
                  </a:lnTo>
                  <a:lnTo>
                    <a:pt x="90" y="130"/>
                  </a:lnTo>
                  <a:lnTo>
                    <a:pt x="90" y="130"/>
                  </a:lnTo>
                  <a:lnTo>
                    <a:pt x="86" y="128"/>
                  </a:lnTo>
                  <a:lnTo>
                    <a:pt x="86" y="126"/>
                  </a:lnTo>
                  <a:lnTo>
                    <a:pt x="84" y="118"/>
                  </a:lnTo>
                  <a:lnTo>
                    <a:pt x="84" y="108"/>
                  </a:lnTo>
                  <a:lnTo>
                    <a:pt x="84" y="100"/>
                  </a:lnTo>
                  <a:lnTo>
                    <a:pt x="84" y="100"/>
                  </a:lnTo>
                  <a:lnTo>
                    <a:pt x="82" y="94"/>
                  </a:lnTo>
                  <a:lnTo>
                    <a:pt x="78" y="90"/>
                  </a:lnTo>
                  <a:lnTo>
                    <a:pt x="72" y="88"/>
                  </a:lnTo>
                  <a:lnTo>
                    <a:pt x="66" y="88"/>
                  </a:lnTo>
                  <a:lnTo>
                    <a:pt x="60" y="88"/>
                  </a:lnTo>
                  <a:lnTo>
                    <a:pt x="56" y="90"/>
                  </a:lnTo>
                  <a:lnTo>
                    <a:pt x="52" y="94"/>
                  </a:lnTo>
                  <a:lnTo>
                    <a:pt x="48" y="100"/>
                  </a:lnTo>
                  <a:lnTo>
                    <a:pt x="48" y="100"/>
                  </a:lnTo>
                  <a:lnTo>
                    <a:pt x="48" y="112"/>
                  </a:lnTo>
                  <a:lnTo>
                    <a:pt x="48" y="128"/>
                  </a:lnTo>
                  <a:lnTo>
                    <a:pt x="48" y="128"/>
                  </a:lnTo>
                  <a:lnTo>
                    <a:pt x="48" y="144"/>
                  </a:lnTo>
                  <a:lnTo>
                    <a:pt x="46" y="150"/>
                  </a:lnTo>
                  <a:lnTo>
                    <a:pt x="42" y="152"/>
                  </a:lnTo>
                  <a:lnTo>
                    <a:pt x="42" y="152"/>
                  </a:lnTo>
                  <a:lnTo>
                    <a:pt x="40" y="150"/>
                  </a:lnTo>
                  <a:lnTo>
                    <a:pt x="38" y="148"/>
                  </a:lnTo>
                  <a:lnTo>
                    <a:pt x="36" y="138"/>
                  </a:lnTo>
                  <a:lnTo>
                    <a:pt x="36" y="126"/>
                  </a:lnTo>
                  <a:lnTo>
                    <a:pt x="36" y="118"/>
                  </a:lnTo>
                  <a:lnTo>
                    <a:pt x="36" y="118"/>
                  </a:lnTo>
                  <a:lnTo>
                    <a:pt x="32" y="114"/>
                  </a:lnTo>
                  <a:lnTo>
                    <a:pt x="28" y="110"/>
                  </a:lnTo>
                  <a:lnTo>
                    <a:pt x="22" y="108"/>
                  </a:lnTo>
                  <a:lnTo>
                    <a:pt x="18" y="108"/>
                  </a:lnTo>
                  <a:lnTo>
                    <a:pt x="12" y="110"/>
                  </a:lnTo>
                  <a:lnTo>
                    <a:pt x="8" y="112"/>
                  </a:lnTo>
                  <a:lnTo>
                    <a:pt x="4" y="116"/>
                  </a:lnTo>
                  <a:lnTo>
                    <a:pt x="0" y="120"/>
                  </a:lnTo>
                  <a:lnTo>
                    <a:pt x="0" y="120"/>
                  </a:lnTo>
                  <a:lnTo>
                    <a:pt x="0" y="126"/>
                  </a:lnTo>
                  <a:lnTo>
                    <a:pt x="0" y="134"/>
                  </a:lnTo>
                  <a:lnTo>
                    <a:pt x="0" y="150"/>
                  </a:lnTo>
                  <a:lnTo>
                    <a:pt x="0" y="150"/>
                  </a:lnTo>
                  <a:lnTo>
                    <a:pt x="0" y="182"/>
                  </a:lnTo>
                  <a:lnTo>
                    <a:pt x="0" y="182"/>
                  </a:lnTo>
                  <a:lnTo>
                    <a:pt x="0" y="212"/>
                  </a:lnTo>
                  <a:lnTo>
                    <a:pt x="0" y="244"/>
                  </a:lnTo>
                  <a:lnTo>
                    <a:pt x="0" y="244"/>
                  </a:lnTo>
                  <a:lnTo>
                    <a:pt x="2" y="256"/>
                  </a:lnTo>
                  <a:lnTo>
                    <a:pt x="8" y="268"/>
                  </a:lnTo>
                  <a:lnTo>
                    <a:pt x="14" y="278"/>
                  </a:lnTo>
                  <a:lnTo>
                    <a:pt x="24" y="286"/>
                  </a:lnTo>
                  <a:lnTo>
                    <a:pt x="24" y="358"/>
                  </a:lnTo>
                  <a:lnTo>
                    <a:pt x="148" y="358"/>
                  </a:lnTo>
                  <a:lnTo>
                    <a:pt x="148" y="290"/>
                  </a:lnTo>
                  <a:lnTo>
                    <a:pt x="148" y="290"/>
                  </a:lnTo>
                  <a:lnTo>
                    <a:pt x="164" y="280"/>
                  </a:lnTo>
                  <a:lnTo>
                    <a:pt x="176" y="268"/>
                  </a:lnTo>
                  <a:lnTo>
                    <a:pt x="176" y="268"/>
                  </a:lnTo>
                  <a:lnTo>
                    <a:pt x="224" y="220"/>
                  </a:lnTo>
                  <a:lnTo>
                    <a:pt x="224" y="220"/>
                  </a:lnTo>
                  <a:lnTo>
                    <a:pt x="236" y="208"/>
                  </a:lnTo>
                  <a:lnTo>
                    <a:pt x="242" y="200"/>
                  </a:lnTo>
                  <a:lnTo>
                    <a:pt x="244" y="194"/>
                  </a:lnTo>
                  <a:lnTo>
                    <a:pt x="244" y="194"/>
                  </a:lnTo>
                  <a:lnTo>
                    <a:pt x="242" y="186"/>
                  </a:lnTo>
                  <a:lnTo>
                    <a:pt x="238" y="178"/>
                  </a:lnTo>
                  <a:lnTo>
                    <a:pt x="232" y="174"/>
                  </a:lnTo>
                  <a:lnTo>
                    <a:pt x="222" y="174"/>
                  </a:lnTo>
                  <a:lnTo>
                    <a:pt x="222"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grpSp>
      <p:sp>
        <p:nvSpPr>
          <p:cNvPr id="32" name="Rounded Rectangle 31"/>
          <p:cNvSpPr/>
          <p:nvPr/>
        </p:nvSpPr>
        <p:spPr>
          <a:xfrm>
            <a:off x="3028580" y="2123940"/>
            <a:ext cx="1028619" cy="1819656"/>
          </a:xfrm>
          <a:prstGeom prst="roundRect">
            <a:avLst>
              <a:gd name="adj" fmla="val 5151"/>
            </a:avLst>
          </a:prstGeom>
          <a:noFill/>
          <a:ln w="28575">
            <a:solidFill>
              <a:schemeClr val="accent6">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Freeform 19"/>
          <p:cNvSpPr>
            <a:spLocks noEditPoints="1"/>
          </p:cNvSpPr>
          <p:nvPr/>
        </p:nvSpPr>
        <p:spPr bwMode="auto">
          <a:xfrm>
            <a:off x="3452713" y="1935251"/>
            <a:ext cx="263816" cy="359863"/>
          </a:xfrm>
          <a:custGeom>
            <a:avLst/>
            <a:gdLst>
              <a:gd name="T0" fmla="*/ 1252 w 1449"/>
              <a:gd name="T1" fmla="*/ 501 h 1860"/>
              <a:gd name="T2" fmla="*/ 1229 w 1449"/>
              <a:gd name="T3" fmla="*/ 372 h 1860"/>
              <a:gd name="T4" fmla="*/ 1176 w 1449"/>
              <a:gd name="T5" fmla="*/ 254 h 1860"/>
              <a:gd name="T6" fmla="*/ 1098 w 1449"/>
              <a:gd name="T7" fmla="*/ 155 h 1860"/>
              <a:gd name="T8" fmla="*/ 999 w 1449"/>
              <a:gd name="T9" fmla="*/ 77 h 1860"/>
              <a:gd name="T10" fmla="*/ 881 w 1449"/>
              <a:gd name="T11" fmla="*/ 24 h 1860"/>
              <a:gd name="T12" fmla="*/ 752 w 1449"/>
              <a:gd name="T13" fmla="*/ 1 h 1860"/>
              <a:gd name="T14" fmla="*/ 645 w 1449"/>
              <a:gd name="T15" fmla="*/ 6 h 1860"/>
              <a:gd name="T16" fmla="*/ 519 w 1449"/>
              <a:gd name="T17" fmla="*/ 42 h 1860"/>
              <a:gd name="T18" fmla="*/ 409 w 1449"/>
              <a:gd name="T19" fmla="*/ 105 h 1860"/>
              <a:gd name="T20" fmla="*/ 317 w 1449"/>
              <a:gd name="T21" fmla="*/ 193 h 1860"/>
              <a:gd name="T22" fmla="*/ 249 w 1449"/>
              <a:gd name="T23" fmla="*/ 299 h 1860"/>
              <a:gd name="T24" fmla="*/ 207 w 1449"/>
              <a:gd name="T25" fmla="*/ 422 h 1860"/>
              <a:gd name="T26" fmla="*/ 197 w 1449"/>
              <a:gd name="T27" fmla="*/ 781 h 1860"/>
              <a:gd name="T28" fmla="*/ 21 w 1449"/>
              <a:gd name="T29" fmla="*/ 789 h 1860"/>
              <a:gd name="T30" fmla="*/ 0 w 1449"/>
              <a:gd name="T31" fmla="*/ 827 h 1860"/>
              <a:gd name="T32" fmla="*/ 10 w 1449"/>
              <a:gd name="T33" fmla="*/ 1698 h 1860"/>
              <a:gd name="T34" fmla="*/ 69 w 1449"/>
              <a:gd name="T35" fmla="*/ 1792 h 1860"/>
              <a:gd name="T36" fmla="*/ 163 w 1449"/>
              <a:gd name="T37" fmla="*/ 1850 h 1860"/>
              <a:gd name="T38" fmla="*/ 1218 w 1449"/>
              <a:gd name="T39" fmla="*/ 1860 h 1860"/>
              <a:gd name="T40" fmla="*/ 1328 w 1449"/>
              <a:gd name="T41" fmla="*/ 1832 h 1860"/>
              <a:gd name="T42" fmla="*/ 1410 w 1449"/>
              <a:gd name="T43" fmla="*/ 1758 h 1860"/>
              <a:gd name="T44" fmla="*/ 1448 w 1449"/>
              <a:gd name="T45" fmla="*/ 1652 h 1860"/>
              <a:gd name="T46" fmla="*/ 1445 w 1449"/>
              <a:gd name="T47" fmla="*/ 809 h 1860"/>
              <a:gd name="T48" fmla="*/ 1413 w 1449"/>
              <a:gd name="T49" fmla="*/ 782 h 1860"/>
              <a:gd name="T50" fmla="*/ 793 w 1449"/>
              <a:gd name="T51" fmla="*/ 1536 h 1860"/>
              <a:gd name="T52" fmla="*/ 780 w 1449"/>
              <a:gd name="T53" fmla="*/ 1554 h 1860"/>
              <a:gd name="T54" fmla="*/ 724 w 1449"/>
              <a:gd name="T55" fmla="*/ 1565 h 1860"/>
              <a:gd name="T56" fmla="*/ 669 w 1449"/>
              <a:gd name="T57" fmla="*/ 1554 h 1860"/>
              <a:gd name="T58" fmla="*/ 656 w 1449"/>
              <a:gd name="T59" fmla="*/ 1536 h 1860"/>
              <a:gd name="T60" fmla="*/ 628 w 1449"/>
              <a:gd name="T61" fmla="*/ 1322 h 1860"/>
              <a:gd name="T62" fmla="*/ 609 w 1449"/>
              <a:gd name="T63" fmla="*/ 1258 h 1860"/>
              <a:gd name="T64" fmla="*/ 618 w 1449"/>
              <a:gd name="T65" fmla="*/ 1212 h 1860"/>
              <a:gd name="T66" fmla="*/ 651 w 1449"/>
              <a:gd name="T67" fmla="*/ 1168 h 1860"/>
              <a:gd name="T68" fmla="*/ 702 w 1449"/>
              <a:gd name="T69" fmla="*/ 1144 h 1860"/>
              <a:gd name="T70" fmla="*/ 748 w 1449"/>
              <a:gd name="T71" fmla="*/ 1144 h 1860"/>
              <a:gd name="T72" fmla="*/ 799 w 1449"/>
              <a:gd name="T73" fmla="*/ 1168 h 1860"/>
              <a:gd name="T74" fmla="*/ 831 w 1449"/>
              <a:gd name="T75" fmla="*/ 1212 h 1860"/>
              <a:gd name="T76" fmla="*/ 841 w 1449"/>
              <a:gd name="T77" fmla="*/ 1258 h 1860"/>
              <a:gd name="T78" fmla="*/ 821 w 1449"/>
              <a:gd name="T79" fmla="*/ 1322 h 1860"/>
              <a:gd name="T80" fmla="*/ 1008 w 1449"/>
              <a:gd name="T81" fmla="*/ 781 h 1860"/>
              <a:gd name="T82" fmla="*/ 444 w 1449"/>
              <a:gd name="T83" fmla="*/ 499 h 1860"/>
              <a:gd name="T84" fmla="*/ 459 w 1449"/>
              <a:gd name="T85" fmla="*/ 431 h 1860"/>
              <a:gd name="T86" fmla="*/ 491 w 1449"/>
              <a:gd name="T87" fmla="*/ 371 h 1860"/>
              <a:gd name="T88" fmla="*/ 535 w 1449"/>
              <a:gd name="T89" fmla="*/ 318 h 1860"/>
              <a:gd name="T90" fmla="*/ 590 w 1449"/>
              <a:gd name="T91" fmla="*/ 280 h 1860"/>
              <a:gd name="T92" fmla="*/ 654 w 1449"/>
              <a:gd name="T93" fmla="*/ 254 h 1860"/>
              <a:gd name="T94" fmla="*/ 724 w 1449"/>
              <a:gd name="T95" fmla="*/ 245 h 1860"/>
              <a:gd name="T96" fmla="*/ 781 w 1449"/>
              <a:gd name="T97" fmla="*/ 251 h 1860"/>
              <a:gd name="T98" fmla="*/ 848 w 1449"/>
              <a:gd name="T99" fmla="*/ 274 h 1860"/>
              <a:gd name="T100" fmla="*/ 905 w 1449"/>
              <a:gd name="T101" fmla="*/ 310 h 1860"/>
              <a:gd name="T102" fmla="*/ 952 w 1449"/>
              <a:gd name="T103" fmla="*/ 359 h 1860"/>
              <a:gd name="T104" fmla="*/ 985 w 1449"/>
              <a:gd name="T105" fmla="*/ 418 h 1860"/>
              <a:gd name="T106" fmla="*/ 1005 w 1449"/>
              <a:gd name="T107" fmla="*/ 485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9" h="1860">
                <a:moveTo>
                  <a:pt x="1402" y="781"/>
                </a:moveTo>
                <a:lnTo>
                  <a:pt x="1253" y="781"/>
                </a:lnTo>
                <a:lnTo>
                  <a:pt x="1253" y="529"/>
                </a:lnTo>
                <a:lnTo>
                  <a:pt x="1253" y="529"/>
                </a:lnTo>
                <a:lnTo>
                  <a:pt x="1252" y="501"/>
                </a:lnTo>
                <a:lnTo>
                  <a:pt x="1249" y="475"/>
                </a:lnTo>
                <a:lnTo>
                  <a:pt x="1246" y="448"/>
                </a:lnTo>
                <a:lnTo>
                  <a:pt x="1242" y="422"/>
                </a:lnTo>
                <a:lnTo>
                  <a:pt x="1236" y="396"/>
                </a:lnTo>
                <a:lnTo>
                  <a:pt x="1229" y="372"/>
                </a:lnTo>
                <a:lnTo>
                  <a:pt x="1221" y="347"/>
                </a:lnTo>
                <a:lnTo>
                  <a:pt x="1211" y="323"/>
                </a:lnTo>
                <a:lnTo>
                  <a:pt x="1201" y="299"/>
                </a:lnTo>
                <a:lnTo>
                  <a:pt x="1188" y="277"/>
                </a:lnTo>
                <a:lnTo>
                  <a:pt x="1176" y="254"/>
                </a:lnTo>
                <a:lnTo>
                  <a:pt x="1163" y="233"/>
                </a:lnTo>
                <a:lnTo>
                  <a:pt x="1147" y="212"/>
                </a:lnTo>
                <a:lnTo>
                  <a:pt x="1132" y="193"/>
                </a:lnTo>
                <a:lnTo>
                  <a:pt x="1115" y="174"/>
                </a:lnTo>
                <a:lnTo>
                  <a:pt x="1098" y="155"/>
                </a:lnTo>
                <a:lnTo>
                  <a:pt x="1079" y="138"/>
                </a:lnTo>
                <a:lnTo>
                  <a:pt x="1061" y="121"/>
                </a:lnTo>
                <a:lnTo>
                  <a:pt x="1040" y="105"/>
                </a:lnTo>
                <a:lnTo>
                  <a:pt x="1020" y="91"/>
                </a:lnTo>
                <a:lnTo>
                  <a:pt x="999" y="77"/>
                </a:lnTo>
                <a:lnTo>
                  <a:pt x="976" y="64"/>
                </a:lnTo>
                <a:lnTo>
                  <a:pt x="954" y="52"/>
                </a:lnTo>
                <a:lnTo>
                  <a:pt x="930" y="42"/>
                </a:lnTo>
                <a:lnTo>
                  <a:pt x="906" y="33"/>
                </a:lnTo>
                <a:lnTo>
                  <a:pt x="881" y="24"/>
                </a:lnTo>
                <a:lnTo>
                  <a:pt x="857" y="17"/>
                </a:lnTo>
                <a:lnTo>
                  <a:pt x="831" y="11"/>
                </a:lnTo>
                <a:lnTo>
                  <a:pt x="805" y="6"/>
                </a:lnTo>
                <a:lnTo>
                  <a:pt x="778" y="3"/>
                </a:lnTo>
                <a:lnTo>
                  <a:pt x="752" y="1"/>
                </a:lnTo>
                <a:lnTo>
                  <a:pt x="724" y="0"/>
                </a:lnTo>
                <a:lnTo>
                  <a:pt x="724" y="0"/>
                </a:lnTo>
                <a:lnTo>
                  <a:pt x="698" y="1"/>
                </a:lnTo>
                <a:lnTo>
                  <a:pt x="671" y="3"/>
                </a:lnTo>
                <a:lnTo>
                  <a:pt x="645" y="6"/>
                </a:lnTo>
                <a:lnTo>
                  <a:pt x="618" y="11"/>
                </a:lnTo>
                <a:lnTo>
                  <a:pt x="593" y="17"/>
                </a:lnTo>
                <a:lnTo>
                  <a:pt x="568" y="24"/>
                </a:lnTo>
                <a:lnTo>
                  <a:pt x="544" y="33"/>
                </a:lnTo>
                <a:lnTo>
                  <a:pt x="519" y="42"/>
                </a:lnTo>
                <a:lnTo>
                  <a:pt x="496" y="52"/>
                </a:lnTo>
                <a:lnTo>
                  <a:pt x="473" y="64"/>
                </a:lnTo>
                <a:lnTo>
                  <a:pt x="451" y="77"/>
                </a:lnTo>
                <a:lnTo>
                  <a:pt x="430" y="91"/>
                </a:lnTo>
                <a:lnTo>
                  <a:pt x="409" y="105"/>
                </a:lnTo>
                <a:lnTo>
                  <a:pt x="389" y="121"/>
                </a:lnTo>
                <a:lnTo>
                  <a:pt x="370" y="138"/>
                </a:lnTo>
                <a:lnTo>
                  <a:pt x="352" y="155"/>
                </a:lnTo>
                <a:lnTo>
                  <a:pt x="335" y="174"/>
                </a:lnTo>
                <a:lnTo>
                  <a:pt x="317" y="193"/>
                </a:lnTo>
                <a:lnTo>
                  <a:pt x="302" y="212"/>
                </a:lnTo>
                <a:lnTo>
                  <a:pt x="287" y="233"/>
                </a:lnTo>
                <a:lnTo>
                  <a:pt x="274" y="254"/>
                </a:lnTo>
                <a:lnTo>
                  <a:pt x="260" y="277"/>
                </a:lnTo>
                <a:lnTo>
                  <a:pt x="249" y="299"/>
                </a:lnTo>
                <a:lnTo>
                  <a:pt x="239" y="323"/>
                </a:lnTo>
                <a:lnTo>
                  <a:pt x="229" y="347"/>
                </a:lnTo>
                <a:lnTo>
                  <a:pt x="221" y="372"/>
                </a:lnTo>
                <a:lnTo>
                  <a:pt x="213" y="396"/>
                </a:lnTo>
                <a:lnTo>
                  <a:pt x="207" y="422"/>
                </a:lnTo>
                <a:lnTo>
                  <a:pt x="203" y="448"/>
                </a:lnTo>
                <a:lnTo>
                  <a:pt x="200" y="475"/>
                </a:lnTo>
                <a:lnTo>
                  <a:pt x="198" y="501"/>
                </a:lnTo>
                <a:lnTo>
                  <a:pt x="197" y="529"/>
                </a:lnTo>
                <a:lnTo>
                  <a:pt x="197" y="781"/>
                </a:lnTo>
                <a:lnTo>
                  <a:pt x="47" y="781"/>
                </a:lnTo>
                <a:lnTo>
                  <a:pt x="47" y="781"/>
                </a:lnTo>
                <a:lnTo>
                  <a:pt x="38" y="782"/>
                </a:lnTo>
                <a:lnTo>
                  <a:pt x="29" y="785"/>
                </a:lnTo>
                <a:lnTo>
                  <a:pt x="21" y="789"/>
                </a:lnTo>
                <a:lnTo>
                  <a:pt x="14" y="794"/>
                </a:lnTo>
                <a:lnTo>
                  <a:pt x="8" y="801"/>
                </a:lnTo>
                <a:lnTo>
                  <a:pt x="4" y="809"/>
                </a:lnTo>
                <a:lnTo>
                  <a:pt x="1" y="817"/>
                </a:lnTo>
                <a:lnTo>
                  <a:pt x="0" y="827"/>
                </a:lnTo>
                <a:lnTo>
                  <a:pt x="0" y="1628"/>
                </a:lnTo>
                <a:lnTo>
                  <a:pt x="0" y="1628"/>
                </a:lnTo>
                <a:lnTo>
                  <a:pt x="1" y="1652"/>
                </a:lnTo>
                <a:lnTo>
                  <a:pt x="5" y="1675"/>
                </a:lnTo>
                <a:lnTo>
                  <a:pt x="10" y="1698"/>
                </a:lnTo>
                <a:lnTo>
                  <a:pt x="19" y="1718"/>
                </a:lnTo>
                <a:lnTo>
                  <a:pt x="29" y="1738"/>
                </a:lnTo>
                <a:lnTo>
                  <a:pt x="40" y="1758"/>
                </a:lnTo>
                <a:lnTo>
                  <a:pt x="53" y="1775"/>
                </a:lnTo>
                <a:lnTo>
                  <a:pt x="69" y="1792"/>
                </a:lnTo>
                <a:lnTo>
                  <a:pt x="85" y="1807"/>
                </a:lnTo>
                <a:lnTo>
                  <a:pt x="102" y="1820"/>
                </a:lnTo>
                <a:lnTo>
                  <a:pt x="122" y="1832"/>
                </a:lnTo>
                <a:lnTo>
                  <a:pt x="142" y="1841"/>
                </a:lnTo>
                <a:lnTo>
                  <a:pt x="163" y="1850"/>
                </a:lnTo>
                <a:lnTo>
                  <a:pt x="186" y="1856"/>
                </a:lnTo>
                <a:lnTo>
                  <a:pt x="208" y="1859"/>
                </a:lnTo>
                <a:lnTo>
                  <a:pt x="232" y="1860"/>
                </a:lnTo>
                <a:lnTo>
                  <a:pt x="1218" y="1860"/>
                </a:lnTo>
                <a:lnTo>
                  <a:pt x="1218" y="1860"/>
                </a:lnTo>
                <a:lnTo>
                  <a:pt x="1241" y="1859"/>
                </a:lnTo>
                <a:lnTo>
                  <a:pt x="1264" y="1856"/>
                </a:lnTo>
                <a:lnTo>
                  <a:pt x="1286" y="1850"/>
                </a:lnTo>
                <a:lnTo>
                  <a:pt x="1308" y="1841"/>
                </a:lnTo>
                <a:lnTo>
                  <a:pt x="1328" y="1832"/>
                </a:lnTo>
                <a:lnTo>
                  <a:pt x="1346" y="1820"/>
                </a:lnTo>
                <a:lnTo>
                  <a:pt x="1365" y="1807"/>
                </a:lnTo>
                <a:lnTo>
                  <a:pt x="1381" y="1792"/>
                </a:lnTo>
                <a:lnTo>
                  <a:pt x="1396" y="1775"/>
                </a:lnTo>
                <a:lnTo>
                  <a:pt x="1410" y="1758"/>
                </a:lnTo>
                <a:lnTo>
                  <a:pt x="1421" y="1738"/>
                </a:lnTo>
                <a:lnTo>
                  <a:pt x="1431" y="1718"/>
                </a:lnTo>
                <a:lnTo>
                  <a:pt x="1439" y="1698"/>
                </a:lnTo>
                <a:lnTo>
                  <a:pt x="1444" y="1675"/>
                </a:lnTo>
                <a:lnTo>
                  <a:pt x="1448" y="1652"/>
                </a:lnTo>
                <a:lnTo>
                  <a:pt x="1449" y="1628"/>
                </a:lnTo>
                <a:lnTo>
                  <a:pt x="1449" y="827"/>
                </a:lnTo>
                <a:lnTo>
                  <a:pt x="1449" y="827"/>
                </a:lnTo>
                <a:lnTo>
                  <a:pt x="1448" y="817"/>
                </a:lnTo>
                <a:lnTo>
                  <a:pt x="1445" y="809"/>
                </a:lnTo>
                <a:lnTo>
                  <a:pt x="1441" y="801"/>
                </a:lnTo>
                <a:lnTo>
                  <a:pt x="1435" y="794"/>
                </a:lnTo>
                <a:lnTo>
                  <a:pt x="1429" y="789"/>
                </a:lnTo>
                <a:lnTo>
                  <a:pt x="1421" y="785"/>
                </a:lnTo>
                <a:lnTo>
                  <a:pt x="1413" y="782"/>
                </a:lnTo>
                <a:lnTo>
                  <a:pt x="1402" y="781"/>
                </a:lnTo>
                <a:lnTo>
                  <a:pt x="1402" y="781"/>
                </a:lnTo>
                <a:close/>
                <a:moveTo>
                  <a:pt x="793" y="1351"/>
                </a:moveTo>
                <a:lnTo>
                  <a:pt x="793" y="1536"/>
                </a:lnTo>
                <a:lnTo>
                  <a:pt x="793" y="1536"/>
                </a:lnTo>
                <a:lnTo>
                  <a:pt x="793" y="1539"/>
                </a:lnTo>
                <a:lnTo>
                  <a:pt x="792" y="1543"/>
                </a:lnTo>
                <a:lnTo>
                  <a:pt x="790" y="1546"/>
                </a:lnTo>
                <a:lnTo>
                  <a:pt x="788" y="1549"/>
                </a:lnTo>
                <a:lnTo>
                  <a:pt x="780" y="1554"/>
                </a:lnTo>
                <a:lnTo>
                  <a:pt x="771" y="1558"/>
                </a:lnTo>
                <a:lnTo>
                  <a:pt x="761" y="1561"/>
                </a:lnTo>
                <a:lnTo>
                  <a:pt x="750" y="1563"/>
                </a:lnTo>
                <a:lnTo>
                  <a:pt x="738" y="1564"/>
                </a:lnTo>
                <a:lnTo>
                  <a:pt x="724" y="1565"/>
                </a:lnTo>
                <a:lnTo>
                  <a:pt x="712" y="1564"/>
                </a:lnTo>
                <a:lnTo>
                  <a:pt x="700" y="1563"/>
                </a:lnTo>
                <a:lnTo>
                  <a:pt x="689" y="1561"/>
                </a:lnTo>
                <a:lnTo>
                  <a:pt x="677" y="1558"/>
                </a:lnTo>
                <a:lnTo>
                  <a:pt x="669" y="1554"/>
                </a:lnTo>
                <a:lnTo>
                  <a:pt x="662" y="1549"/>
                </a:lnTo>
                <a:lnTo>
                  <a:pt x="660" y="1546"/>
                </a:lnTo>
                <a:lnTo>
                  <a:pt x="658" y="1543"/>
                </a:lnTo>
                <a:lnTo>
                  <a:pt x="657" y="1539"/>
                </a:lnTo>
                <a:lnTo>
                  <a:pt x="656" y="1536"/>
                </a:lnTo>
                <a:lnTo>
                  <a:pt x="656" y="1351"/>
                </a:lnTo>
                <a:lnTo>
                  <a:pt x="656" y="1351"/>
                </a:lnTo>
                <a:lnTo>
                  <a:pt x="646" y="1343"/>
                </a:lnTo>
                <a:lnTo>
                  <a:pt x="637" y="1332"/>
                </a:lnTo>
                <a:lnTo>
                  <a:pt x="628" y="1322"/>
                </a:lnTo>
                <a:lnTo>
                  <a:pt x="622" y="1311"/>
                </a:lnTo>
                <a:lnTo>
                  <a:pt x="616" y="1299"/>
                </a:lnTo>
                <a:lnTo>
                  <a:pt x="612" y="1285"/>
                </a:lnTo>
                <a:lnTo>
                  <a:pt x="610" y="1271"/>
                </a:lnTo>
                <a:lnTo>
                  <a:pt x="609" y="1258"/>
                </a:lnTo>
                <a:lnTo>
                  <a:pt x="609" y="1258"/>
                </a:lnTo>
                <a:lnTo>
                  <a:pt x="610" y="1246"/>
                </a:lnTo>
                <a:lnTo>
                  <a:pt x="611" y="1234"/>
                </a:lnTo>
                <a:lnTo>
                  <a:pt x="614" y="1223"/>
                </a:lnTo>
                <a:lnTo>
                  <a:pt x="618" y="1212"/>
                </a:lnTo>
                <a:lnTo>
                  <a:pt x="623" y="1202"/>
                </a:lnTo>
                <a:lnTo>
                  <a:pt x="628" y="1193"/>
                </a:lnTo>
                <a:lnTo>
                  <a:pt x="636" y="1183"/>
                </a:lnTo>
                <a:lnTo>
                  <a:pt x="643" y="1175"/>
                </a:lnTo>
                <a:lnTo>
                  <a:pt x="651" y="1168"/>
                </a:lnTo>
                <a:lnTo>
                  <a:pt x="660" y="1161"/>
                </a:lnTo>
                <a:lnTo>
                  <a:pt x="669" y="1156"/>
                </a:lnTo>
                <a:lnTo>
                  <a:pt x="679" y="1151"/>
                </a:lnTo>
                <a:lnTo>
                  <a:pt x="691" y="1147"/>
                </a:lnTo>
                <a:lnTo>
                  <a:pt x="702" y="1144"/>
                </a:lnTo>
                <a:lnTo>
                  <a:pt x="713" y="1143"/>
                </a:lnTo>
                <a:lnTo>
                  <a:pt x="725" y="1142"/>
                </a:lnTo>
                <a:lnTo>
                  <a:pt x="725" y="1142"/>
                </a:lnTo>
                <a:lnTo>
                  <a:pt x="737" y="1143"/>
                </a:lnTo>
                <a:lnTo>
                  <a:pt x="748" y="1144"/>
                </a:lnTo>
                <a:lnTo>
                  <a:pt x="759" y="1147"/>
                </a:lnTo>
                <a:lnTo>
                  <a:pt x="770" y="1151"/>
                </a:lnTo>
                <a:lnTo>
                  <a:pt x="780" y="1156"/>
                </a:lnTo>
                <a:lnTo>
                  <a:pt x="790" y="1161"/>
                </a:lnTo>
                <a:lnTo>
                  <a:pt x="799" y="1168"/>
                </a:lnTo>
                <a:lnTo>
                  <a:pt x="807" y="1175"/>
                </a:lnTo>
                <a:lnTo>
                  <a:pt x="814" y="1183"/>
                </a:lnTo>
                <a:lnTo>
                  <a:pt x="821" y="1193"/>
                </a:lnTo>
                <a:lnTo>
                  <a:pt x="826" y="1202"/>
                </a:lnTo>
                <a:lnTo>
                  <a:pt x="831" y="1212"/>
                </a:lnTo>
                <a:lnTo>
                  <a:pt x="835" y="1223"/>
                </a:lnTo>
                <a:lnTo>
                  <a:pt x="839" y="1234"/>
                </a:lnTo>
                <a:lnTo>
                  <a:pt x="841" y="1246"/>
                </a:lnTo>
                <a:lnTo>
                  <a:pt x="841" y="1258"/>
                </a:lnTo>
                <a:lnTo>
                  <a:pt x="841" y="1258"/>
                </a:lnTo>
                <a:lnTo>
                  <a:pt x="840" y="1271"/>
                </a:lnTo>
                <a:lnTo>
                  <a:pt x="837" y="1285"/>
                </a:lnTo>
                <a:lnTo>
                  <a:pt x="833" y="1299"/>
                </a:lnTo>
                <a:lnTo>
                  <a:pt x="827" y="1311"/>
                </a:lnTo>
                <a:lnTo>
                  <a:pt x="821" y="1322"/>
                </a:lnTo>
                <a:lnTo>
                  <a:pt x="813" y="1332"/>
                </a:lnTo>
                <a:lnTo>
                  <a:pt x="803" y="1343"/>
                </a:lnTo>
                <a:lnTo>
                  <a:pt x="793" y="1351"/>
                </a:lnTo>
                <a:lnTo>
                  <a:pt x="793" y="1351"/>
                </a:lnTo>
                <a:close/>
                <a:moveTo>
                  <a:pt x="1008" y="781"/>
                </a:moveTo>
                <a:lnTo>
                  <a:pt x="442" y="781"/>
                </a:lnTo>
                <a:lnTo>
                  <a:pt x="442" y="529"/>
                </a:lnTo>
                <a:lnTo>
                  <a:pt x="442" y="529"/>
                </a:lnTo>
                <a:lnTo>
                  <a:pt x="443" y="513"/>
                </a:lnTo>
                <a:lnTo>
                  <a:pt x="444" y="499"/>
                </a:lnTo>
                <a:lnTo>
                  <a:pt x="445" y="485"/>
                </a:lnTo>
                <a:lnTo>
                  <a:pt x="448" y="471"/>
                </a:lnTo>
                <a:lnTo>
                  <a:pt x="451" y="457"/>
                </a:lnTo>
                <a:lnTo>
                  <a:pt x="455" y="444"/>
                </a:lnTo>
                <a:lnTo>
                  <a:pt x="459" y="431"/>
                </a:lnTo>
                <a:lnTo>
                  <a:pt x="464" y="418"/>
                </a:lnTo>
                <a:lnTo>
                  <a:pt x="470" y="406"/>
                </a:lnTo>
                <a:lnTo>
                  <a:pt x="476" y="394"/>
                </a:lnTo>
                <a:lnTo>
                  <a:pt x="483" y="382"/>
                </a:lnTo>
                <a:lnTo>
                  <a:pt x="491" y="371"/>
                </a:lnTo>
                <a:lnTo>
                  <a:pt x="498" y="359"/>
                </a:lnTo>
                <a:lnTo>
                  <a:pt x="507" y="348"/>
                </a:lnTo>
                <a:lnTo>
                  <a:pt x="515" y="338"/>
                </a:lnTo>
                <a:lnTo>
                  <a:pt x="525" y="329"/>
                </a:lnTo>
                <a:lnTo>
                  <a:pt x="535" y="318"/>
                </a:lnTo>
                <a:lnTo>
                  <a:pt x="545" y="310"/>
                </a:lnTo>
                <a:lnTo>
                  <a:pt x="556" y="301"/>
                </a:lnTo>
                <a:lnTo>
                  <a:pt x="567" y="294"/>
                </a:lnTo>
                <a:lnTo>
                  <a:pt x="578" y="287"/>
                </a:lnTo>
                <a:lnTo>
                  <a:pt x="590" y="280"/>
                </a:lnTo>
                <a:lnTo>
                  <a:pt x="602" y="274"/>
                </a:lnTo>
                <a:lnTo>
                  <a:pt x="615" y="267"/>
                </a:lnTo>
                <a:lnTo>
                  <a:pt x="627" y="262"/>
                </a:lnTo>
                <a:lnTo>
                  <a:pt x="641" y="258"/>
                </a:lnTo>
                <a:lnTo>
                  <a:pt x="654" y="254"/>
                </a:lnTo>
                <a:lnTo>
                  <a:pt x="668" y="251"/>
                </a:lnTo>
                <a:lnTo>
                  <a:pt x="681" y="249"/>
                </a:lnTo>
                <a:lnTo>
                  <a:pt x="696" y="247"/>
                </a:lnTo>
                <a:lnTo>
                  <a:pt x="710" y="246"/>
                </a:lnTo>
                <a:lnTo>
                  <a:pt x="724" y="245"/>
                </a:lnTo>
                <a:lnTo>
                  <a:pt x="724" y="245"/>
                </a:lnTo>
                <a:lnTo>
                  <a:pt x="740" y="246"/>
                </a:lnTo>
                <a:lnTo>
                  <a:pt x="754" y="247"/>
                </a:lnTo>
                <a:lnTo>
                  <a:pt x="768" y="249"/>
                </a:lnTo>
                <a:lnTo>
                  <a:pt x="781" y="251"/>
                </a:lnTo>
                <a:lnTo>
                  <a:pt x="796" y="254"/>
                </a:lnTo>
                <a:lnTo>
                  <a:pt x="809" y="258"/>
                </a:lnTo>
                <a:lnTo>
                  <a:pt x="822" y="262"/>
                </a:lnTo>
                <a:lnTo>
                  <a:pt x="834" y="267"/>
                </a:lnTo>
                <a:lnTo>
                  <a:pt x="848" y="274"/>
                </a:lnTo>
                <a:lnTo>
                  <a:pt x="859" y="280"/>
                </a:lnTo>
                <a:lnTo>
                  <a:pt x="871" y="287"/>
                </a:lnTo>
                <a:lnTo>
                  <a:pt x="882" y="294"/>
                </a:lnTo>
                <a:lnTo>
                  <a:pt x="894" y="301"/>
                </a:lnTo>
                <a:lnTo>
                  <a:pt x="905" y="310"/>
                </a:lnTo>
                <a:lnTo>
                  <a:pt x="915" y="318"/>
                </a:lnTo>
                <a:lnTo>
                  <a:pt x="924" y="329"/>
                </a:lnTo>
                <a:lnTo>
                  <a:pt x="934" y="338"/>
                </a:lnTo>
                <a:lnTo>
                  <a:pt x="943" y="348"/>
                </a:lnTo>
                <a:lnTo>
                  <a:pt x="952" y="359"/>
                </a:lnTo>
                <a:lnTo>
                  <a:pt x="959" y="371"/>
                </a:lnTo>
                <a:lnTo>
                  <a:pt x="967" y="382"/>
                </a:lnTo>
                <a:lnTo>
                  <a:pt x="973" y="394"/>
                </a:lnTo>
                <a:lnTo>
                  <a:pt x="979" y="406"/>
                </a:lnTo>
                <a:lnTo>
                  <a:pt x="985" y="418"/>
                </a:lnTo>
                <a:lnTo>
                  <a:pt x="990" y="431"/>
                </a:lnTo>
                <a:lnTo>
                  <a:pt x="995" y="444"/>
                </a:lnTo>
                <a:lnTo>
                  <a:pt x="999" y="457"/>
                </a:lnTo>
                <a:lnTo>
                  <a:pt x="1002" y="471"/>
                </a:lnTo>
                <a:lnTo>
                  <a:pt x="1005" y="485"/>
                </a:lnTo>
                <a:lnTo>
                  <a:pt x="1006" y="499"/>
                </a:lnTo>
                <a:lnTo>
                  <a:pt x="1007" y="513"/>
                </a:lnTo>
                <a:lnTo>
                  <a:pt x="1008" y="529"/>
                </a:lnTo>
                <a:lnTo>
                  <a:pt x="1008" y="78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grpSp>
        <p:nvGrpSpPr>
          <p:cNvPr id="22" name="Group 21"/>
          <p:cNvGrpSpPr>
            <a:grpSpLocks noChangeAspect="1"/>
          </p:cNvGrpSpPr>
          <p:nvPr/>
        </p:nvGrpSpPr>
        <p:grpSpPr>
          <a:xfrm>
            <a:off x="2550244" y="3611561"/>
            <a:ext cx="372245" cy="317027"/>
            <a:chOff x="1567211" y="1513888"/>
            <a:chExt cx="1011577" cy="861518"/>
          </a:xfrm>
          <a:solidFill>
            <a:srgbClr val="C00000"/>
          </a:solidFill>
        </p:grpSpPr>
        <p:sp>
          <p:nvSpPr>
            <p:cNvPr id="23" name="Freeform 101"/>
            <p:cNvSpPr>
              <a:spLocks/>
            </p:cNvSpPr>
            <p:nvPr/>
          </p:nvSpPr>
          <p:spPr bwMode="auto">
            <a:xfrm>
              <a:off x="2335162" y="2140607"/>
              <a:ext cx="243626" cy="234799"/>
            </a:xfrm>
            <a:custGeom>
              <a:avLst/>
              <a:gdLst>
                <a:gd name="T0" fmla="*/ 132 w 276"/>
                <a:gd name="T1" fmla="*/ 44 h 266"/>
                <a:gd name="T2" fmla="*/ 64 w 276"/>
                <a:gd name="T3" fmla="*/ 0 h 266"/>
                <a:gd name="T4" fmla="*/ 50 w 276"/>
                <a:gd name="T5" fmla="*/ 22 h 266"/>
                <a:gd name="T6" fmla="*/ 18 w 276"/>
                <a:gd name="T7" fmla="*/ 62 h 266"/>
                <a:gd name="T8" fmla="*/ 60 w 276"/>
                <a:gd name="T9" fmla="*/ 128 h 266"/>
                <a:gd name="T10" fmla="*/ 54 w 276"/>
                <a:gd name="T11" fmla="*/ 134 h 266"/>
                <a:gd name="T12" fmla="*/ 46 w 276"/>
                <a:gd name="T13" fmla="*/ 144 h 266"/>
                <a:gd name="T14" fmla="*/ 38 w 276"/>
                <a:gd name="T15" fmla="*/ 172 h 266"/>
                <a:gd name="T16" fmla="*/ 44 w 276"/>
                <a:gd name="T17" fmla="*/ 200 h 266"/>
                <a:gd name="T18" fmla="*/ 60 w 276"/>
                <a:gd name="T19" fmla="*/ 228 h 266"/>
                <a:gd name="T20" fmla="*/ 72 w 276"/>
                <a:gd name="T21" fmla="*/ 242 h 266"/>
                <a:gd name="T22" fmla="*/ 100 w 276"/>
                <a:gd name="T23" fmla="*/ 260 h 266"/>
                <a:gd name="T24" fmla="*/ 130 w 276"/>
                <a:gd name="T25" fmla="*/ 266 h 266"/>
                <a:gd name="T26" fmla="*/ 158 w 276"/>
                <a:gd name="T27" fmla="*/ 262 h 266"/>
                <a:gd name="T28" fmla="*/ 180 w 276"/>
                <a:gd name="T29" fmla="*/ 248 h 266"/>
                <a:gd name="T30" fmla="*/ 186 w 276"/>
                <a:gd name="T31" fmla="*/ 240 h 266"/>
                <a:gd name="T32" fmla="*/ 194 w 276"/>
                <a:gd name="T33" fmla="*/ 222 h 266"/>
                <a:gd name="T34" fmla="*/ 194 w 276"/>
                <a:gd name="T35" fmla="*/ 202 h 266"/>
                <a:gd name="T36" fmla="*/ 190 w 276"/>
                <a:gd name="T37" fmla="*/ 182 h 266"/>
                <a:gd name="T38" fmla="*/ 186 w 276"/>
                <a:gd name="T39" fmla="*/ 172 h 266"/>
                <a:gd name="T40" fmla="*/ 208 w 276"/>
                <a:gd name="T41" fmla="*/ 176 h 266"/>
                <a:gd name="T42" fmla="*/ 228 w 276"/>
                <a:gd name="T43" fmla="*/ 176 h 266"/>
                <a:gd name="T44" fmla="*/ 246 w 276"/>
                <a:gd name="T45" fmla="*/ 170 h 266"/>
                <a:gd name="T46" fmla="*/ 260 w 276"/>
                <a:gd name="T47" fmla="*/ 158 h 266"/>
                <a:gd name="T48" fmla="*/ 268 w 276"/>
                <a:gd name="T49" fmla="*/ 146 h 266"/>
                <a:gd name="T50" fmla="*/ 276 w 276"/>
                <a:gd name="T51" fmla="*/ 120 h 266"/>
                <a:gd name="T52" fmla="*/ 270 w 276"/>
                <a:gd name="T53" fmla="*/ 90 h 266"/>
                <a:gd name="T54" fmla="*/ 254 w 276"/>
                <a:gd name="T55" fmla="*/ 62 h 266"/>
                <a:gd name="T56" fmla="*/ 242 w 276"/>
                <a:gd name="T57" fmla="*/ 50 h 266"/>
                <a:gd name="T58" fmla="*/ 214 w 276"/>
                <a:gd name="T59" fmla="*/ 32 h 266"/>
                <a:gd name="T60" fmla="*/ 184 w 276"/>
                <a:gd name="T61" fmla="*/ 24 h 266"/>
                <a:gd name="T62" fmla="*/ 156 w 276"/>
                <a:gd name="T63" fmla="*/ 28 h 266"/>
                <a:gd name="T64" fmla="*/ 132 w 276"/>
                <a:gd name="T65" fmla="*/ 4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 h="266">
                  <a:moveTo>
                    <a:pt x="132" y="44"/>
                  </a:moveTo>
                  <a:lnTo>
                    <a:pt x="132" y="44"/>
                  </a:lnTo>
                  <a:lnTo>
                    <a:pt x="128" y="50"/>
                  </a:lnTo>
                  <a:lnTo>
                    <a:pt x="64" y="0"/>
                  </a:lnTo>
                  <a:lnTo>
                    <a:pt x="64" y="0"/>
                  </a:lnTo>
                  <a:lnTo>
                    <a:pt x="50" y="22"/>
                  </a:lnTo>
                  <a:lnTo>
                    <a:pt x="36" y="42"/>
                  </a:lnTo>
                  <a:lnTo>
                    <a:pt x="18" y="62"/>
                  </a:lnTo>
                  <a:lnTo>
                    <a:pt x="0" y="82"/>
                  </a:lnTo>
                  <a:lnTo>
                    <a:pt x="60" y="128"/>
                  </a:lnTo>
                  <a:lnTo>
                    <a:pt x="60" y="128"/>
                  </a:lnTo>
                  <a:lnTo>
                    <a:pt x="54" y="134"/>
                  </a:lnTo>
                  <a:lnTo>
                    <a:pt x="54" y="134"/>
                  </a:lnTo>
                  <a:lnTo>
                    <a:pt x="46" y="144"/>
                  </a:lnTo>
                  <a:lnTo>
                    <a:pt x="40" y="158"/>
                  </a:lnTo>
                  <a:lnTo>
                    <a:pt x="38" y="172"/>
                  </a:lnTo>
                  <a:lnTo>
                    <a:pt x="40" y="186"/>
                  </a:lnTo>
                  <a:lnTo>
                    <a:pt x="44" y="200"/>
                  </a:lnTo>
                  <a:lnTo>
                    <a:pt x="50" y="214"/>
                  </a:lnTo>
                  <a:lnTo>
                    <a:pt x="60" y="228"/>
                  </a:lnTo>
                  <a:lnTo>
                    <a:pt x="72" y="242"/>
                  </a:lnTo>
                  <a:lnTo>
                    <a:pt x="72" y="242"/>
                  </a:lnTo>
                  <a:lnTo>
                    <a:pt x="86" y="252"/>
                  </a:lnTo>
                  <a:lnTo>
                    <a:pt x="100" y="260"/>
                  </a:lnTo>
                  <a:lnTo>
                    <a:pt x="114" y="264"/>
                  </a:lnTo>
                  <a:lnTo>
                    <a:pt x="130" y="266"/>
                  </a:lnTo>
                  <a:lnTo>
                    <a:pt x="144" y="266"/>
                  </a:lnTo>
                  <a:lnTo>
                    <a:pt x="158" y="262"/>
                  </a:lnTo>
                  <a:lnTo>
                    <a:pt x="170" y="256"/>
                  </a:lnTo>
                  <a:lnTo>
                    <a:pt x="180" y="248"/>
                  </a:lnTo>
                  <a:lnTo>
                    <a:pt x="180" y="248"/>
                  </a:lnTo>
                  <a:lnTo>
                    <a:pt x="186" y="240"/>
                  </a:lnTo>
                  <a:lnTo>
                    <a:pt x="190" y="232"/>
                  </a:lnTo>
                  <a:lnTo>
                    <a:pt x="194" y="222"/>
                  </a:lnTo>
                  <a:lnTo>
                    <a:pt x="194" y="212"/>
                  </a:lnTo>
                  <a:lnTo>
                    <a:pt x="194" y="202"/>
                  </a:lnTo>
                  <a:lnTo>
                    <a:pt x="194" y="192"/>
                  </a:lnTo>
                  <a:lnTo>
                    <a:pt x="190" y="182"/>
                  </a:lnTo>
                  <a:lnTo>
                    <a:pt x="186" y="172"/>
                  </a:lnTo>
                  <a:lnTo>
                    <a:pt x="186" y="172"/>
                  </a:lnTo>
                  <a:lnTo>
                    <a:pt x="198" y="176"/>
                  </a:lnTo>
                  <a:lnTo>
                    <a:pt x="208" y="176"/>
                  </a:lnTo>
                  <a:lnTo>
                    <a:pt x="218" y="176"/>
                  </a:lnTo>
                  <a:lnTo>
                    <a:pt x="228" y="176"/>
                  </a:lnTo>
                  <a:lnTo>
                    <a:pt x="236" y="174"/>
                  </a:lnTo>
                  <a:lnTo>
                    <a:pt x="246" y="170"/>
                  </a:lnTo>
                  <a:lnTo>
                    <a:pt x="254" y="164"/>
                  </a:lnTo>
                  <a:lnTo>
                    <a:pt x="260" y="158"/>
                  </a:lnTo>
                  <a:lnTo>
                    <a:pt x="260" y="158"/>
                  </a:lnTo>
                  <a:lnTo>
                    <a:pt x="268" y="146"/>
                  </a:lnTo>
                  <a:lnTo>
                    <a:pt x="274" y="134"/>
                  </a:lnTo>
                  <a:lnTo>
                    <a:pt x="276" y="120"/>
                  </a:lnTo>
                  <a:lnTo>
                    <a:pt x="274" y="106"/>
                  </a:lnTo>
                  <a:lnTo>
                    <a:pt x="270" y="90"/>
                  </a:lnTo>
                  <a:lnTo>
                    <a:pt x="264" y="76"/>
                  </a:lnTo>
                  <a:lnTo>
                    <a:pt x="254" y="62"/>
                  </a:lnTo>
                  <a:lnTo>
                    <a:pt x="242" y="50"/>
                  </a:lnTo>
                  <a:lnTo>
                    <a:pt x="242" y="50"/>
                  </a:lnTo>
                  <a:lnTo>
                    <a:pt x="228" y="40"/>
                  </a:lnTo>
                  <a:lnTo>
                    <a:pt x="214" y="32"/>
                  </a:lnTo>
                  <a:lnTo>
                    <a:pt x="198" y="26"/>
                  </a:lnTo>
                  <a:lnTo>
                    <a:pt x="184" y="24"/>
                  </a:lnTo>
                  <a:lnTo>
                    <a:pt x="170" y="26"/>
                  </a:lnTo>
                  <a:lnTo>
                    <a:pt x="156" y="28"/>
                  </a:lnTo>
                  <a:lnTo>
                    <a:pt x="144" y="34"/>
                  </a:lnTo>
                  <a:lnTo>
                    <a:pt x="132" y="44"/>
                  </a:lnTo>
                  <a:lnTo>
                    <a:pt x="132" y="44"/>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
          <p:nvSpPr>
            <p:cNvPr id="26" name="Freeform 102"/>
            <p:cNvSpPr>
              <a:spLocks noEditPoints="1"/>
            </p:cNvSpPr>
            <p:nvPr/>
          </p:nvSpPr>
          <p:spPr bwMode="auto">
            <a:xfrm>
              <a:off x="1715505" y="1588036"/>
              <a:ext cx="704397" cy="778544"/>
            </a:xfrm>
            <a:custGeom>
              <a:avLst/>
              <a:gdLst>
                <a:gd name="T0" fmla="*/ 318 w 798"/>
                <a:gd name="T1" fmla="*/ 8 h 882"/>
                <a:gd name="T2" fmla="*/ 176 w 798"/>
                <a:gd name="T3" fmla="*/ 68 h 882"/>
                <a:gd name="T4" fmla="*/ 68 w 798"/>
                <a:gd name="T5" fmla="*/ 176 h 882"/>
                <a:gd name="T6" fmla="*/ 8 w 798"/>
                <a:gd name="T7" fmla="*/ 320 h 882"/>
                <a:gd name="T8" fmla="*/ 0 w 798"/>
                <a:gd name="T9" fmla="*/ 430 h 882"/>
                <a:gd name="T10" fmla="*/ 24 w 798"/>
                <a:gd name="T11" fmla="*/ 540 h 882"/>
                <a:gd name="T12" fmla="*/ 78 w 798"/>
                <a:gd name="T13" fmla="*/ 638 h 882"/>
                <a:gd name="T14" fmla="*/ 156 w 798"/>
                <a:gd name="T15" fmla="*/ 716 h 882"/>
                <a:gd name="T16" fmla="*/ 226 w 798"/>
                <a:gd name="T17" fmla="*/ 834 h 882"/>
                <a:gd name="T18" fmla="*/ 234 w 798"/>
                <a:gd name="T19" fmla="*/ 860 h 882"/>
                <a:gd name="T20" fmla="*/ 264 w 798"/>
                <a:gd name="T21" fmla="*/ 880 h 882"/>
                <a:gd name="T22" fmla="*/ 294 w 798"/>
                <a:gd name="T23" fmla="*/ 878 h 882"/>
                <a:gd name="T24" fmla="*/ 318 w 798"/>
                <a:gd name="T25" fmla="*/ 852 h 882"/>
                <a:gd name="T26" fmla="*/ 322 w 798"/>
                <a:gd name="T27" fmla="*/ 792 h 882"/>
                <a:gd name="T28" fmla="*/ 356 w 798"/>
                <a:gd name="T29" fmla="*/ 844 h 882"/>
                <a:gd name="T30" fmla="*/ 376 w 798"/>
                <a:gd name="T31" fmla="*/ 874 h 882"/>
                <a:gd name="T32" fmla="*/ 402 w 798"/>
                <a:gd name="T33" fmla="*/ 882 h 882"/>
                <a:gd name="T34" fmla="*/ 436 w 798"/>
                <a:gd name="T35" fmla="*/ 868 h 882"/>
                <a:gd name="T36" fmla="*/ 450 w 798"/>
                <a:gd name="T37" fmla="*/ 834 h 882"/>
                <a:gd name="T38" fmla="*/ 482 w 798"/>
                <a:gd name="T39" fmla="*/ 834 h 882"/>
                <a:gd name="T40" fmla="*/ 492 w 798"/>
                <a:gd name="T41" fmla="*/ 860 h 882"/>
                <a:gd name="T42" fmla="*/ 522 w 798"/>
                <a:gd name="T43" fmla="*/ 880 h 882"/>
                <a:gd name="T44" fmla="*/ 550 w 798"/>
                <a:gd name="T45" fmla="*/ 878 h 882"/>
                <a:gd name="T46" fmla="*/ 576 w 798"/>
                <a:gd name="T47" fmla="*/ 852 h 882"/>
                <a:gd name="T48" fmla="*/ 578 w 798"/>
                <a:gd name="T49" fmla="*/ 756 h 882"/>
                <a:gd name="T50" fmla="*/ 668 w 798"/>
                <a:gd name="T51" fmla="*/ 694 h 882"/>
                <a:gd name="T52" fmla="*/ 736 w 798"/>
                <a:gd name="T53" fmla="*/ 612 h 882"/>
                <a:gd name="T54" fmla="*/ 782 w 798"/>
                <a:gd name="T55" fmla="*/ 512 h 882"/>
                <a:gd name="T56" fmla="*/ 798 w 798"/>
                <a:gd name="T57" fmla="*/ 400 h 882"/>
                <a:gd name="T58" fmla="*/ 780 w 798"/>
                <a:gd name="T59" fmla="*/ 282 h 882"/>
                <a:gd name="T60" fmla="*/ 706 w 798"/>
                <a:gd name="T61" fmla="*/ 146 h 882"/>
                <a:gd name="T62" fmla="*/ 588 w 798"/>
                <a:gd name="T63" fmla="*/ 48 h 882"/>
                <a:gd name="T64" fmla="*/ 440 w 798"/>
                <a:gd name="T65" fmla="*/ 2 h 882"/>
                <a:gd name="T66" fmla="*/ 322 w 798"/>
                <a:gd name="T67" fmla="*/ 440 h 882"/>
                <a:gd name="T68" fmla="*/ 286 w 798"/>
                <a:gd name="T69" fmla="*/ 478 h 882"/>
                <a:gd name="T70" fmla="*/ 204 w 798"/>
                <a:gd name="T71" fmla="*/ 486 h 882"/>
                <a:gd name="T72" fmla="*/ 138 w 798"/>
                <a:gd name="T73" fmla="*/ 458 h 882"/>
                <a:gd name="T74" fmla="*/ 94 w 798"/>
                <a:gd name="T75" fmla="*/ 394 h 882"/>
                <a:gd name="T76" fmla="*/ 98 w 798"/>
                <a:gd name="T77" fmla="*/ 360 h 882"/>
                <a:gd name="T78" fmla="*/ 132 w 798"/>
                <a:gd name="T79" fmla="*/ 322 h 882"/>
                <a:gd name="T80" fmla="*/ 216 w 798"/>
                <a:gd name="T81" fmla="*/ 312 h 882"/>
                <a:gd name="T82" fmla="*/ 280 w 798"/>
                <a:gd name="T83" fmla="*/ 342 h 882"/>
                <a:gd name="T84" fmla="*/ 324 w 798"/>
                <a:gd name="T85" fmla="*/ 406 h 882"/>
                <a:gd name="T86" fmla="*/ 322 w 798"/>
                <a:gd name="T87" fmla="*/ 440 h 882"/>
                <a:gd name="T88" fmla="*/ 570 w 798"/>
                <a:gd name="T89" fmla="*/ 490 h 882"/>
                <a:gd name="T90" fmla="*/ 496 w 798"/>
                <a:gd name="T91" fmla="*/ 468 h 882"/>
                <a:gd name="T92" fmla="*/ 476 w 798"/>
                <a:gd name="T93" fmla="*/ 440 h 882"/>
                <a:gd name="T94" fmla="*/ 478 w 798"/>
                <a:gd name="T95" fmla="*/ 388 h 882"/>
                <a:gd name="T96" fmla="*/ 536 w 798"/>
                <a:gd name="T97" fmla="*/ 330 h 882"/>
                <a:gd name="T98" fmla="*/ 604 w 798"/>
                <a:gd name="T99" fmla="*/ 310 h 882"/>
                <a:gd name="T100" fmla="*/ 680 w 798"/>
                <a:gd name="T101" fmla="*/ 330 h 882"/>
                <a:gd name="T102" fmla="*/ 700 w 798"/>
                <a:gd name="T103" fmla="*/ 360 h 882"/>
                <a:gd name="T104" fmla="*/ 696 w 798"/>
                <a:gd name="T105" fmla="*/ 410 h 882"/>
                <a:gd name="T106" fmla="*/ 638 w 798"/>
                <a:gd name="T107" fmla="*/ 47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8" h="882">
                  <a:moveTo>
                    <a:pt x="398" y="0"/>
                  </a:moveTo>
                  <a:lnTo>
                    <a:pt x="398" y="0"/>
                  </a:lnTo>
                  <a:lnTo>
                    <a:pt x="358" y="2"/>
                  </a:lnTo>
                  <a:lnTo>
                    <a:pt x="318" y="8"/>
                  </a:lnTo>
                  <a:lnTo>
                    <a:pt x="280" y="18"/>
                  </a:lnTo>
                  <a:lnTo>
                    <a:pt x="242" y="32"/>
                  </a:lnTo>
                  <a:lnTo>
                    <a:pt x="208" y="48"/>
                  </a:lnTo>
                  <a:lnTo>
                    <a:pt x="176" y="68"/>
                  </a:lnTo>
                  <a:lnTo>
                    <a:pt x="144" y="92"/>
                  </a:lnTo>
                  <a:lnTo>
                    <a:pt x="116" y="118"/>
                  </a:lnTo>
                  <a:lnTo>
                    <a:pt x="90" y="146"/>
                  </a:lnTo>
                  <a:lnTo>
                    <a:pt x="68" y="176"/>
                  </a:lnTo>
                  <a:lnTo>
                    <a:pt x="48" y="210"/>
                  </a:lnTo>
                  <a:lnTo>
                    <a:pt x="30" y="244"/>
                  </a:lnTo>
                  <a:lnTo>
                    <a:pt x="18" y="282"/>
                  </a:lnTo>
                  <a:lnTo>
                    <a:pt x="8" y="320"/>
                  </a:lnTo>
                  <a:lnTo>
                    <a:pt x="2" y="358"/>
                  </a:lnTo>
                  <a:lnTo>
                    <a:pt x="0" y="400"/>
                  </a:lnTo>
                  <a:lnTo>
                    <a:pt x="0" y="400"/>
                  </a:lnTo>
                  <a:lnTo>
                    <a:pt x="0" y="430"/>
                  </a:lnTo>
                  <a:lnTo>
                    <a:pt x="4" y="458"/>
                  </a:lnTo>
                  <a:lnTo>
                    <a:pt x="8" y="486"/>
                  </a:lnTo>
                  <a:lnTo>
                    <a:pt x="16" y="514"/>
                  </a:lnTo>
                  <a:lnTo>
                    <a:pt x="24" y="540"/>
                  </a:lnTo>
                  <a:lnTo>
                    <a:pt x="36" y="566"/>
                  </a:lnTo>
                  <a:lnTo>
                    <a:pt x="48" y="592"/>
                  </a:lnTo>
                  <a:lnTo>
                    <a:pt x="62" y="616"/>
                  </a:lnTo>
                  <a:lnTo>
                    <a:pt x="78" y="638"/>
                  </a:lnTo>
                  <a:lnTo>
                    <a:pt x="96" y="660"/>
                  </a:lnTo>
                  <a:lnTo>
                    <a:pt x="114" y="680"/>
                  </a:lnTo>
                  <a:lnTo>
                    <a:pt x="134" y="698"/>
                  </a:lnTo>
                  <a:lnTo>
                    <a:pt x="156" y="716"/>
                  </a:lnTo>
                  <a:lnTo>
                    <a:pt x="178" y="732"/>
                  </a:lnTo>
                  <a:lnTo>
                    <a:pt x="202" y="746"/>
                  </a:lnTo>
                  <a:lnTo>
                    <a:pt x="226" y="760"/>
                  </a:lnTo>
                  <a:lnTo>
                    <a:pt x="226" y="834"/>
                  </a:lnTo>
                  <a:lnTo>
                    <a:pt x="226" y="834"/>
                  </a:lnTo>
                  <a:lnTo>
                    <a:pt x="228" y="844"/>
                  </a:lnTo>
                  <a:lnTo>
                    <a:pt x="230" y="852"/>
                  </a:lnTo>
                  <a:lnTo>
                    <a:pt x="234" y="860"/>
                  </a:lnTo>
                  <a:lnTo>
                    <a:pt x="240" y="868"/>
                  </a:lnTo>
                  <a:lnTo>
                    <a:pt x="248" y="874"/>
                  </a:lnTo>
                  <a:lnTo>
                    <a:pt x="256" y="878"/>
                  </a:lnTo>
                  <a:lnTo>
                    <a:pt x="264" y="880"/>
                  </a:lnTo>
                  <a:lnTo>
                    <a:pt x="274" y="882"/>
                  </a:lnTo>
                  <a:lnTo>
                    <a:pt x="274" y="882"/>
                  </a:lnTo>
                  <a:lnTo>
                    <a:pt x="284" y="880"/>
                  </a:lnTo>
                  <a:lnTo>
                    <a:pt x="294" y="878"/>
                  </a:lnTo>
                  <a:lnTo>
                    <a:pt x="302" y="874"/>
                  </a:lnTo>
                  <a:lnTo>
                    <a:pt x="308" y="868"/>
                  </a:lnTo>
                  <a:lnTo>
                    <a:pt x="314" y="860"/>
                  </a:lnTo>
                  <a:lnTo>
                    <a:pt x="318" y="852"/>
                  </a:lnTo>
                  <a:lnTo>
                    <a:pt x="322" y="844"/>
                  </a:lnTo>
                  <a:lnTo>
                    <a:pt x="322" y="834"/>
                  </a:lnTo>
                  <a:lnTo>
                    <a:pt x="322" y="792"/>
                  </a:lnTo>
                  <a:lnTo>
                    <a:pt x="322" y="792"/>
                  </a:lnTo>
                  <a:lnTo>
                    <a:pt x="354" y="796"/>
                  </a:lnTo>
                  <a:lnTo>
                    <a:pt x="354" y="834"/>
                  </a:lnTo>
                  <a:lnTo>
                    <a:pt x="354" y="834"/>
                  </a:lnTo>
                  <a:lnTo>
                    <a:pt x="356" y="844"/>
                  </a:lnTo>
                  <a:lnTo>
                    <a:pt x="358" y="852"/>
                  </a:lnTo>
                  <a:lnTo>
                    <a:pt x="362" y="860"/>
                  </a:lnTo>
                  <a:lnTo>
                    <a:pt x="368" y="868"/>
                  </a:lnTo>
                  <a:lnTo>
                    <a:pt x="376" y="874"/>
                  </a:lnTo>
                  <a:lnTo>
                    <a:pt x="384" y="878"/>
                  </a:lnTo>
                  <a:lnTo>
                    <a:pt x="392" y="880"/>
                  </a:lnTo>
                  <a:lnTo>
                    <a:pt x="402" y="882"/>
                  </a:lnTo>
                  <a:lnTo>
                    <a:pt x="402" y="882"/>
                  </a:lnTo>
                  <a:lnTo>
                    <a:pt x="412" y="880"/>
                  </a:lnTo>
                  <a:lnTo>
                    <a:pt x="422" y="878"/>
                  </a:lnTo>
                  <a:lnTo>
                    <a:pt x="430" y="874"/>
                  </a:lnTo>
                  <a:lnTo>
                    <a:pt x="436" y="868"/>
                  </a:lnTo>
                  <a:lnTo>
                    <a:pt x="442" y="860"/>
                  </a:lnTo>
                  <a:lnTo>
                    <a:pt x="446" y="852"/>
                  </a:lnTo>
                  <a:lnTo>
                    <a:pt x="450" y="844"/>
                  </a:lnTo>
                  <a:lnTo>
                    <a:pt x="450" y="834"/>
                  </a:lnTo>
                  <a:lnTo>
                    <a:pt x="450" y="796"/>
                  </a:lnTo>
                  <a:lnTo>
                    <a:pt x="450" y="796"/>
                  </a:lnTo>
                  <a:lnTo>
                    <a:pt x="482" y="790"/>
                  </a:lnTo>
                  <a:lnTo>
                    <a:pt x="482" y="834"/>
                  </a:lnTo>
                  <a:lnTo>
                    <a:pt x="482" y="834"/>
                  </a:lnTo>
                  <a:lnTo>
                    <a:pt x="484" y="844"/>
                  </a:lnTo>
                  <a:lnTo>
                    <a:pt x="486" y="852"/>
                  </a:lnTo>
                  <a:lnTo>
                    <a:pt x="492" y="860"/>
                  </a:lnTo>
                  <a:lnTo>
                    <a:pt x="496" y="868"/>
                  </a:lnTo>
                  <a:lnTo>
                    <a:pt x="504" y="874"/>
                  </a:lnTo>
                  <a:lnTo>
                    <a:pt x="512" y="878"/>
                  </a:lnTo>
                  <a:lnTo>
                    <a:pt x="522" y="880"/>
                  </a:lnTo>
                  <a:lnTo>
                    <a:pt x="530" y="882"/>
                  </a:lnTo>
                  <a:lnTo>
                    <a:pt x="530" y="882"/>
                  </a:lnTo>
                  <a:lnTo>
                    <a:pt x="540" y="880"/>
                  </a:lnTo>
                  <a:lnTo>
                    <a:pt x="550" y="878"/>
                  </a:lnTo>
                  <a:lnTo>
                    <a:pt x="558" y="874"/>
                  </a:lnTo>
                  <a:lnTo>
                    <a:pt x="564" y="868"/>
                  </a:lnTo>
                  <a:lnTo>
                    <a:pt x="570" y="860"/>
                  </a:lnTo>
                  <a:lnTo>
                    <a:pt x="576" y="852"/>
                  </a:lnTo>
                  <a:lnTo>
                    <a:pt x="578" y="844"/>
                  </a:lnTo>
                  <a:lnTo>
                    <a:pt x="578" y="834"/>
                  </a:lnTo>
                  <a:lnTo>
                    <a:pt x="578" y="756"/>
                  </a:lnTo>
                  <a:lnTo>
                    <a:pt x="578" y="756"/>
                  </a:lnTo>
                  <a:lnTo>
                    <a:pt x="602" y="742"/>
                  </a:lnTo>
                  <a:lnTo>
                    <a:pt x="626" y="728"/>
                  </a:lnTo>
                  <a:lnTo>
                    <a:pt x="648" y="712"/>
                  </a:lnTo>
                  <a:lnTo>
                    <a:pt x="668" y="694"/>
                  </a:lnTo>
                  <a:lnTo>
                    <a:pt x="688" y="674"/>
                  </a:lnTo>
                  <a:lnTo>
                    <a:pt x="706" y="654"/>
                  </a:lnTo>
                  <a:lnTo>
                    <a:pt x="722" y="634"/>
                  </a:lnTo>
                  <a:lnTo>
                    <a:pt x="736" y="612"/>
                  </a:lnTo>
                  <a:lnTo>
                    <a:pt x="750" y="588"/>
                  </a:lnTo>
                  <a:lnTo>
                    <a:pt x="762" y="564"/>
                  </a:lnTo>
                  <a:lnTo>
                    <a:pt x="772" y="538"/>
                  </a:lnTo>
                  <a:lnTo>
                    <a:pt x="782" y="512"/>
                  </a:lnTo>
                  <a:lnTo>
                    <a:pt x="788" y="484"/>
                  </a:lnTo>
                  <a:lnTo>
                    <a:pt x="794" y="456"/>
                  </a:lnTo>
                  <a:lnTo>
                    <a:pt x="796" y="428"/>
                  </a:lnTo>
                  <a:lnTo>
                    <a:pt x="798" y="400"/>
                  </a:lnTo>
                  <a:lnTo>
                    <a:pt x="798" y="400"/>
                  </a:lnTo>
                  <a:lnTo>
                    <a:pt x="796" y="358"/>
                  </a:lnTo>
                  <a:lnTo>
                    <a:pt x="790" y="320"/>
                  </a:lnTo>
                  <a:lnTo>
                    <a:pt x="780" y="282"/>
                  </a:lnTo>
                  <a:lnTo>
                    <a:pt x="766" y="244"/>
                  </a:lnTo>
                  <a:lnTo>
                    <a:pt x="750" y="210"/>
                  </a:lnTo>
                  <a:lnTo>
                    <a:pt x="730" y="176"/>
                  </a:lnTo>
                  <a:lnTo>
                    <a:pt x="706" y="146"/>
                  </a:lnTo>
                  <a:lnTo>
                    <a:pt x="680" y="118"/>
                  </a:lnTo>
                  <a:lnTo>
                    <a:pt x="652" y="92"/>
                  </a:lnTo>
                  <a:lnTo>
                    <a:pt x="622" y="68"/>
                  </a:lnTo>
                  <a:lnTo>
                    <a:pt x="588" y="48"/>
                  </a:lnTo>
                  <a:lnTo>
                    <a:pt x="554" y="32"/>
                  </a:lnTo>
                  <a:lnTo>
                    <a:pt x="518" y="18"/>
                  </a:lnTo>
                  <a:lnTo>
                    <a:pt x="478" y="8"/>
                  </a:lnTo>
                  <a:lnTo>
                    <a:pt x="440" y="2"/>
                  </a:lnTo>
                  <a:lnTo>
                    <a:pt x="398" y="0"/>
                  </a:lnTo>
                  <a:lnTo>
                    <a:pt x="398" y="0"/>
                  </a:lnTo>
                  <a:close/>
                  <a:moveTo>
                    <a:pt x="322" y="440"/>
                  </a:moveTo>
                  <a:lnTo>
                    <a:pt x="322" y="440"/>
                  </a:lnTo>
                  <a:lnTo>
                    <a:pt x="318" y="448"/>
                  </a:lnTo>
                  <a:lnTo>
                    <a:pt x="314" y="456"/>
                  </a:lnTo>
                  <a:lnTo>
                    <a:pt x="302" y="468"/>
                  </a:lnTo>
                  <a:lnTo>
                    <a:pt x="286" y="478"/>
                  </a:lnTo>
                  <a:lnTo>
                    <a:pt x="268" y="486"/>
                  </a:lnTo>
                  <a:lnTo>
                    <a:pt x="248" y="490"/>
                  </a:lnTo>
                  <a:lnTo>
                    <a:pt x="226" y="490"/>
                  </a:lnTo>
                  <a:lnTo>
                    <a:pt x="204" y="486"/>
                  </a:lnTo>
                  <a:lnTo>
                    <a:pt x="180" y="480"/>
                  </a:lnTo>
                  <a:lnTo>
                    <a:pt x="180" y="480"/>
                  </a:lnTo>
                  <a:lnTo>
                    <a:pt x="158" y="470"/>
                  </a:lnTo>
                  <a:lnTo>
                    <a:pt x="138" y="458"/>
                  </a:lnTo>
                  <a:lnTo>
                    <a:pt x="122" y="444"/>
                  </a:lnTo>
                  <a:lnTo>
                    <a:pt x="110" y="428"/>
                  </a:lnTo>
                  <a:lnTo>
                    <a:pt x="100" y="410"/>
                  </a:lnTo>
                  <a:lnTo>
                    <a:pt x="94" y="394"/>
                  </a:lnTo>
                  <a:lnTo>
                    <a:pt x="94" y="376"/>
                  </a:lnTo>
                  <a:lnTo>
                    <a:pt x="94" y="368"/>
                  </a:lnTo>
                  <a:lnTo>
                    <a:pt x="98" y="360"/>
                  </a:lnTo>
                  <a:lnTo>
                    <a:pt x="98" y="360"/>
                  </a:lnTo>
                  <a:lnTo>
                    <a:pt x="100" y="352"/>
                  </a:lnTo>
                  <a:lnTo>
                    <a:pt x="106" y="344"/>
                  </a:lnTo>
                  <a:lnTo>
                    <a:pt x="118" y="330"/>
                  </a:lnTo>
                  <a:lnTo>
                    <a:pt x="132" y="322"/>
                  </a:lnTo>
                  <a:lnTo>
                    <a:pt x="150" y="314"/>
                  </a:lnTo>
                  <a:lnTo>
                    <a:pt x="170" y="310"/>
                  </a:lnTo>
                  <a:lnTo>
                    <a:pt x="192" y="310"/>
                  </a:lnTo>
                  <a:lnTo>
                    <a:pt x="216" y="312"/>
                  </a:lnTo>
                  <a:lnTo>
                    <a:pt x="238" y="320"/>
                  </a:lnTo>
                  <a:lnTo>
                    <a:pt x="238" y="320"/>
                  </a:lnTo>
                  <a:lnTo>
                    <a:pt x="260" y="330"/>
                  </a:lnTo>
                  <a:lnTo>
                    <a:pt x="280" y="342"/>
                  </a:lnTo>
                  <a:lnTo>
                    <a:pt x="296" y="356"/>
                  </a:lnTo>
                  <a:lnTo>
                    <a:pt x="310" y="372"/>
                  </a:lnTo>
                  <a:lnTo>
                    <a:pt x="318" y="388"/>
                  </a:lnTo>
                  <a:lnTo>
                    <a:pt x="324" y="406"/>
                  </a:lnTo>
                  <a:lnTo>
                    <a:pt x="326" y="424"/>
                  </a:lnTo>
                  <a:lnTo>
                    <a:pt x="324" y="432"/>
                  </a:lnTo>
                  <a:lnTo>
                    <a:pt x="322" y="440"/>
                  </a:lnTo>
                  <a:lnTo>
                    <a:pt x="322" y="440"/>
                  </a:lnTo>
                  <a:close/>
                  <a:moveTo>
                    <a:pt x="616" y="480"/>
                  </a:moveTo>
                  <a:lnTo>
                    <a:pt x="616" y="480"/>
                  </a:lnTo>
                  <a:lnTo>
                    <a:pt x="594" y="486"/>
                  </a:lnTo>
                  <a:lnTo>
                    <a:pt x="570" y="490"/>
                  </a:lnTo>
                  <a:lnTo>
                    <a:pt x="548" y="490"/>
                  </a:lnTo>
                  <a:lnTo>
                    <a:pt x="528" y="486"/>
                  </a:lnTo>
                  <a:lnTo>
                    <a:pt x="510" y="478"/>
                  </a:lnTo>
                  <a:lnTo>
                    <a:pt x="496" y="468"/>
                  </a:lnTo>
                  <a:lnTo>
                    <a:pt x="484" y="456"/>
                  </a:lnTo>
                  <a:lnTo>
                    <a:pt x="478" y="448"/>
                  </a:lnTo>
                  <a:lnTo>
                    <a:pt x="476" y="440"/>
                  </a:lnTo>
                  <a:lnTo>
                    <a:pt x="476" y="440"/>
                  </a:lnTo>
                  <a:lnTo>
                    <a:pt x="472" y="432"/>
                  </a:lnTo>
                  <a:lnTo>
                    <a:pt x="472" y="424"/>
                  </a:lnTo>
                  <a:lnTo>
                    <a:pt x="472" y="406"/>
                  </a:lnTo>
                  <a:lnTo>
                    <a:pt x="478" y="388"/>
                  </a:lnTo>
                  <a:lnTo>
                    <a:pt x="488" y="372"/>
                  </a:lnTo>
                  <a:lnTo>
                    <a:pt x="500" y="356"/>
                  </a:lnTo>
                  <a:lnTo>
                    <a:pt x="516" y="342"/>
                  </a:lnTo>
                  <a:lnTo>
                    <a:pt x="536" y="330"/>
                  </a:lnTo>
                  <a:lnTo>
                    <a:pt x="558" y="320"/>
                  </a:lnTo>
                  <a:lnTo>
                    <a:pt x="558" y="320"/>
                  </a:lnTo>
                  <a:lnTo>
                    <a:pt x="582" y="312"/>
                  </a:lnTo>
                  <a:lnTo>
                    <a:pt x="604" y="310"/>
                  </a:lnTo>
                  <a:lnTo>
                    <a:pt x="626" y="310"/>
                  </a:lnTo>
                  <a:lnTo>
                    <a:pt x="646" y="314"/>
                  </a:lnTo>
                  <a:lnTo>
                    <a:pt x="664" y="322"/>
                  </a:lnTo>
                  <a:lnTo>
                    <a:pt x="680" y="330"/>
                  </a:lnTo>
                  <a:lnTo>
                    <a:pt x="692" y="344"/>
                  </a:lnTo>
                  <a:lnTo>
                    <a:pt x="696" y="352"/>
                  </a:lnTo>
                  <a:lnTo>
                    <a:pt x="700" y="360"/>
                  </a:lnTo>
                  <a:lnTo>
                    <a:pt x="700" y="360"/>
                  </a:lnTo>
                  <a:lnTo>
                    <a:pt x="702" y="368"/>
                  </a:lnTo>
                  <a:lnTo>
                    <a:pt x="702" y="376"/>
                  </a:lnTo>
                  <a:lnTo>
                    <a:pt x="702" y="394"/>
                  </a:lnTo>
                  <a:lnTo>
                    <a:pt x="696" y="410"/>
                  </a:lnTo>
                  <a:lnTo>
                    <a:pt x="688" y="428"/>
                  </a:lnTo>
                  <a:lnTo>
                    <a:pt x="674" y="444"/>
                  </a:lnTo>
                  <a:lnTo>
                    <a:pt x="658" y="458"/>
                  </a:lnTo>
                  <a:lnTo>
                    <a:pt x="638" y="470"/>
                  </a:lnTo>
                  <a:lnTo>
                    <a:pt x="616" y="480"/>
                  </a:lnTo>
                  <a:lnTo>
                    <a:pt x="616" y="48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
          <p:nvSpPr>
            <p:cNvPr id="28" name="Freeform 103"/>
            <p:cNvSpPr>
              <a:spLocks/>
            </p:cNvSpPr>
            <p:nvPr/>
          </p:nvSpPr>
          <p:spPr bwMode="auto">
            <a:xfrm>
              <a:off x="1567211" y="2140607"/>
              <a:ext cx="231268" cy="234799"/>
            </a:xfrm>
            <a:custGeom>
              <a:avLst/>
              <a:gdLst>
                <a:gd name="T0" fmla="*/ 142 w 262"/>
                <a:gd name="T1" fmla="*/ 44 h 266"/>
                <a:gd name="T2" fmla="*/ 142 w 262"/>
                <a:gd name="T3" fmla="*/ 44 h 266"/>
                <a:gd name="T4" fmla="*/ 132 w 262"/>
                <a:gd name="T5" fmla="*/ 34 h 266"/>
                <a:gd name="T6" fmla="*/ 106 w 262"/>
                <a:gd name="T7" fmla="*/ 26 h 266"/>
                <a:gd name="T8" fmla="*/ 76 w 262"/>
                <a:gd name="T9" fmla="*/ 26 h 266"/>
                <a:gd name="T10" fmla="*/ 46 w 262"/>
                <a:gd name="T11" fmla="*/ 40 h 266"/>
                <a:gd name="T12" fmla="*/ 34 w 262"/>
                <a:gd name="T13" fmla="*/ 50 h 266"/>
                <a:gd name="T14" fmla="*/ 12 w 262"/>
                <a:gd name="T15" fmla="*/ 76 h 266"/>
                <a:gd name="T16" fmla="*/ 2 w 262"/>
                <a:gd name="T17" fmla="*/ 106 h 266"/>
                <a:gd name="T18" fmla="*/ 2 w 262"/>
                <a:gd name="T19" fmla="*/ 134 h 266"/>
                <a:gd name="T20" fmla="*/ 14 w 262"/>
                <a:gd name="T21" fmla="*/ 158 h 266"/>
                <a:gd name="T22" fmla="*/ 22 w 262"/>
                <a:gd name="T23" fmla="*/ 164 h 266"/>
                <a:gd name="T24" fmla="*/ 38 w 262"/>
                <a:gd name="T25" fmla="*/ 172 h 266"/>
                <a:gd name="T26" fmla="*/ 56 w 262"/>
                <a:gd name="T27" fmla="*/ 176 h 266"/>
                <a:gd name="T28" fmla="*/ 84 w 262"/>
                <a:gd name="T29" fmla="*/ 174 h 266"/>
                <a:gd name="T30" fmla="*/ 88 w 262"/>
                <a:gd name="T31" fmla="*/ 176 h 266"/>
                <a:gd name="T32" fmla="*/ 82 w 262"/>
                <a:gd name="T33" fmla="*/ 194 h 266"/>
                <a:gd name="T34" fmla="*/ 80 w 262"/>
                <a:gd name="T35" fmla="*/ 214 h 266"/>
                <a:gd name="T36" fmla="*/ 86 w 262"/>
                <a:gd name="T37" fmla="*/ 232 h 266"/>
                <a:gd name="T38" fmla="*/ 94 w 262"/>
                <a:gd name="T39" fmla="*/ 248 h 266"/>
                <a:gd name="T40" fmla="*/ 106 w 262"/>
                <a:gd name="T41" fmla="*/ 256 h 266"/>
                <a:gd name="T42" fmla="*/ 132 w 262"/>
                <a:gd name="T43" fmla="*/ 266 h 266"/>
                <a:gd name="T44" fmla="*/ 160 w 262"/>
                <a:gd name="T45" fmla="*/ 264 h 266"/>
                <a:gd name="T46" fmla="*/ 190 w 262"/>
                <a:gd name="T47" fmla="*/ 252 h 266"/>
                <a:gd name="T48" fmla="*/ 204 w 262"/>
                <a:gd name="T49" fmla="*/ 242 h 266"/>
                <a:gd name="T50" fmla="*/ 226 w 262"/>
                <a:gd name="T51" fmla="*/ 214 h 266"/>
                <a:gd name="T52" fmla="*/ 236 w 262"/>
                <a:gd name="T53" fmla="*/ 186 h 266"/>
                <a:gd name="T54" fmla="*/ 234 w 262"/>
                <a:gd name="T55" fmla="*/ 158 h 266"/>
                <a:gd name="T56" fmla="*/ 222 w 262"/>
                <a:gd name="T57" fmla="*/ 134 h 266"/>
                <a:gd name="T58" fmla="*/ 216 w 262"/>
                <a:gd name="T59" fmla="*/ 128 h 266"/>
                <a:gd name="T60" fmla="*/ 262 w 262"/>
                <a:gd name="T61" fmla="*/ 82 h 266"/>
                <a:gd name="T62" fmla="*/ 244 w 262"/>
                <a:gd name="T63" fmla="*/ 62 h 266"/>
                <a:gd name="T64" fmla="*/ 212 w 262"/>
                <a:gd name="T65" fmla="*/ 22 h 266"/>
                <a:gd name="T66" fmla="*/ 198 w 262"/>
                <a:gd name="T6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266">
                  <a:moveTo>
                    <a:pt x="198" y="0"/>
                  </a:moveTo>
                  <a:lnTo>
                    <a:pt x="142" y="44"/>
                  </a:lnTo>
                  <a:lnTo>
                    <a:pt x="142" y="44"/>
                  </a:lnTo>
                  <a:lnTo>
                    <a:pt x="142" y="44"/>
                  </a:lnTo>
                  <a:lnTo>
                    <a:pt x="142" y="44"/>
                  </a:lnTo>
                  <a:lnTo>
                    <a:pt x="132" y="34"/>
                  </a:lnTo>
                  <a:lnTo>
                    <a:pt x="120" y="28"/>
                  </a:lnTo>
                  <a:lnTo>
                    <a:pt x="106" y="26"/>
                  </a:lnTo>
                  <a:lnTo>
                    <a:pt x="92" y="24"/>
                  </a:lnTo>
                  <a:lnTo>
                    <a:pt x="76" y="26"/>
                  </a:lnTo>
                  <a:lnTo>
                    <a:pt x="62" y="32"/>
                  </a:lnTo>
                  <a:lnTo>
                    <a:pt x="46" y="40"/>
                  </a:lnTo>
                  <a:lnTo>
                    <a:pt x="34" y="50"/>
                  </a:lnTo>
                  <a:lnTo>
                    <a:pt x="34" y="50"/>
                  </a:lnTo>
                  <a:lnTo>
                    <a:pt x="22" y="62"/>
                  </a:lnTo>
                  <a:lnTo>
                    <a:pt x="12" y="76"/>
                  </a:lnTo>
                  <a:lnTo>
                    <a:pt x="6" y="90"/>
                  </a:lnTo>
                  <a:lnTo>
                    <a:pt x="2" y="106"/>
                  </a:lnTo>
                  <a:lnTo>
                    <a:pt x="0" y="120"/>
                  </a:lnTo>
                  <a:lnTo>
                    <a:pt x="2" y="134"/>
                  </a:lnTo>
                  <a:lnTo>
                    <a:pt x="8" y="146"/>
                  </a:lnTo>
                  <a:lnTo>
                    <a:pt x="14" y="158"/>
                  </a:lnTo>
                  <a:lnTo>
                    <a:pt x="14" y="158"/>
                  </a:lnTo>
                  <a:lnTo>
                    <a:pt x="22" y="164"/>
                  </a:lnTo>
                  <a:lnTo>
                    <a:pt x="30" y="170"/>
                  </a:lnTo>
                  <a:lnTo>
                    <a:pt x="38" y="172"/>
                  </a:lnTo>
                  <a:lnTo>
                    <a:pt x="46" y="176"/>
                  </a:lnTo>
                  <a:lnTo>
                    <a:pt x="56" y="176"/>
                  </a:lnTo>
                  <a:lnTo>
                    <a:pt x="66" y="176"/>
                  </a:lnTo>
                  <a:lnTo>
                    <a:pt x="84" y="174"/>
                  </a:lnTo>
                  <a:lnTo>
                    <a:pt x="84" y="174"/>
                  </a:lnTo>
                  <a:lnTo>
                    <a:pt x="88" y="176"/>
                  </a:lnTo>
                  <a:lnTo>
                    <a:pt x="88" y="176"/>
                  </a:lnTo>
                  <a:lnTo>
                    <a:pt x="82" y="194"/>
                  </a:lnTo>
                  <a:lnTo>
                    <a:pt x="80" y="204"/>
                  </a:lnTo>
                  <a:lnTo>
                    <a:pt x="80" y="214"/>
                  </a:lnTo>
                  <a:lnTo>
                    <a:pt x="82" y="224"/>
                  </a:lnTo>
                  <a:lnTo>
                    <a:pt x="86" y="232"/>
                  </a:lnTo>
                  <a:lnTo>
                    <a:pt x="90" y="240"/>
                  </a:lnTo>
                  <a:lnTo>
                    <a:pt x="94" y="248"/>
                  </a:lnTo>
                  <a:lnTo>
                    <a:pt x="94" y="248"/>
                  </a:lnTo>
                  <a:lnTo>
                    <a:pt x="106" y="256"/>
                  </a:lnTo>
                  <a:lnTo>
                    <a:pt x="118" y="262"/>
                  </a:lnTo>
                  <a:lnTo>
                    <a:pt x="132" y="266"/>
                  </a:lnTo>
                  <a:lnTo>
                    <a:pt x="146" y="266"/>
                  </a:lnTo>
                  <a:lnTo>
                    <a:pt x="160" y="264"/>
                  </a:lnTo>
                  <a:lnTo>
                    <a:pt x="176" y="260"/>
                  </a:lnTo>
                  <a:lnTo>
                    <a:pt x="190" y="252"/>
                  </a:lnTo>
                  <a:lnTo>
                    <a:pt x="204" y="242"/>
                  </a:lnTo>
                  <a:lnTo>
                    <a:pt x="204" y="242"/>
                  </a:lnTo>
                  <a:lnTo>
                    <a:pt x="216" y="228"/>
                  </a:lnTo>
                  <a:lnTo>
                    <a:pt x="226" y="214"/>
                  </a:lnTo>
                  <a:lnTo>
                    <a:pt x="232" y="200"/>
                  </a:lnTo>
                  <a:lnTo>
                    <a:pt x="236" y="186"/>
                  </a:lnTo>
                  <a:lnTo>
                    <a:pt x="236" y="172"/>
                  </a:lnTo>
                  <a:lnTo>
                    <a:pt x="234" y="158"/>
                  </a:lnTo>
                  <a:lnTo>
                    <a:pt x="230" y="144"/>
                  </a:lnTo>
                  <a:lnTo>
                    <a:pt x="222" y="134"/>
                  </a:lnTo>
                  <a:lnTo>
                    <a:pt x="222" y="134"/>
                  </a:lnTo>
                  <a:lnTo>
                    <a:pt x="216" y="128"/>
                  </a:lnTo>
                  <a:lnTo>
                    <a:pt x="210" y="124"/>
                  </a:lnTo>
                  <a:lnTo>
                    <a:pt x="262" y="82"/>
                  </a:lnTo>
                  <a:lnTo>
                    <a:pt x="262" y="82"/>
                  </a:lnTo>
                  <a:lnTo>
                    <a:pt x="244" y="62"/>
                  </a:lnTo>
                  <a:lnTo>
                    <a:pt x="228" y="42"/>
                  </a:lnTo>
                  <a:lnTo>
                    <a:pt x="212" y="22"/>
                  </a:lnTo>
                  <a:lnTo>
                    <a:pt x="198" y="0"/>
                  </a:lnTo>
                  <a:lnTo>
                    <a:pt x="198"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
          <p:nvSpPr>
            <p:cNvPr id="29" name="Freeform 104"/>
            <p:cNvSpPr>
              <a:spLocks/>
            </p:cNvSpPr>
            <p:nvPr/>
          </p:nvSpPr>
          <p:spPr bwMode="auto">
            <a:xfrm>
              <a:off x="1567211" y="1513888"/>
              <a:ext cx="231268" cy="227737"/>
            </a:xfrm>
            <a:custGeom>
              <a:avLst/>
              <a:gdLst>
                <a:gd name="T0" fmla="*/ 142 w 262"/>
                <a:gd name="T1" fmla="*/ 224 h 258"/>
                <a:gd name="T2" fmla="*/ 142 w 262"/>
                <a:gd name="T3" fmla="*/ 224 h 258"/>
                <a:gd name="T4" fmla="*/ 146 w 262"/>
                <a:gd name="T5" fmla="*/ 216 h 258"/>
                <a:gd name="T6" fmla="*/ 198 w 262"/>
                <a:gd name="T7" fmla="*/ 258 h 258"/>
                <a:gd name="T8" fmla="*/ 198 w 262"/>
                <a:gd name="T9" fmla="*/ 258 h 258"/>
                <a:gd name="T10" fmla="*/ 212 w 262"/>
                <a:gd name="T11" fmla="*/ 236 h 258"/>
                <a:gd name="T12" fmla="*/ 228 w 262"/>
                <a:gd name="T13" fmla="*/ 214 h 258"/>
                <a:gd name="T14" fmla="*/ 244 w 262"/>
                <a:gd name="T15" fmla="*/ 194 h 258"/>
                <a:gd name="T16" fmla="*/ 262 w 262"/>
                <a:gd name="T17" fmla="*/ 176 h 258"/>
                <a:gd name="T18" fmla="*/ 216 w 262"/>
                <a:gd name="T19" fmla="*/ 140 h 258"/>
                <a:gd name="T20" fmla="*/ 216 w 262"/>
                <a:gd name="T21" fmla="*/ 140 h 258"/>
                <a:gd name="T22" fmla="*/ 222 w 262"/>
                <a:gd name="T23" fmla="*/ 134 h 258"/>
                <a:gd name="T24" fmla="*/ 222 w 262"/>
                <a:gd name="T25" fmla="*/ 134 h 258"/>
                <a:gd name="T26" fmla="*/ 230 w 262"/>
                <a:gd name="T27" fmla="*/ 122 h 258"/>
                <a:gd name="T28" fmla="*/ 234 w 262"/>
                <a:gd name="T29" fmla="*/ 110 h 258"/>
                <a:gd name="T30" fmla="*/ 236 w 262"/>
                <a:gd name="T31" fmla="*/ 96 h 258"/>
                <a:gd name="T32" fmla="*/ 236 w 262"/>
                <a:gd name="T33" fmla="*/ 82 h 258"/>
                <a:gd name="T34" fmla="*/ 232 w 262"/>
                <a:gd name="T35" fmla="*/ 66 h 258"/>
                <a:gd name="T36" fmla="*/ 226 w 262"/>
                <a:gd name="T37" fmla="*/ 52 h 258"/>
                <a:gd name="T38" fmla="*/ 216 w 262"/>
                <a:gd name="T39" fmla="*/ 38 h 258"/>
                <a:gd name="T40" fmla="*/ 204 w 262"/>
                <a:gd name="T41" fmla="*/ 26 h 258"/>
                <a:gd name="T42" fmla="*/ 204 w 262"/>
                <a:gd name="T43" fmla="*/ 26 h 258"/>
                <a:gd name="T44" fmla="*/ 190 w 262"/>
                <a:gd name="T45" fmla="*/ 16 h 258"/>
                <a:gd name="T46" fmla="*/ 176 w 262"/>
                <a:gd name="T47" fmla="*/ 8 h 258"/>
                <a:gd name="T48" fmla="*/ 160 w 262"/>
                <a:gd name="T49" fmla="*/ 4 h 258"/>
                <a:gd name="T50" fmla="*/ 146 w 262"/>
                <a:gd name="T51" fmla="*/ 0 h 258"/>
                <a:gd name="T52" fmla="*/ 132 w 262"/>
                <a:gd name="T53" fmla="*/ 2 h 258"/>
                <a:gd name="T54" fmla="*/ 118 w 262"/>
                <a:gd name="T55" fmla="*/ 4 h 258"/>
                <a:gd name="T56" fmla="*/ 106 w 262"/>
                <a:gd name="T57" fmla="*/ 12 h 258"/>
                <a:gd name="T58" fmla="*/ 94 w 262"/>
                <a:gd name="T59" fmla="*/ 20 h 258"/>
                <a:gd name="T60" fmla="*/ 94 w 262"/>
                <a:gd name="T61" fmla="*/ 20 h 258"/>
                <a:gd name="T62" fmla="*/ 90 w 262"/>
                <a:gd name="T63" fmla="*/ 26 h 258"/>
                <a:gd name="T64" fmla="*/ 86 w 262"/>
                <a:gd name="T65" fmla="*/ 34 h 258"/>
                <a:gd name="T66" fmla="*/ 82 w 262"/>
                <a:gd name="T67" fmla="*/ 50 h 258"/>
                <a:gd name="T68" fmla="*/ 82 w 262"/>
                <a:gd name="T69" fmla="*/ 66 h 258"/>
                <a:gd name="T70" fmla="*/ 86 w 262"/>
                <a:gd name="T71" fmla="*/ 84 h 258"/>
                <a:gd name="T72" fmla="*/ 86 w 262"/>
                <a:gd name="T73" fmla="*/ 84 h 258"/>
                <a:gd name="T74" fmla="*/ 76 w 262"/>
                <a:gd name="T75" fmla="*/ 92 h 258"/>
                <a:gd name="T76" fmla="*/ 76 w 262"/>
                <a:gd name="T77" fmla="*/ 92 h 258"/>
                <a:gd name="T78" fmla="*/ 58 w 262"/>
                <a:gd name="T79" fmla="*/ 90 h 258"/>
                <a:gd name="T80" fmla="*/ 42 w 262"/>
                <a:gd name="T81" fmla="*/ 94 h 258"/>
                <a:gd name="T82" fmla="*/ 28 w 262"/>
                <a:gd name="T83" fmla="*/ 100 h 258"/>
                <a:gd name="T84" fmla="*/ 20 w 262"/>
                <a:gd name="T85" fmla="*/ 104 h 258"/>
                <a:gd name="T86" fmla="*/ 14 w 262"/>
                <a:gd name="T87" fmla="*/ 110 h 258"/>
                <a:gd name="T88" fmla="*/ 14 w 262"/>
                <a:gd name="T89" fmla="*/ 110 h 258"/>
                <a:gd name="T90" fmla="*/ 8 w 262"/>
                <a:gd name="T91" fmla="*/ 122 h 258"/>
                <a:gd name="T92" fmla="*/ 2 w 262"/>
                <a:gd name="T93" fmla="*/ 134 h 258"/>
                <a:gd name="T94" fmla="*/ 0 w 262"/>
                <a:gd name="T95" fmla="*/ 148 h 258"/>
                <a:gd name="T96" fmla="*/ 2 w 262"/>
                <a:gd name="T97" fmla="*/ 162 h 258"/>
                <a:gd name="T98" fmla="*/ 6 w 262"/>
                <a:gd name="T99" fmla="*/ 176 h 258"/>
                <a:gd name="T100" fmla="*/ 12 w 262"/>
                <a:gd name="T101" fmla="*/ 192 h 258"/>
                <a:gd name="T102" fmla="*/ 22 w 262"/>
                <a:gd name="T103" fmla="*/ 204 h 258"/>
                <a:gd name="T104" fmla="*/ 34 w 262"/>
                <a:gd name="T105" fmla="*/ 218 h 258"/>
                <a:gd name="T106" fmla="*/ 34 w 262"/>
                <a:gd name="T107" fmla="*/ 218 h 258"/>
                <a:gd name="T108" fmla="*/ 46 w 262"/>
                <a:gd name="T109" fmla="*/ 228 h 258"/>
                <a:gd name="T110" fmla="*/ 62 w 262"/>
                <a:gd name="T111" fmla="*/ 236 h 258"/>
                <a:gd name="T112" fmla="*/ 76 w 262"/>
                <a:gd name="T113" fmla="*/ 240 h 258"/>
                <a:gd name="T114" fmla="*/ 92 w 262"/>
                <a:gd name="T115" fmla="*/ 242 h 258"/>
                <a:gd name="T116" fmla="*/ 106 w 262"/>
                <a:gd name="T117" fmla="*/ 242 h 258"/>
                <a:gd name="T118" fmla="*/ 120 w 262"/>
                <a:gd name="T119" fmla="*/ 238 h 258"/>
                <a:gd name="T120" fmla="*/ 132 w 262"/>
                <a:gd name="T121" fmla="*/ 232 h 258"/>
                <a:gd name="T122" fmla="*/ 142 w 262"/>
                <a:gd name="T123" fmla="*/ 224 h 258"/>
                <a:gd name="T124" fmla="*/ 142 w 262"/>
                <a:gd name="T125" fmla="*/ 2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2" h="258">
                  <a:moveTo>
                    <a:pt x="142" y="224"/>
                  </a:moveTo>
                  <a:lnTo>
                    <a:pt x="142" y="224"/>
                  </a:lnTo>
                  <a:lnTo>
                    <a:pt x="146" y="216"/>
                  </a:lnTo>
                  <a:lnTo>
                    <a:pt x="198" y="258"/>
                  </a:lnTo>
                  <a:lnTo>
                    <a:pt x="198" y="258"/>
                  </a:lnTo>
                  <a:lnTo>
                    <a:pt x="212" y="236"/>
                  </a:lnTo>
                  <a:lnTo>
                    <a:pt x="228" y="214"/>
                  </a:lnTo>
                  <a:lnTo>
                    <a:pt x="244" y="194"/>
                  </a:lnTo>
                  <a:lnTo>
                    <a:pt x="262" y="176"/>
                  </a:lnTo>
                  <a:lnTo>
                    <a:pt x="216" y="140"/>
                  </a:lnTo>
                  <a:lnTo>
                    <a:pt x="216" y="140"/>
                  </a:lnTo>
                  <a:lnTo>
                    <a:pt x="222" y="134"/>
                  </a:lnTo>
                  <a:lnTo>
                    <a:pt x="222" y="134"/>
                  </a:lnTo>
                  <a:lnTo>
                    <a:pt x="230" y="122"/>
                  </a:lnTo>
                  <a:lnTo>
                    <a:pt x="234" y="110"/>
                  </a:lnTo>
                  <a:lnTo>
                    <a:pt x="236" y="96"/>
                  </a:lnTo>
                  <a:lnTo>
                    <a:pt x="236" y="82"/>
                  </a:lnTo>
                  <a:lnTo>
                    <a:pt x="232" y="66"/>
                  </a:lnTo>
                  <a:lnTo>
                    <a:pt x="226" y="52"/>
                  </a:lnTo>
                  <a:lnTo>
                    <a:pt x="216" y="38"/>
                  </a:lnTo>
                  <a:lnTo>
                    <a:pt x="204" y="26"/>
                  </a:lnTo>
                  <a:lnTo>
                    <a:pt x="204" y="26"/>
                  </a:lnTo>
                  <a:lnTo>
                    <a:pt x="190" y="16"/>
                  </a:lnTo>
                  <a:lnTo>
                    <a:pt x="176" y="8"/>
                  </a:lnTo>
                  <a:lnTo>
                    <a:pt x="160" y="4"/>
                  </a:lnTo>
                  <a:lnTo>
                    <a:pt x="146" y="0"/>
                  </a:lnTo>
                  <a:lnTo>
                    <a:pt x="132" y="2"/>
                  </a:lnTo>
                  <a:lnTo>
                    <a:pt x="118" y="4"/>
                  </a:lnTo>
                  <a:lnTo>
                    <a:pt x="106" y="12"/>
                  </a:lnTo>
                  <a:lnTo>
                    <a:pt x="94" y="20"/>
                  </a:lnTo>
                  <a:lnTo>
                    <a:pt x="94" y="20"/>
                  </a:lnTo>
                  <a:lnTo>
                    <a:pt x="90" y="26"/>
                  </a:lnTo>
                  <a:lnTo>
                    <a:pt x="86" y="34"/>
                  </a:lnTo>
                  <a:lnTo>
                    <a:pt x="82" y="50"/>
                  </a:lnTo>
                  <a:lnTo>
                    <a:pt x="82" y="66"/>
                  </a:lnTo>
                  <a:lnTo>
                    <a:pt x="86" y="84"/>
                  </a:lnTo>
                  <a:lnTo>
                    <a:pt x="86" y="84"/>
                  </a:lnTo>
                  <a:lnTo>
                    <a:pt x="76" y="92"/>
                  </a:lnTo>
                  <a:lnTo>
                    <a:pt x="76" y="92"/>
                  </a:lnTo>
                  <a:lnTo>
                    <a:pt x="58" y="90"/>
                  </a:lnTo>
                  <a:lnTo>
                    <a:pt x="42" y="94"/>
                  </a:lnTo>
                  <a:lnTo>
                    <a:pt x="28" y="100"/>
                  </a:lnTo>
                  <a:lnTo>
                    <a:pt x="20" y="104"/>
                  </a:lnTo>
                  <a:lnTo>
                    <a:pt x="14" y="110"/>
                  </a:lnTo>
                  <a:lnTo>
                    <a:pt x="14" y="110"/>
                  </a:lnTo>
                  <a:lnTo>
                    <a:pt x="8" y="122"/>
                  </a:lnTo>
                  <a:lnTo>
                    <a:pt x="2" y="134"/>
                  </a:lnTo>
                  <a:lnTo>
                    <a:pt x="0" y="148"/>
                  </a:lnTo>
                  <a:lnTo>
                    <a:pt x="2" y="162"/>
                  </a:lnTo>
                  <a:lnTo>
                    <a:pt x="6" y="176"/>
                  </a:lnTo>
                  <a:lnTo>
                    <a:pt x="12" y="192"/>
                  </a:lnTo>
                  <a:lnTo>
                    <a:pt x="22" y="204"/>
                  </a:lnTo>
                  <a:lnTo>
                    <a:pt x="34" y="218"/>
                  </a:lnTo>
                  <a:lnTo>
                    <a:pt x="34" y="218"/>
                  </a:lnTo>
                  <a:lnTo>
                    <a:pt x="46" y="228"/>
                  </a:lnTo>
                  <a:lnTo>
                    <a:pt x="62" y="236"/>
                  </a:lnTo>
                  <a:lnTo>
                    <a:pt x="76" y="240"/>
                  </a:lnTo>
                  <a:lnTo>
                    <a:pt x="92" y="242"/>
                  </a:lnTo>
                  <a:lnTo>
                    <a:pt x="106" y="242"/>
                  </a:lnTo>
                  <a:lnTo>
                    <a:pt x="120" y="238"/>
                  </a:lnTo>
                  <a:lnTo>
                    <a:pt x="132" y="232"/>
                  </a:lnTo>
                  <a:lnTo>
                    <a:pt x="142" y="224"/>
                  </a:lnTo>
                  <a:lnTo>
                    <a:pt x="142" y="224"/>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
          <p:nvSpPr>
            <p:cNvPr id="30" name="Freeform 105"/>
            <p:cNvSpPr>
              <a:spLocks/>
            </p:cNvSpPr>
            <p:nvPr/>
          </p:nvSpPr>
          <p:spPr bwMode="auto">
            <a:xfrm>
              <a:off x="2335162" y="1513888"/>
              <a:ext cx="243626" cy="227737"/>
            </a:xfrm>
            <a:custGeom>
              <a:avLst/>
              <a:gdLst>
                <a:gd name="T0" fmla="*/ 124 w 276"/>
                <a:gd name="T1" fmla="*/ 210 h 258"/>
                <a:gd name="T2" fmla="*/ 128 w 276"/>
                <a:gd name="T3" fmla="*/ 218 h 258"/>
                <a:gd name="T4" fmla="*/ 132 w 276"/>
                <a:gd name="T5" fmla="*/ 224 h 258"/>
                <a:gd name="T6" fmla="*/ 156 w 276"/>
                <a:gd name="T7" fmla="*/ 238 h 258"/>
                <a:gd name="T8" fmla="*/ 184 w 276"/>
                <a:gd name="T9" fmla="*/ 242 h 258"/>
                <a:gd name="T10" fmla="*/ 214 w 276"/>
                <a:gd name="T11" fmla="*/ 236 h 258"/>
                <a:gd name="T12" fmla="*/ 242 w 276"/>
                <a:gd name="T13" fmla="*/ 218 h 258"/>
                <a:gd name="T14" fmla="*/ 254 w 276"/>
                <a:gd name="T15" fmla="*/ 206 h 258"/>
                <a:gd name="T16" fmla="*/ 270 w 276"/>
                <a:gd name="T17" fmla="*/ 176 h 258"/>
                <a:gd name="T18" fmla="*/ 276 w 276"/>
                <a:gd name="T19" fmla="*/ 148 h 258"/>
                <a:gd name="T20" fmla="*/ 268 w 276"/>
                <a:gd name="T21" fmla="*/ 122 h 258"/>
                <a:gd name="T22" fmla="*/ 260 w 276"/>
                <a:gd name="T23" fmla="*/ 110 h 258"/>
                <a:gd name="T24" fmla="*/ 246 w 276"/>
                <a:gd name="T25" fmla="*/ 98 h 258"/>
                <a:gd name="T26" fmla="*/ 228 w 276"/>
                <a:gd name="T27" fmla="*/ 92 h 258"/>
                <a:gd name="T28" fmla="*/ 210 w 276"/>
                <a:gd name="T29" fmla="*/ 90 h 258"/>
                <a:gd name="T30" fmla="*/ 188 w 276"/>
                <a:gd name="T31" fmla="*/ 94 h 258"/>
                <a:gd name="T32" fmla="*/ 188 w 276"/>
                <a:gd name="T33" fmla="*/ 94 h 258"/>
                <a:gd name="T34" fmla="*/ 188 w 276"/>
                <a:gd name="T35" fmla="*/ 92 h 258"/>
                <a:gd name="T36" fmla="*/ 194 w 276"/>
                <a:gd name="T37" fmla="*/ 64 h 258"/>
                <a:gd name="T38" fmla="*/ 194 w 276"/>
                <a:gd name="T39" fmla="*/ 44 h 258"/>
                <a:gd name="T40" fmla="*/ 186 w 276"/>
                <a:gd name="T41" fmla="*/ 28 h 258"/>
                <a:gd name="T42" fmla="*/ 180 w 276"/>
                <a:gd name="T43" fmla="*/ 20 h 258"/>
                <a:gd name="T44" fmla="*/ 158 w 276"/>
                <a:gd name="T45" fmla="*/ 4 h 258"/>
                <a:gd name="T46" fmla="*/ 130 w 276"/>
                <a:gd name="T47" fmla="*/ 0 h 258"/>
                <a:gd name="T48" fmla="*/ 100 w 276"/>
                <a:gd name="T49" fmla="*/ 8 h 258"/>
                <a:gd name="T50" fmla="*/ 72 w 276"/>
                <a:gd name="T51" fmla="*/ 26 h 258"/>
                <a:gd name="T52" fmla="*/ 60 w 276"/>
                <a:gd name="T53" fmla="*/ 38 h 258"/>
                <a:gd name="T54" fmla="*/ 44 w 276"/>
                <a:gd name="T55" fmla="*/ 66 h 258"/>
                <a:gd name="T56" fmla="*/ 38 w 276"/>
                <a:gd name="T57" fmla="*/ 96 h 258"/>
                <a:gd name="T58" fmla="*/ 46 w 276"/>
                <a:gd name="T59" fmla="*/ 122 h 258"/>
                <a:gd name="T60" fmla="*/ 0 w 276"/>
                <a:gd name="T61" fmla="*/ 176 h 258"/>
                <a:gd name="T62" fmla="*/ 18 w 276"/>
                <a:gd name="T63" fmla="*/ 194 h 258"/>
                <a:gd name="T64" fmla="*/ 50 w 276"/>
                <a:gd name="T65" fmla="*/ 236 h 258"/>
                <a:gd name="T66" fmla="*/ 64 w 276"/>
                <a:gd name="T67"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258">
                  <a:moveTo>
                    <a:pt x="64" y="258"/>
                  </a:moveTo>
                  <a:lnTo>
                    <a:pt x="124" y="210"/>
                  </a:lnTo>
                  <a:lnTo>
                    <a:pt x="124" y="210"/>
                  </a:lnTo>
                  <a:lnTo>
                    <a:pt x="128" y="218"/>
                  </a:lnTo>
                  <a:lnTo>
                    <a:pt x="132" y="224"/>
                  </a:lnTo>
                  <a:lnTo>
                    <a:pt x="132" y="224"/>
                  </a:lnTo>
                  <a:lnTo>
                    <a:pt x="144" y="232"/>
                  </a:lnTo>
                  <a:lnTo>
                    <a:pt x="156" y="238"/>
                  </a:lnTo>
                  <a:lnTo>
                    <a:pt x="170" y="242"/>
                  </a:lnTo>
                  <a:lnTo>
                    <a:pt x="184" y="242"/>
                  </a:lnTo>
                  <a:lnTo>
                    <a:pt x="198" y="240"/>
                  </a:lnTo>
                  <a:lnTo>
                    <a:pt x="214" y="236"/>
                  </a:lnTo>
                  <a:lnTo>
                    <a:pt x="228" y="228"/>
                  </a:lnTo>
                  <a:lnTo>
                    <a:pt x="242" y="218"/>
                  </a:lnTo>
                  <a:lnTo>
                    <a:pt x="242" y="218"/>
                  </a:lnTo>
                  <a:lnTo>
                    <a:pt x="254" y="206"/>
                  </a:lnTo>
                  <a:lnTo>
                    <a:pt x="264" y="192"/>
                  </a:lnTo>
                  <a:lnTo>
                    <a:pt x="270" y="176"/>
                  </a:lnTo>
                  <a:lnTo>
                    <a:pt x="274" y="162"/>
                  </a:lnTo>
                  <a:lnTo>
                    <a:pt x="276" y="148"/>
                  </a:lnTo>
                  <a:lnTo>
                    <a:pt x="274" y="134"/>
                  </a:lnTo>
                  <a:lnTo>
                    <a:pt x="268" y="122"/>
                  </a:lnTo>
                  <a:lnTo>
                    <a:pt x="260" y="110"/>
                  </a:lnTo>
                  <a:lnTo>
                    <a:pt x="260" y="110"/>
                  </a:lnTo>
                  <a:lnTo>
                    <a:pt x="254" y="104"/>
                  </a:lnTo>
                  <a:lnTo>
                    <a:pt x="246" y="98"/>
                  </a:lnTo>
                  <a:lnTo>
                    <a:pt x="238" y="94"/>
                  </a:lnTo>
                  <a:lnTo>
                    <a:pt x="228" y="92"/>
                  </a:lnTo>
                  <a:lnTo>
                    <a:pt x="218" y="90"/>
                  </a:lnTo>
                  <a:lnTo>
                    <a:pt x="210" y="90"/>
                  </a:lnTo>
                  <a:lnTo>
                    <a:pt x="188" y="94"/>
                  </a:lnTo>
                  <a:lnTo>
                    <a:pt x="188" y="94"/>
                  </a:lnTo>
                  <a:lnTo>
                    <a:pt x="188" y="94"/>
                  </a:lnTo>
                  <a:lnTo>
                    <a:pt x="188" y="94"/>
                  </a:lnTo>
                  <a:lnTo>
                    <a:pt x="188" y="92"/>
                  </a:lnTo>
                  <a:lnTo>
                    <a:pt x="188" y="92"/>
                  </a:lnTo>
                  <a:lnTo>
                    <a:pt x="194" y="74"/>
                  </a:lnTo>
                  <a:lnTo>
                    <a:pt x="194" y="64"/>
                  </a:lnTo>
                  <a:lnTo>
                    <a:pt x="194" y="54"/>
                  </a:lnTo>
                  <a:lnTo>
                    <a:pt x="194" y="44"/>
                  </a:lnTo>
                  <a:lnTo>
                    <a:pt x="190" y="36"/>
                  </a:lnTo>
                  <a:lnTo>
                    <a:pt x="186" y="28"/>
                  </a:lnTo>
                  <a:lnTo>
                    <a:pt x="180" y="20"/>
                  </a:lnTo>
                  <a:lnTo>
                    <a:pt x="180" y="20"/>
                  </a:lnTo>
                  <a:lnTo>
                    <a:pt x="170" y="12"/>
                  </a:lnTo>
                  <a:lnTo>
                    <a:pt x="158" y="4"/>
                  </a:lnTo>
                  <a:lnTo>
                    <a:pt x="144" y="2"/>
                  </a:lnTo>
                  <a:lnTo>
                    <a:pt x="130" y="0"/>
                  </a:lnTo>
                  <a:lnTo>
                    <a:pt x="114" y="4"/>
                  </a:lnTo>
                  <a:lnTo>
                    <a:pt x="100" y="8"/>
                  </a:lnTo>
                  <a:lnTo>
                    <a:pt x="86" y="16"/>
                  </a:lnTo>
                  <a:lnTo>
                    <a:pt x="72" y="26"/>
                  </a:lnTo>
                  <a:lnTo>
                    <a:pt x="72" y="26"/>
                  </a:lnTo>
                  <a:lnTo>
                    <a:pt x="60" y="38"/>
                  </a:lnTo>
                  <a:lnTo>
                    <a:pt x="50" y="52"/>
                  </a:lnTo>
                  <a:lnTo>
                    <a:pt x="44" y="66"/>
                  </a:lnTo>
                  <a:lnTo>
                    <a:pt x="40" y="82"/>
                  </a:lnTo>
                  <a:lnTo>
                    <a:pt x="38" y="96"/>
                  </a:lnTo>
                  <a:lnTo>
                    <a:pt x="40" y="110"/>
                  </a:lnTo>
                  <a:lnTo>
                    <a:pt x="46" y="122"/>
                  </a:lnTo>
                  <a:lnTo>
                    <a:pt x="54" y="134"/>
                  </a:lnTo>
                  <a:lnTo>
                    <a:pt x="0" y="176"/>
                  </a:lnTo>
                  <a:lnTo>
                    <a:pt x="0" y="176"/>
                  </a:lnTo>
                  <a:lnTo>
                    <a:pt x="18" y="194"/>
                  </a:lnTo>
                  <a:lnTo>
                    <a:pt x="36" y="214"/>
                  </a:lnTo>
                  <a:lnTo>
                    <a:pt x="50" y="236"/>
                  </a:lnTo>
                  <a:lnTo>
                    <a:pt x="64" y="258"/>
                  </a:lnTo>
                  <a:lnTo>
                    <a:pt x="64" y="258"/>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grpSp>
      <p:grpSp>
        <p:nvGrpSpPr>
          <p:cNvPr id="31" name="Group 30"/>
          <p:cNvGrpSpPr/>
          <p:nvPr/>
        </p:nvGrpSpPr>
        <p:grpSpPr>
          <a:xfrm>
            <a:off x="2532095" y="2196924"/>
            <a:ext cx="408542" cy="433687"/>
            <a:chOff x="14712090" y="2609581"/>
            <a:chExt cx="469856" cy="505316"/>
          </a:xfrm>
          <a:solidFill>
            <a:srgbClr val="C00000"/>
          </a:solidFill>
        </p:grpSpPr>
        <p:sp>
          <p:nvSpPr>
            <p:cNvPr id="33" name="Freeform 23"/>
            <p:cNvSpPr>
              <a:spLocks/>
            </p:cNvSpPr>
            <p:nvPr/>
          </p:nvSpPr>
          <p:spPr bwMode="auto">
            <a:xfrm>
              <a:off x="14712090" y="2771925"/>
              <a:ext cx="224955" cy="342972"/>
            </a:xfrm>
            <a:custGeom>
              <a:avLst/>
              <a:gdLst>
                <a:gd name="T0" fmla="*/ 172 w 172"/>
                <a:gd name="T1" fmla="*/ 50 h 262"/>
                <a:gd name="T2" fmla="*/ 96 w 172"/>
                <a:gd name="T3" fmla="*/ 133 h 262"/>
                <a:gd name="T4" fmla="*/ 172 w 172"/>
                <a:gd name="T5" fmla="*/ 216 h 262"/>
                <a:gd name="T6" fmla="*/ 172 w 172"/>
                <a:gd name="T7" fmla="*/ 262 h 262"/>
                <a:gd name="T8" fmla="*/ 75 w 172"/>
                <a:gd name="T9" fmla="*/ 181 h 262"/>
                <a:gd name="T10" fmla="*/ 30 w 172"/>
                <a:gd name="T11" fmla="*/ 200 h 262"/>
                <a:gd name="T12" fmla="*/ 26 w 172"/>
                <a:gd name="T13" fmla="*/ 202 h 262"/>
                <a:gd name="T14" fmla="*/ 13 w 172"/>
                <a:gd name="T15" fmla="*/ 194 h 262"/>
                <a:gd name="T16" fmla="*/ 21 w 172"/>
                <a:gd name="T17" fmla="*/ 176 h 262"/>
                <a:gd name="T18" fmla="*/ 66 w 172"/>
                <a:gd name="T19" fmla="*/ 156 h 262"/>
                <a:gd name="T20" fmla="*/ 61 w 172"/>
                <a:gd name="T21" fmla="*/ 118 h 262"/>
                <a:gd name="T22" fmla="*/ 13 w 172"/>
                <a:gd name="T23" fmla="*/ 118 h 262"/>
                <a:gd name="T24" fmla="*/ 0 w 172"/>
                <a:gd name="T25" fmla="*/ 105 h 262"/>
                <a:gd name="T26" fmla="*/ 13 w 172"/>
                <a:gd name="T27" fmla="*/ 92 h 262"/>
                <a:gd name="T28" fmla="*/ 61 w 172"/>
                <a:gd name="T29" fmla="*/ 92 h 262"/>
                <a:gd name="T30" fmla="*/ 66 w 172"/>
                <a:gd name="T31" fmla="*/ 53 h 262"/>
                <a:gd name="T32" fmla="*/ 21 w 172"/>
                <a:gd name="T33" fmla="*/ 34 h 262"/>
                <a:gd name="T34" fmla="*/ 13 w 172"/>
                <a:gd name="T35" fmla="*/ 17 h 262"/>
                <a:gd name="T36" fmla="*/ 30 w 172"/>
                <a:gd name="T37" fmla="*/ 10 h 262"/>
                <a:gd name="T38" fmla="*/ 73 w 172"/>
                <a:gd name="T39" fmla="*/ 28 h 262"/>
                <a:gd name="T40" fmla="*/ 86 w 172"/>
                <a:gd name="T41" fmla="*/ 0 h 262"/>
                <a:gd name="T42" fmla="*/ 92 w 172"/>
                <a:gd name="T43" fmla="*/ 4 h 262"/>
                <a:gd name="T44" fmla="*/ 172 w 172"/>
                <a:gd name="T45" fmla="*/ 23 h 262"/>
                <a:gd name="T46" fmla="*/ 172 w 172"/>
                <a:gd name="T47" fmla="*/ 5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62">
                  <a:moveTo>
                    <a:pt x="172" y="50"/>
                  </a:moveTo>
                  <a:cubicBezTo>
                    <a:pt x="130" y="53"/>
                    <a:pt x="96" y="89"/>
                    <a:pt x="96" y="133"/>
                  </a:cubicBezTo>
                  <a:cubicBezTo>
                    <a:pt x="96" y="177"/>
                    <a:pt x="130" y="212"/>
                    <a:pt x="172" y="216"/>
                  </a:cubicBezTo>
                  <a:cubicBezTo>
                    <a:pt x="172" y="230"/>
                    <a:pt x="172" y="246"/>
                    <a:pt x="172" y="262"/>
                  </a:cubicBezTo>
                  <a:cubicBezTo>
                    <a:pt x="128" y="247"/>
                    <a:pt x="93" y="222"/>
                    <a:pt x="75" y="181"/>
                  </a:cubicBezTo>
                  <a:cubicBezTo>
                    <a:pt x="75" y="181"/>
                    <a:pt x="75" y="181"/>
                    <a:pt x="30" y="200"/>
                  </a:cubicBezTo>
                  <a:cubicBezTo>
                    <a:pt x="29" y="200"/>
                    <a:pt x="27" y="202"/>
                    <a:pt x="26" y="202"/>
                  </a:cubicBezTo>
                  <a:cubicBezTo>
                    <a:pt x="21" y="202"/>
                    <a:pt x="16" y="198"/>
                    <a:pt x="13" y="194"/>
                  </a:cubicBezTo>
                  <a:cubicBezTo>
                    <a:pt x="10" y="187"/>
                    <a:pt x="13" y="180"/>
                    <a:pt x="21" y="176"/>
                  </a:cubicBezTo>
                  <a:cubicBezTo>
                    <a:pt x="21" y="176"/>
                    <a:pt x="21" y="176"/>
                    <a:pt x="66" y="156"/>
                  </a:cubicBezTo>
                  <a:cubicBezTo>
                    <a:pt x="64" y="145"/>
                    <a:pt x="61" y="132"/>
                    <a:pt x="61" y="118"/>
                  </a:cubicBezTo>
                  <a:cubicBezTo>
                    <a:pt x="61" y="118"/>
                    <a:pt x="61" y="118"/>
                    <a:pt x="13" y="118"/>
                  </a:cubicBezTo>
                  <a:cubicBezTo>
                    <a:pt x="5" y="118"/>
                    <a:pt x="0" y="111"/>
                    <a:pt x="0" y="105"/>
                  </a:cubicBezTo>
                  <a:cubicBezTo>
                    <a:pt x="0" y="97"/>
                    <a:pt x="5" y="92"/>
                    <a:pt x="13" y="92"/>
                  </a:cubicBezTo>
                  <a:cubicBezTo>
                    <a:pt x="13" y="92"/>
                    <a:pt x="13" y="92"/>
                    <a:pt x="61" y="92"/>
                  </a:cubicBezTo>
                  <a:cubicBezTo>
                    <a:pt x="61" y="79"/>
                    <a:pt x="64" y="66"/>
                    <a:pt x="66" y="53"/>
                  </a:cubicBezTo>
                  <a:cubicBezTo>
                    <a:pt x="66" y="53"/>
                    <a:pt x="66" y="53"/>
                    <a:pt x="21" y="34"/>
                  </a:cubicBezTo>
                  <a:cubicBezTo>
                    <a:pt x="14" y="31"/>
                    <a:pt x="10" y="23"/>
                    <a:pt x="13" y="17"/>
                  </a:cubicBezTo>
                  <a:cubicBezTo>
                    <a:pt x="16" y="10"/>
                    <a:pt x="23" y="8"/>
                    <a:pt x="30" y="10"/>
                  </a:cubicBezTo>
                  <a:cubicBezTo>
                    <a:pt x="30" y="10"/>
                    <a:pt x="30" y="10"/>
                    <a:pt x="73" y="28"/>
                  </a:cubicBezTo>
                  <a:cubicBezTo>
                    <a:pt x="76" y="18"/>
                    <a:pt x="80" y="9"/>
                    <a:pt x="86" y="0"/>
                  </a:cubicBezTo>
                  <a:cubicBezTo>
                    <a:pt x="88" y="1"/>
                    <a:pt x="91" y="3"/>
                    <a:pt x="92" y="4"/>
                  </a:cubicBezTo>
                  <a:cubicBezTo>
                    <a:pt x="114" y="16"/>
                    <a:pt x="141" y="23"/>
                    <a:pt x="172" y="23"/>
                  </a:cubicBezTo>
                  <a:cubicBezTo>
                    <a:pt x="172" y="23"/>
                    <a:pt x="172" y="23"/>
                    <a:pt x="172" y="50"/>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35" name="Freeform 24"/>
            <p:cNvSpPr>
              <a:spLocks/>
            </p:cNvSpPr>
            <p:nvPr/>
          </p:nvSpPr>
          <p:spPr bwMode="auto">
            <a:xfrm>
              <a:off x="14786336" y="2609581"/>
              <a:ext cx="318039" cy="173979"/>
            </a:xfrm>
            <a:custGeom>
              <a:avLst/>
              <a:gdLst>
                <a:gd name="T0" fmla="*/ 43 w 243"/>
                <a:gd name="T1" fmla="*/ 115 h 133"/>
                <a:gd name="T2" fmla="*/ 38 w 243"/>
                <a:gd name="T3" fmla="*/ 111 h 133"/>
                <a:gd name="T4" fmla="*/ 61 w 243"/>
                <a:gd name="T5" fmla="*/ 84 h 133"/>
                <a:gd name="T6" fmla="*/ 26 w 243"/>
                <a:gd name="T7" fmla="*/ 43 h 133"/>
                <a:gd name="T8" fmla="*/ 22 w 243"/>
                <a:gd name="T9" fmla="*/ 44 h 133"/>
                <a:gd name="T10" fmla="*/ 0 w 243"/>
                <a:gd name="T11" fmla="*/ 22 h 133"/>
                <a:gd name="T12" fmla="*/ 22 w 243"/>
                <a:gd name="T13" fmla="*/ 0 h 133"/>
                <a:gd name="T14" fmla="*/ 44 w 243"/>
                <a:gd name="T15" fmla="*/ 22 h 133"/>
                <a:gd name="T16" fmla="*/ 41 w 243"/>
                <a:gd name="T17" fmla="*/ 31 h 133"/>
                <a:gd name="T18" fmla="*/ 78 w 243"/>
                <a:gd name="T19" fmla="*/ 72 h 133"/>
                <a:gd name="T20" fmla="*/ 123 w 243"/>
                <a:gd name="T21" fmla="*/ 61 h 133"/>
                <a:gd name="T22" fmla="*/ 166 w 243"/>
                <a:gd name="T23" fmla="*/ 71 h 133"/>
                <a:gd name="T24" fmla="*/ 201 w 243"/>
                <a:gd name="T25" fmla="*/ 31 h 133"/>
                <a:gd name="T26" fmla="*/ 199 w 243"/>
                <a:gd name="T27" fmla="*/ 22 h 133"/>
                <a:gd name="T28" fmla="*/ 221 w 243"/>
                <a:gd name="T29" fmla="*/ 0 h 133"/>
                <a:gd name="T30" fmla="*/ 243 w 243"/>
                <a:gd name="T31" fmla="*/ 22 h 133"/>
                <a:gd name="T32" fmla="*/ 221 w 243"/>
                <a:gd name="T33" fmla="*/ 44 h 133"/>
                <a:gd name="T34" fmla="*/ 218 w 243"/>
                <a:gd name="T35" fmla="*/ 43 h 133"/>
                <a:gd name="T36" fmla="*/ 183 w 243"/>
                <a:gd name="T37" fmla="*/ 83 h 133"/>
                <a:gd name="T38" fmla="*/ 209 w 243"/>
                <a:gd name="T39" fmla="*/ 111 h 133"/>
                <a:gd name="T40" fmla="*/ 203 w 243"/>
                <a:gd name="T41" fmla="*/ 115 h 133"/>
                <a:gd name="T42" fmla="*/ 123 w 243"/>
                <a:gd name="T43" fmla="*/ 133 h 133"/>
                <a:gd name="T44" fmla="*/ 43 w 243"/>
                <a:gd name="T45"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3" h="133">
                  <a:moveTo>
                    <a:pt x="43" y="115"/>
                  </a:moveTo>
                  <a:cubicBezTo>
                    <a:pt x="40" y="114"/>
                    <a:pt x="39" y="112"/>
                    <a:pt x="38" y="111"/>
                  </a:cubicBezTo>
                  <a:cubicBezTo>
                    <a:pt x="44" y="101"/>
                    <a:pt x="52" y="92"/>
                    <a:pt x="61" y="84"/>
                  </a:cubicBezTo>
                  <a:cubicBezTo>
                    <a:pt x="61" y="84"/>
                    <a:pt x="61" y="84"/>
                    <a:pt x="26" y="43"/>
                  </a:cubicBezTo>
                  <a:cubicBezTo>
                    <a:pt x="25" y="44"/>
                    <a:pt x="23" y="44"/>
                    <a:pt x="22" y="44"/>
                  </a:cubicBezTo>
                  <a:cubicBezTo>
                    <a:pt x="9" y="44"/>
                    <a:pt x="0" y="34"/>
                    <a:pt x="0" y="22"/>
                  </a:cubicBezTo>
                  <a:cubicBezTo>
                    <a:pt x="0" y="9"/>
                    <a:pt x="9" y="0"/>
                    <a:pt x="22" y="0"/>
                  </a:cubicBezTo>
                  <a:cubicBezTo>
                    <a:pt x="34" y="0"/>
                    <a:pt x="44" y="9"/>
                    <a:pt x="44" y="22"/>
                  </a:cubicBezTo>
                  <a:cubicBezTo>
                    <a:pt x="44" y="25"/>
                    <a:pt x="43" y="28"/>
                    <a:pt x="41" y="31"/>
                  </a:cubicBezTo>
                  <a:cubicBezTo>
                    <a:pt x="41" y="31"/>
                    <a:pt x="41" y="31"/>
                    <a:pt x="78" y="72"/>
                  </a:cubicBezTo>
                  <a:cubicBezTo>
                    <a:pt x="92" y="65"/>
                    <a:pt x="108" y="61"/>
                    <a:pt x="123" y="61"/>
                  </a:cubicBezTo>
                  <a:cubicBezTo>
                    <a:pt x="139" y="61"/>
                    <a:pt x="153" y="65"/>
                    <a:pt x="166" y="71"/>
                  </a:cubicBezTo>
                  <a:cubicBezTo>
                    <a:pt x="166" y="71"/>
                    <a:pt x="166" y="71"/>
                    <a:pt x="201" y="31"/>
                  </a:cubicBezTo>
                  <a:cubicBezTo>
                    <a:pt x="199" y="28"/>
                    <a:pt x="199" y="25"/>
                    <a:pt x="199" y="22"/>
                  </a:cubicBezTo>
                  <a:cubicBezTo>
                    <a:pt x="199" y="9"/>
                    <a:pt x="209" y="0"/>
                    <a:pt x="221" y="0"/>
                  </a:cubicBezTo>
                  <a:cubicBezTo>
                    <a:pt x="233" y="0"/>
                    <a:pt x="243" y="9"/>
                    <a:pt x="243" y="22"/>
                  </a:cubicBezTo>
                  <a:cubicBezTo>
                    <a:pt x="243" y="34"/>
                    <a:pt x="233" y="44"/>
                    <a:pt x="221" y="44"/>
                  </a:cubicBezTo>
                  <a:cubicBezTo>
                    <a:pt x="220" y="44"/>
                    <a:pt x="219" y="44"/>
                    <a:pt x="218" y="43"/>
                  </a:cubicBezTo>
                  <a:cubicBezTo>
                    <a:pt x="218" y="43"/>
                    <a:pt x="218" y="43"/>
                    <a:pt x="183" y="83"/>
                  </a:cubicBezTo>
                  <a:cubicBezTo>
                    <a:pt x="193" y="90"/>
                    <a:pt x="202" y="99"/>
                    <a:pt x="209" y="111"/>
                  </a:cubicBezTo>
                  <a:cubicBezTo>
                    <a:pt x="207" y="112"/>
                    <a:pt x="206" y="114"/>
                    <a:pt x="203" y="115"/>
                  </a:cubicBezTo>
                  <a:cubicBezTo>
                    <a:pt x="183" y="125"/>
                    <a:pt x="154" y="133"/>
                    <a:pt x="123" y="133"/>
                  </a:cubicBezTo>
                  <a:cubicBezTo>
                    <a:pt x="92" y="133"/>
                    <a:pt x="64" y="125"/>
                    <a:pt x="43" y="115"/>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36" name="Freeform 25"/>
            <p:cNvSpPr>
              <a:spLocks/>
            </p:cNvSpPr>
            <p:nvPr/>
          </p:nvSpPr>
          <p:spPr bwMode="auto">
            <a:xfrm>
              <a:off x="14958100" y="2771925"/>
              <a:ext cx="223846" cy="342972"/>
            </a:xfrm>
            <a:custGeom>
              <a:avLst/>
              <a:gdLst>
                <a:gd name="T0" fmla="*/ 156 w 171"/>
                <a:gd name="T1" fmla="*/ 118 h 262"/>
                <a:gd name="T2" fmla="*/ 111 w 171"/>
                <a:gd name="T3" fmla="*/ 118 h 262"/>
                <a:gd name="T4" fmla="*/ 105 w 171"/>
                <a:gd name="T5" fmla="*/ 158 h 262"/>
                <a:gd name="T6" fmla="*/ 150 w 171"/>
                <a:gd name="T7" fmla="*/ 176 h 262"/>
                <a:gd name="T8" fmla="*/ 156 w 171"/>
                <a:gd name="T9" fmla="*/ 194 h 262"/>
                <a:gd name="T10" fmla="*/ 145 w 171"/>
                <a:gd name="T11" fmla="*/ 202 h 262"/>
                <a:gd name="T12" fmla="*/ 140 w 171"/>
                <a:gd name="T13" fmla="*/ 200 h 262"/>
                <a:gd name="T14" fmla="*/ 97 w 171"/>
                <a:gd name="T15" fmla="*/ 182 h 262"/>
                <a:gd name="T16" fmla="*/ 0 w 171"/>
                <a:gd name="T17" fmla="*/ 262 h 262"/>
                <a:gd name="T18" fmla="*/ 0 w 171"/>
                <a:gd name="T19" fmla="*/ 216 h 262"/>
                <a:gd name="T20" fmla="*/ 75 w 171"/>
                <a:gd name="T21" fmla="*/ 133 h 262"/>
                <a:gd name="T22" fmla="*/ 0 w 171"/>
                <a:gd name="T23" fmla="*/ 50 h 262"/>
                <a:gd name="T24" fmla="*/ 0 w 171"/>
                <a:gd name="T25" fmla="*/ 23 h 262"/>
                <a:gd name="T26" fmla="*/ 80 w 171"/>
                <a:gd name="T27" fmla="*/ 4 h 262"/>
                <a:gd name="T28" fmla="*/ 87 w 171"/>
                <a:gd name="T29" fmla="*/ 0 h 262"/>
                <a:gd name="T30" fmla="*/ 98 w 171"/>
                <a:gd name="T31" fmla="*/ 27 h 262"/>
                <a:gd name="T32" fmla="*/ 140 w 171"/>
                <a:gd name="T33" fmla="*/ 10 h 262"/>
                <a:gd name="T34" fmla="*/ 156 w 171"/>
                <a:gd name="T35" fmla="*/ 17 h 262"/>
                <a:gd name="T36" fmla="*/ 150 w 171"/>
                <a:gd name="T37" fmla="*/ 34 h 262"/>
                <a:gd name="T38" fmla="*/ 106 w 171"/>
                <a:gd name="T39" fmla="*/ 53 h 262"/>
                <a:gd name="T40" fmla="*/ 111 w 171"/>
                <a:gd name="T41" fmla="*/ 92 h 262"/>
                <a:gd name="T42" fmla="*/ 158 w 171"/>
                <a:gd name="T43" fmla="*/ 92 h 262"/>
                <a:gd name="T44" fmla="*/ 171 w 171"/>
                <a:gd name="T45" fmla="*/ 105 h 262"/>
                <a:gd name="T46" fmla="*/ 156 w 171"/>
                <a:gd name="T47" fmla="*/ 11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262">
                  <a:moveTo>
                    <a:pt x="156" y="118"/>
                  </a:moveTo>
                  <a:cubicBezTo>
                    <a:pt x="111" y="118"/>
                    <a:pt x="111" y="118"/>
                    <a:pt x="111" y="118"/>
                  </a:cubicBezTo>
                  <a:cubicBezTo>
                    <a:pt x="111" y="132"/>
                    <a:pt x="109" y="145"/>
                    <a:pt x="105" y="158"/>
                  </a:cubicBezTo>
                  <a:cubicBezTo>
                    <a:pt x="105" y="158"/>
                    <a:pt x="105" y="158"/>
                    <a:pt x="150" y="176"/>
                  </a:cubicBezTo>
                  <a:cubicBezTo>
                    <a:pt x="156" y="180"/>
                    <a:pt x="159" y="187"/>
                    <a:pt x="156" y="194"/>
                  </a:cubicBezTo>
                  <a:cubicBezTo>
                    <a:pt x="155" y="198"/>
                    <a:pt x="150" y="202"/>
                    <a:pt x="145" y="202"/>
                  </a:cubicBezTo>
                  <a:cubicBezTo>
                    <a:pt x="144" y="202"/>
                    <a:pt x="141" y="200"/>
                    <a:pt x="140" y="200"/>
                  </a:cubicBezTo>
                  <a:cubicBezTo>
                    <a:pt x="140" y="200"/>
                    <a:pt x="140" y="200"/>
                    <a:pt x="97" y="182"/>
                  </a:cubicBezTo>
                  <a:cubicBezTo>
                    <a:pt x="78" y="222"/>
                    <a:pt x="43" y="248"/>
                    <a:pt x="0" y="262"/>
                  </a:cubicBezTo>
                  <a:cubicBezTo>
                    <a:pt x="0" y="262"/>
                    <a:pt x="0" y="262"/>
                    <a:pt x="0" y="216"/>
                  </a:cubicBezTo>
                  <a:cubicBezTo>
                    <a:pt x="42" y="212"/>
                    <a:pt x="75" y="176"/>
                    <a:pt x="75" y="133"/>
                  </a:cubicBezTo>
                  <a:cubicBezTo>
                    <a:pt x="75" y="90"/>
                    <a:pt x="42" y="54"/>
                    <a:pt x="0" y="50"/>
                  </a:cubicBezTo>
                  <a:cubicBezTo>
                    <a:pt x="0" y="41"/>
                    <a:pt x="0" y="32"/>
                    <a:pt x="0" y="23"/>
                  </a:cubicBezTo>
                  <a:cubicBezTo>
                    <a:pt x="31" y="23"/>
                    <a:pt x="58" y="16"/>
                    <a:pt x="80" y="4"/>
                  </a:cubicBezTo>
                  <a:cubicBezTo>
                    <a:pt x="81" y="3"/>
                    <a:pt x="84" y="1"/>
                    <a:pt x="87" y="0"/>
                  </a:cubicBezTo>
                  <a:cubicBezTo>
                    <a:pt x="92" y="9"/>
                    <a:pt x="96" y="18"/>
                    <a:pt x="98" y="27"/>
                  </a:cubicBezTo>
                  <a:cubicBezTo>
                    <a:pt x="98" y="27"/>
                    <a:pt x="98" y="27"/>
                    <a:pt x="140" y="10"/>
                  </a:cubicBezTo>
                  <a:cubicBezTo>
                    <a:pt x="146" y="8"/>
                    <a:pt x="154" y="10"/>
                    <a:pt x="156" y="17"/>
                  </a:cubicBezTo>
                  <a:cubicBezTo>
                    <a:pt x="159" y="23"/>
                    <a:pt x="156" y="31"/>
                    <a:pt x="150" y="34"/>
                  </a:cubicBezTo>
                  <a:cubicBezTo>
                    <a:pt x="150" y="34"/>
                    <a:pt x="150" y="34"/>
                    <a:pt x="106" y="53"/>
                  </a:cubicBezTo>
                  <a:cubicBezTo>
                    <a:pt x="109" y="65"/>
                    <a:pt x="111" y="78"/>
                    <a:pt x="111" y="92"/>
                  </a:cubicBezTo>
                  <a:cubicBezTo>
                    <a:pt x="111" y="92"/>
                    <a:pt x="111" y="92"/>
                    <a:pt x="158" y="92"/>
                  </a:cubicBezTo>
                  <a:cubicBezTo>
                    <a:pt x="164" y="92"/>
                    <a:pt x="171" y="97"/>
                    <a:pt x="171" y="105"/>
                  </a:cubicBezTo>
                  <a:cubicBezTo>
                    <a:pt x="169" y="111"/>
                    <a:pt x="164" y="118"/>
                    <a:pt x="156" y="118"/>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sp>
          <p:nvSpPr>
            <p:cNvPr id="43" name="Freeform 20"/>
            <p:cNvSpPr>
              <a:spLocks noEditPoints="1"/>
            </p:cNvSpPr>
            <p:nvPr/>
          </p:nvSpPr>
          <p:spPr bwMode="auto">
            <a:xfrm>
              <a:off x="14861444" y="2871397"/>
              <a:ext cx="171149" cy="149861"/>
            </a:xfrm>
            <a:custGeom>
              <a:avLst/>
              <a:gdLst/>
              <a:ahLst/>
              <a:cxnLst>
                <a:cxn ang="0">
                  <a:pos x="139" y="218"/>
                </a:cxn>
                <a:cxn ang="0">
                  <a:pos x="185" y="230"/>
                </a:cxn>
                <a:cxn ang="0">
                  <a:pos x="189" y="232"/>
                </a:cxn>
                <a:cxn ang="0">
                  <a:pos x="216" y="256"/>
                </a:cxn>
                <a:cxn ang="0">
                  <a:pos x="223" y="251"/>
                </a:cxn>
                <a:cxn ang="0">
                  <a:pos x="221" y="240"/>
                </a:cxn>
                <a:cxn ang="0">
                  <a:pos x="248" y="207"/>
                </a:cxn>
                <a:cxn ang="0">
                  <a:pos x="248" y="199"/>
                </a:cxn>
                <a:cxn ang="0">
                  <a:pos x="241" y="12"/>
                </a:cxn>
                <a:cxn ang="0">
                  <a:pos x="241" y="0"/>
                </a:cxn>
                <a:cxn ang="0">
                  <a:pos x="136" y="173"/>
                </a:cxn>
                <a:cxn ang="0">
                  <a:pos x="38" y="355"/>
                </a:cxn>
                <a:cxn ang="0">
                  <a:pos x="52" y="347"/>
                </a:cxn>
                <a:cxn ang="0">
                  <a:pos x="139" y="218"/>
                </a:cxn>
                <a:cxn ang="0">
                  <a:pos x="188" y="149"/>
                </a:cxn>
                <a:cxn ang="0">
                  <a:pos x="318" y="148"/>
                </a:cxn>
                <a:cxn ang="0">
                  <a:pos x="329" y="128"/>
                </a:cxn>
                <a:cxn ang="0">
                  <a:pos x="180" y="128"/>
                </a:cxn>
                <a:cxn ang="0">
                  <a:pos x="188" y="149"/>
                </a:cxn>
                <a:cxn ang="0">
                  <a:pos x="122" y="235"/>
                </a:cxn>
                <a:cxn ang="0">
                  <a:pos x="201" y="362"/>
                </a:cxn>
                <a:cxn ang="0">
                  <a:pos x="213" y="342"/>
                </a:cxn>
                <a:cxn ang="0">
                  <a:pos x="142" y="233"/>
                </a:cxn>
                <a:cxn ang="0">
                  <a:pos x="122" y="235"/>
                </a:cxn>
                <a:cxn ang="0">
                  <a:pos x="274" y="319"/>
                </a:cxn>
                <a:cxn ang="0">
                  <a:pos x="286" y="268"/>
                </a:cxn>
                <a:cxn ang="0">
                  <a:pos x="277" y="263"/>
                </a:cxn>
                <a:cxn ang="0">
                  <a:pos x="254" y="272"/>
                </a:cxn>
                <a:cxn ang="0">
                  <a:pos x="229" y="261"/>
                </a:cxn>
                <a:cxn ang="0">
                  <a:pos x="222" y="266"/>
                </a:cxn>
                <a:cxn ang="0">
                  <a:pos x="232" y="319"/>
                </a:cxn>
                <a:cxn ang="0">
                  <a:pos x="139" y="406"/>
                </a:cxn>
                <a:cxn ang="0">
                  <a:pos x="63" y="367"/>
                </a:cxn>
                <a:cxn ang="0">
                  <a:pos x="50" y="375"/>
                </a:cxn>
                <a:cxn ang="0">
                  <a:pos x="151" y="426"/>
                </a:cxn>
                <a:cxn ang="0">
                  <a:pos x="254" y="371"/>
                </a:cxn>
                <a:cxn ang="0">
                  <a:pos x="455" y="375"/>
                </a:cxn>
                <a:cxn ang="0">
                  <a:pos x="443" y="369"/>
                </a:cxn>
                <a:cxn ang="0">
                  <a:pos x="274" y="319"/>
                </a:cxn>
                <a:cxn ang="0">
                  <a:pos x="369" y="173"/>
                </a:cxn>
                <a:cxn ang="0">
                  <a:pos x="266" y="0"/>
                </a:cxn>
                <a:cxn ang="0">
                  <a:pos x="266" y="12"/>
                </a:cxn>
                <a:cxn ang="0">
                  <a:pos x="260" y="199"/>
                </a:cxn>
                <a:cxn ang="0">
                  <a:pos x="260" y="207"/>
                </a:cxn>
                <a:cxn ang="0">
                  <a:pos x="287" y="240"/>
                </a:cxn>
                <a:cxn ang="0">
                  <a:pos x="285" y="252"/>
                </a:cxn>
                <a:cxn ang="0">
                  <a:pos x="292" y="256"/>
                </a:cxn>
                <a:cxn ang="0">
                  <a:pos x="369" y="217"/>
                </a:cxn>
                <a:cxn ang="0">
                  <a:pos x="455" y="347"/>
                </a:cxn>
                <a:cxn ang="0">
                  <a:pos x="469" y="355"/>
                </a:cxn>
                <a:cxn ang="0">
                  <a:pos x="369" y="173"/>
                </a:cxn>
                <a:cxn ang="0">
                  <a:pos x="297" y="342"/>
                </a:cxn>
                <a:cxn ang="0">
                  <a:pos x="307" y="362"/>
                </a:cxn>
                <a:cxn ang="0">
                  <a:pos x="388" y="234"/>
                </a:cxn>
                <a:cxn ang="0">
                  <a:pos x="366" y="232"/>
                </a:cxn>
                <a:cxn ang="0">
                  <a:pos x="297" y="342"/>
                </a:cxn>
              </a:cxnLst>
              <a:rect l="0" t="0" r="r" b="b"/>
              <a:pathLst>
                <a:path w="507" h="444">
                  <a:moveTo>
                    <a:pt x="139" y="218"/>
                  </a:moveTo>
                  <a:cubicBezTo>
                    <a:pt x="155" y="218"/>
                    <a:pt x="171" y="222"/>
                    <a:pt x="185" y="230"/>
                  </a:cubicBezTo>
                  <a:cubicBezTo>
                    <a:pt x="187" y="232"/>
                    <a:pt x="189" y="232"/>
                    <a:pt x="189" y="232"/>
                  </a:cubicBezTo>
                  <a:cubicBezTo>
                    <a:pt x="201" y="240"/>
                    <a:pt x="209" y="248"/>
                    <a:pt x="216" y="256"/>
                  </a:cubicBezTo>
                  <a:cubicBezTo>
                    <a:pt x="223" y="251"/>
                    <a:pt x="223" y="251"/>
                    <a:pt x="223" y="251"/>
                  </a:cubicBezTo>
                  <a:cubicBezTo>
                    <a:pt x="222" y="247"/>
                    <a:pt x="221" y="243"/>
                    <a:pt x="221" y="240"/>
                  </a:cubicBezTo>
                  <a:cubicBezTo>
                    <a:pt x="221" y="224"/>
                    <a:pt x="233" y="210"/>
                    <a:pt x="248" y="207"/>
                  </a:cubicBezTo>
                  <a:cubicBezTo>
                    <a:pt x="248" y="199"/>
                    <a:pt x="248" y="199"/>
                    <a:pt x="248" y="199"/>
                  </a:cubicBezTo>
                  <a:cubicBezTo>
                    <a:pt x="136" y="190"/>
                    <a:pt x="128" y="22"/>
                    <a:pt x="241" y="12"/>
                  </a:cubicBezTo>
                  <a:cubicBezTo>
                    <a:pt x="241" y="0"/>
                    <a:pt x="241" y="0"/>
                    <a:pt x="241" y="0"/>
                  </a:cubicBezTo>
                  <a:cubicBezTo>
                    <a:pt x="156" y="6"/>
                    <a:pt x="104" y="98"/>
                    <a:pt x="136" y="173"/>
                  </a:cubicBezTo>
                  <a:cubicBezTo>
                    <a:pt x="46" y="182"/>
                    <a:pt x="0" y="278"/>
                    <a:pt x="38" y="355"/>
                  </a:cubicBezTo>
                  <a:cubicBezTo>
                    <a:pt x="52" y="347"/>
                    <a:pt x="52" y="347"/>
                    <a:pt x="52" y="347"/>
                  </a:cubicBezTo>
                  <a:cubicBezTo>
                    <a:pt x="18" y="290"/>
                    <a:pt x="77" y="218"/>
                    <a:pt x="139" y="218"/>
                  </a:cubicBezTo>
                  <a:close/>
                  <a:moveTo>
                    <a:pt x="188" y="149"/>
                  </a:moveTo>
                  <a:cubicBezTo>
                    <a:pt x="227" y="118"/>
                    <a:pt x="280" y="118"/>
                    <a:pt x="318" y="148"/>
                  </a:cubicBezTo>
                  <a:cubicBezTo>
                    <a:pt x="323" y="142"/>
                    <a:pt x="327" y="136"/>
                    <a:pt x="329" y="128"/>
                  </a:cubicBezTo>
                  <a:cubicBezTo>
                    <a:pt x="283" y="96"/>
                    <a:pt x="225" y="96"/>
                    <a:pt x="180" y="128"/>
                  </a:cubicBezTo>
                  <a:cubicBezTo>
                    <a:pt x="182" y="139"/>
                    <a:pt x="184" y="143"/>
                    <a:pt x="188" y="149"/>
                  </a:cubicBezTo>
                  <a:close/>
                  <a:moveTo>
                    <a:pt x="122" y="235"/>
                  </a:moveTo>
                  <a:cubicBezTo>
                    <a:pt x="120" y="289"/>
                    <a:pt x="150" y="340"/>
                    <a:pt x="201" y="362"/>
                  </a:cubicBezTo>
                  <a:cubicBezTo>
                    <a:pt x="205" y="356"/>
                    <a:pt x="209" y="350"/>
                    <a:pt x="213" y="342"/>
                  </a:cubicBezTo>
                  <a:cubicBezTo>
                    <a:pt x="168" y="324"/>
                    <a:pt x="140" y="279"/>
                    <a:pt x="142" y="233"/>
                  </a:cubicBezTo>
                  <a:cubicBezTo>
                    <a:pt x="136" y="233"/>
                    <a:pt x="128" y="233"/>
                    <a:pt x="122" y="235"/>
                  </a:cubicBezTo>
                  <a:close/>
                  <a:moveTo>
                    <a:pt x="274" y="319"/>
                  </a:moveTo>
                  <a:cubicBezTo>
                    <a:pt x="273" y="296"/>
                    <a:pt x="274" y="288"/>
                    <a:pt x="286" y="268"/>
                  </a:cubicBezTo>
                  <a:cubicBezTo>
                    <a:pt x="277" y="263"/>
                    <a:pt x="277" y="263"/>
                    <a:pt x="277" y="263"/>
                  </a:cubicBezTo>
                  <a:cubicBezTo>
                    <a:pt x="271" y="269"/>
                    <a:pt x="263" y="272"/>
                    <a:pt x="254" y="272"/>
                  </a:cubicBezTo>
                  <a:cubicBezTo>
                    <a:pt x="244" y="272"/>
                    <a:pt x="235" y="268"/>
                    <a:pt x="229" y="261"/>
                  </a:cubicBezTo>
                  <a:cubicBezTo>
                    <a:pt x="222" y="266"/>
                    <a:pt x="222" y="266"/>
                    <a:pt x="222" y="266"/>
                  </a:cubicBezTo>
                  <a:cubicBezTo>
                    <a:pt x="230" y="282"/>
                    <a:pt x="232" y="299"/>
                    <a:pt x="232" y="319"/>
                  </a:cubicBezTo>
                  <a:cubicBezTo>
                    <a:pt x="230" y="367"/>
                    <a:pt x="187" y="406"/>
                    <a:pt x="139" y="406"/>
                  </a:cubicBezTo>
                  <a:cubicBezTo>
                    <a:pt x="107" y="406"/>
                    <a:pt x="81" y="391"/>
                    <a:pt x="63" y="367"/>
                  </a:cubicBezTo>
                  <a:cubicBezTo>
                    <a:pt x="50" y="375"/>
                    <a:pt x="50" y="375"/>
                    <a:pt x="50" y="375"/>
                  </a:cubicBezTo>
                  <a:cubicBezTo>
                    <a:pt x="73" y="405"/>
                    <a:pt x="111" y="426"/>
                    <a:pt x="151" y="426"/>
                  </a:cubicBezTo>
                  <a:cubicBezTo>
                    <a:pt x="194" y="426"/>
                    <a:pt x="230" y="404"/>
                    <a:pt x="254" y="371"/>
                  </a:cubicBezTo>
                  <a:cubicBezTo>
                    <a:pt x="302" y="441"/>
                    <a:pt x="405" y="444"/>
                    <a:pt x="455" y="375"/>
                  </a:cubicBezTo>
                  <a:cubicBezTo>
                    <a:pt x="443" y="369"/>
                    <a:pt x="443" y="369"/>
                    <a:pt x="443" y="369"/>
                  </a:cubicBezTo>
                  <a:cubicBezTo>
                    <a:pt x="394" y="437"/>
                    <a:pt x="281" y="403"/>
                    <a:pt x="274" y="319"/>
                  </a:cubicBezTo>
                  <a:close/>
                  <a:moveTo>
                    <a:pt x="369" y="173"/>
                  </a:moveTo>
                  <a:cubicBezTo>
                    <a:pt x="402" y="97"/>
                    <a:pt x="351" y="8"/>
                    <a:pt x="266" y="0"/>
                  </a:cubicBezTo>
                  <a:cubicBezTo>
                    <a:pt x="266" y="12"/>
                    <a:pt x="266" y="12"/>
                    <a:pt x="266" y="12"/>
                  </a:cubicBezTo>
                  <a:cubicBezTo>
                    <a:pt x="376" y="26"/>
                    <a:pt x="370" y="190"/>
                    <a:pt x="260" y="199"/>
                  </a:cubicBezTo>
                  <a:cubicBezTo>
                    <a:pt x="260" y="207"/>
                    <a:pt x="260" y="207"/>
                    <a:pt x="260" y="207"/>
                  </a:cubicBezTo>
                  <a:cubicBezTo>
                    <a:pt x="275" y="210"/>
                    <a:pt x="287" y="224"/>
                    <a:pt x="287" y="240"/>
                  </a:cubicBezTo>
                  <a:cubicBezTo>
                    <a:pt x="287" y="244"/>
                    <a:pt x="286" y="248"/>
                    <a:pt x="285" y="252"/>
                  </a:cubicBezTo>
                  <a:cubicBezTo>
                    <a:pt x="292" y="256"/>
                    <a:pt x="292" y="256"/>
                    <a:pt x="292" y="256"/>
                  </a:cubicBezTo>
                  <a:cubicBezTo>
                    <a:pt x="309" y="234"/>
                    <a:pt x="337" y="218"/>
                    <a:pt x="369" y="217"/>
                  </a:cubicBezTo>
                  <a:cubicBezTo>
                    <a:pt x="436" y="217"/>
                    <a:pt x="479" y="288"/>
                    <a:pt x="455" y="347"/>
                  </a:cubicBezTo>
                  <a:cubicBezTo>
                    <a:pt x="469" y="355"/>
                    <a:pt x="469" y="355"/>
                    <a:pt x="469" y="355"/>
                  </a:cubicBezTo>
                  <a:cubicBezTo>
                    <a:pt x="507" y="278"/>
                    <a:pt x="458" y="181"/>
                    <a:pt x="369" y="173"/>
                  </a:cubicBezTo>
                  <a:close/>
                  <a:moveTo>
                    <a:pt x="297" y="342"/>
                  </a:moveTo>
                  <a:cubicBezTo>
                    <a:pt x="301" y="350"/>
                    <a:pt x="303" y="356"/>
                    <a:pt x="307" y="362"/>
                  </a:cubicBezTo>
                  <a:cubicBezTo>
                    <a:pt x="358" y="340"/>
                    <a:pt x="390" y="289"/>
                    <a:pt x="388" y="234"/>
                  </a:cubicBezTo>
                  <a:cubicBezTo>
                    <a:pt x="382" y="232"/>
                    <a:pt x="374" y="232"/>
                    <a:pt x="366" y="232"/>
                  </a:cubicBezTo>
                  <a:cubicBezTo>
                    <a:pt x="370" y="281"/>
                    <a:pt x="341" y="326"/>
                    <a:pt x="297" y="342"/>
                  </a:cubicBezTo>
                  <a:close/>
                </a:path>
              </a:pathLst>
            </a:custGeom>
            <a:grpFill/>
            <a:ln>
              <a:noFill/>
            </a:ln>
            <a:effectLst/>
          </p:spPr>
          <p:txBody>
            <a:bodyPr vert="horz" wrap="square" lIns="60944" tIns="30472" rIns="60944" bIns="30472" numCol="1" anchor="t" anchorCtr="0" compatLnSpc="1">
              <a:prstTxWarp prst="textNoShape">
                <a:avLst/>
              </a:prstTxWarp>
            </a:bodyPr>
            <a:lstStyle/>
            <a:p>
              <a:endParaRPr lang="en-US" sz="1200" dirty="0">
                <a:solidFill>
                  <a:srgbClr val="000000"/>
                </a:solidFill>
              </a:endParaRPr>
            </a:p>
          </p:txBody>
        </p:sp>
      </p:grpSp>
      <p:grpSp>
        <p:nvGrpSpPr>
          <p:cNvPr id="18" name="Group 17"/>
          <p:cNvGrpSpPr/>
          <p:nvPr/>
        </p:nvGrpSpPr>
        <p:grpSpPr>
          <a:xfrm>
            <a:off x="3451415" y="1921868"/>
            <a:ext cx="270170" cy="367154"/>
            <a:chOff x="8409405" y="2977448"/>
            <a:chExt cx="356617" cy="484631"/>
          </a:xfrm>
        </p:grpSpPr>
        <p:sp>
          <p:nvSpPr>
            <p:cNvPr id="41" name="Freeform 19"/>
            <p:cNvSpPr>
              <a:spLocks noEditPoints="1"/>
            </p:cNvSpPr>
            <p:nvPr/>
          </p:nvSpPr>
          <p:spPr bwMode="auto">
            <a:xfrm>
              <a:off x="8409405" y="2977448"/>
              <a:ext cx="356617" cy="484631"/>
            </a:xfrm>
            <a:custGeom>
              <a:avLst/>
              <a:gdLst>
                <a:gd name="T0" fmla="*/ 1252 w 1449"/>
                <a:gd name="T1" fmla="*/ 501 h 1860"/>
                <a:gd name="T2" fmla="*/ 1229 w 1449"/>
                <a:gd name="T3" fmla="*/ 372 h 1860"/>
                <a:gd name="T4" fmla="*/ 1176 w 1449"/>
                <a:gd name="T5" fmla="*/ 254 h 1860"/>
                <a:gd name="T6" fmla="*/ 1098 w 1449"/>
                <a:gd name="T7" fmla="*/ 155 h 1860"/>
                <a:gd name="T8" fmla="*/ 999 w 1449"/>
                <a:gd name="T9" fmla="*/ 77 h 1860"/>
                <a:gd name="T10" fmla="*/ 881 w 1449"/>
                <a:gd name="T11" fmla="*/ 24 h 1860"/>
                <a:gd name="T12" fmla="*/ 752 w 1449"/>
                <a:gd name="T13" fmla="*/ 1 h 1860"/>
                <a:gd name="T14" fmla="*/ 645 w 1449"/>
                <a:gd name="T15" fmla="*/ 6 h 1860"/>
                <a:gd name="T16" fmla="*/ 519 w 1449"/>
                <a:gd name="T17" fmla="*/ 42 h 1860"/>
                <a:gd name="T18" fmla="*/ 409 w 1449"/>
                <a:gd name="T19" fmla="*/ 105 h 1860"/>
                <a:gd name="T20" fmla="*/ 317 w 1449"/>
                <a:gd name="T21" fmla="*/ 193 h 1860"/>
                <a:gd name="T22" fmla="*/ 249 w 1449"/>
                <a:gd name="T23" fmla="*/ 299 h 1860"/>
                <a:gd name="T24" fmla="*/ 207 w 1449"/>
                <a:gd name="T25" fmla="*/ 422 h 1860"/>
                <a:gd name="T26" fmla="*/ 197 w 1449"/>
                <a:gd name="T27" fmla="*/ 781 h 1860"/>
                <a:gd name="T28" fmla="*/ 21 w 1449"/>
                <a:gd name="T29" fmla="*/ 789 h 1860"/>
                <a:gd name="T30" fmla="*/ 0 w 1449"/>
                <a:gd name="T31" fmla="*/ 827 h 1860"/>
                <a:gd name="T32" fmla="*/ 10 w 1449"/>
                <a:gd name="T33" fmla="*/ 1698 h 1860"/>
                <a:gd name="T34" fmla="*/ 69 w 1449"/>
                <a:gd name="T35" fmla="*/ 1792 h 1860"/>
                <a:gd name="T36" fmla="*/ 163 w 1449"/>
                <a:gd name="T37" fmla="*/ 1850 h 1860"/>
                <a:gd name="T38" fmla="*/ 1218 w 1449"/>
                <a:gd name="T39" fmla="*/ 1860 h 1860"/>
                <a:gd name="T40" fmla="*/ 1328 w 1449"/>
                <a:gd name="T41" fmla="*/ 1832 h 1860"/>
                <a:gd name="T42" fmla="*/ 1410 w 1449"/>
                <a:gd name="T43" fmla="*/ 1758 h 1860"/>
                <a:gd name="T44" fmla="*/ 1448 w 1449"/>
                <a:gd name="T45" fmla="*/ 1652 h 1860"/>
                <a:gd name="T46" fmla="*/ 1445 w 1449"/>
                <a:gd name="T47" fmla="*/ 809 h 1860"/>
                <a:gd name="T48" fmla="*/ 1413 w 1449"/>
                <a:gd name="T49" fmla="*/ 782 h 1860"/>
                <a:gd name="T50" fmla="*/ 793 w 1449"/>
                <a:gd name="T51" fmla="*/ 1536 h 1860"/>
                <a:gd name="T52" fmla="*/ 780 w 1449"/>
                <a:gd name="T53" fmla="*/ 1554 h 1860"/>
                <a:gd name="T54" fmla="*/ 724 w 1449"/>
                <a:gd name="T55" fmla="*/ 1565 h 1860"/>
                <a:gd name="T56" fmla="*/ 669 w 1449"/>
                <a:gd name="T57" fmla="*/ 1554 h 1860"/>
                <a:gd name="T58" fmla="*/ 656 w 1449"/>
                <a:gd name="T59" fmla="*/ 1536 h 1860"/>
                <a:gd name="T60" fmla="*/ 628 w 1449"/>
                <a:gd name="T61" fmla="*/ 1322 h 1860"/>
                <a:gd name="T62" fmla="*/ 609 w 1449"/>
                <a:gd name="T63" fmla="*/ 1258 h 1860"/>
                <a:gd name="T64" fmla="*/ 618 w 1449"/>
                <a:gd name="T65" fmla="*/ 1212 h 1860"/>
                <a:gd name="T66" fmla="*/ 651 w 1449"/>
                <a:gd name="T67" fmla="*/ 1168 h 1860"/>
                <a:gd name="T68" fmla="*/ 702 w 1449"/>
                <a:gd name="T69" fmla="*/ 1144 h 1860"/>
                <a:gd name="T70" fmla="*/ 748 w 1449"/>
                <a:gd name="T71" fmla="*/ 1144 h 1860"/>
                <a:gd name="T72" fmla="*/ 799 w 1449"/>
                <a:gd name="T73" fmla="*/ 1168 h 1860"/>
                <a:gd name="T74" fmla="*/ 831 w 1449"/>
                <a:gd name="T75" fmla="*/ 1212 h 1860"/>
                <a:gd name="T76" fmla="*/ 841 w 1449"/>
                <a:gd name="T77" fmla="*/ 1258 h 1860"/>
                <a:gd name="T78" fmla="*/ 821 w 1449"/>
                <a:gd name="T79" fmla="*/ 1322 h 1860"/>
                <a:gd name="T80" fmla="*/ 1008 w 1449"/>
                <a:gd name="T81" fmla="*/ 781 h 1860"/>
                <a:gd name="T82" fmla="*/ 444 w 1449"/>
                <a:gd name="T83" fmla="*/ 499 h 1860"/>
                <a:gd name="T84" fmla="*/ 459 w 1449"/>
                <a:gd name="T85" fmla="*/ 431 h 1860"/>
                <a:gd name="T86" fmla="*/ 491 w 1449"/>
                <a:gd name="T87" fmla="*/ 371 h 1860"/>
                <a:gd name="T88" fmla="*/ 535 w 1449"/>
                <a:gd name="T89" fmla="*/ 318 h 1860"/>
                <a:gd name="T90" fmla="*/ 590 w 1449"/>
                <a:gd name="T91" fmla="*/ 280 h 1860"/>
                <a:gd name="T92" fmla="*/ 654 w 1449"/>
                <a:gd name="T93" fmla="*/ 254 h 1860"/>
                <a:gd name="T94" fmla="*/ 724 w 1449"/>
                <a:gd name="T95" fmla="*/ 245 h 1860"/>
                <a:gd name="T96" fmla="*/ 781 w 1449"/>
                <a:gd name="T97" fmla="*/ 251 h 1860"/>
                <a:gd name="T98" fmla="*/ 848 w 1449"/>
                <a:gd name="T99" fmla="*/ 274 h 1860"/>
                <a:gd name="T100" fmla="*/ 905 w 1449"/>
                <a:gd name="T101" fmla="*/ 310 h 1860"/>
                <a:gd name="T102" fmla="*/ 952 w 1449"/>
                <a:gd name="T103" fmla="*/ 359 h 1860"/>
                <a:gd name="T104" fmla="*/ 985 w 1449"/>
                <a:gd name="T105" fmla="*/ 418 h 1860"/>
                <a:gd name="T106" fmla="*/ 1005 w 1449"/>
                <a:gd name="T107" fmla="*/ 485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9" h="1860">
                  <a:moveTo>
                    <a:pt x="1402" y="781"/>
                  </a:moveTo>
                  <a:lnTo>
                    <a:pt x="1253" y="781"/>
                  </a:lnTo>
                  <a:lnTo>
                    <a:pt x="1253" y="529"/>
                  </a:lnTo>
                  <a:lnTo>
                    <a:pt x="1253" y="529"/>
                  </a:lnTo>
                  <a:lnTo>
                    <a:pt x="1252" y="501"/>
                  </a:lnTo>
                  <a:lnTo>
                    <a:pt x="1249" y="475"/>
                  </a:lnTo>
                  <a:lnTo>
                    <a:pt x="1246" y="448"/>
                  </a:lnTo>
                  <a:lnTo>
                    <a:pt x="1242" y="422"/>
                  </a:lnTo>
                  <a:lnTo>
                    <a:pt x="1236" y="396"/>
                  </a:lnTo>
                  <a:lnTo>
                    <a:pt x="1229" y="372"/>
                  </a:lnTo>
                  <a:lnTo>
                    <a:pt x="1221" y="347"/>
                  </a:lnTo>
                  <a:lnTo>
                    <a:pt x="1211" y="323"/>
                  </a:lnTo>
                  <a:lnTo>
                    <a:pt x="1201" y="299"/>
                  </a:lnTo>
                  <a:lnTo>
                    <a:pt x="1188" y="277"/>
                  </a:lnTo>
                  <a:lnTo>
                    <a:pt x="1176" y="254"/>
                  </a:lnTo>
                  <a:lnTo>
                    <a:pt x="1163" y="233"/>
                  </a:lnTo>
                  <a:lnTo>
                    <a:pt x="1147" y="212"/>
                  </a:lnTo>
                  <a:lnTo>
                    <a:pt x="1132" y="193"/>
                  </a:lnTo>
                  <a:lnTo>
                    <a:pt x="1115" y="174"/>
                  </a:lnTo>
                  <a:lnTo>
                    <a:pt x="1098" y="155"/>
                  </a:lnTo>
                  <a:lnTo>
                    <a:pt x="1079" y="138"/>
                  </a:lnTo>
                  <a:lnTo>
                    <a:pt x="1061" y="121"/>
                  </a:lnTo>
                  <a:lnTo>
                    <a:pt x="1040" y="105"/>
                  </a:lnTo>
                  <a:lnTo>
                    <a:pt x="1020" y="91"/>
                  </a:lnTo>
                  <a:lnTo>
                    <a:pt x="999" y="77"/>
                  </a:lnTo>
                  <a:lnTo>
                    <a:pt x="976" y="64"/>
                  </a:lnTo>
                  <a:lnTo>
                    <a:pt x="954" y="52"/>
                  </a:lnTo>
                  <a:lnTo>
                    <a:pt x="930" y="42"/>
                  </a:lnTo>
                  <a:lnTo>
                    <a:pt x="906" y="33"/>
                  </a:lnTo>
                  <a:lnTo>
                    <a:pt x="881" y="24"/>
                  </a:lnTo>
                  <a:lnTo>
                    <a:pt x="857" y="17"/>
                  </a:lnTo>
                  <a:lnTo>
                    <a:pt x="831" y="11"/>
                  </a:lnTo>
                  <a:lnTo>
                    <a:pt x="805" y="6"/>
                  </a:lnTo>
                  <a:lnTo>
                    <a:pt x="778" y="3"/>
                  </a:lnTo>
                  <a:lnTo>
                    <a:pt x="752" y="1"/>
                  </a:lnTo>
                  <a:lnTo>
                    <a:pt x="724" y="0"/>
                  </a:lnTo>
                  <a:lnTo>
                    <a:pt x="724" y="0"/>
                  </a:lnTo>
                  <a:lnTo>
                    <a:pt x="698" y="1"/>
                  </a:lnTo>
                  <a:lnTo>
                    <a:pt x="671" y="3"/>
                  </a:lnTo>
                  <a:lnTo>
                    <a:pt x="645" y="6"/>
                  </a:lnTo>
                  <a:lnTo>
                    <a:pt x="618" y="11"/>
                  </a:lnTo>
                  <a:lnTo>
                    <a:pt x="593" y="17"/>
                  </a:lnTo>
                  <a:lnTo>
                    <a:pt x="568" y="24"/>
                  </a:lnTo>
                  <a:lnTo>
                    <a:pt x="544" y="33"/>
                  </a:lnTo>
                  <a:lnTo>
                    <a:pt x="519" y="42"/>
                  </a:lnTo>
                  <a:lnTo>
                    <a:pt x="496" y="52"/>
                  </a:lnTo>
                  <a:lnTo>
                    <a:pt x="473" y="64"/>
                  </a:lnTo>
                  <a:lnTo>
                    <a:pt x="451" y="77"/>
                  </a:lnTo>
                  <a:lnTo>
                    <a:pt x="430" y="91"/>
                  </a:lnTo>
                  <a:lnTo>
                    <a:pt x="409" y="105"/>
                  </a:lnTo>
                  <a:lnTo>
                    <a:pt x="389" y="121"/>
                  </a:lnTo>
                  <a:lnTo>
                    <a:pt x="370" y="138"/>
                  </a:lnTo>
                  <a:lnTo>
                    <a:pt x="352" y="155"/>
                  </a:lnTo>
                  <a:lnTo>
                    <a:pt x="335" y="174"/>
                  </a:lnTo>
                  <a:lnTo>
                    <a:pt x="317" y="193"/>
                  </a:lnTo>
                  <a:lnTo>
                    <a:pt x="302" y="212"/>
                  </a:lnTo>
                  <a:lnTo>
                    <a:pt x="287" y="233"/>
                  </a:lnTo>
                  <a:lnTo>
                    <a:pt x="274" y="254"/>
                  </a:lnTo>
                  <a:lnTo>
                    <a:pt x="260" y="277"/>
                  </a:lnTo>
                  <a:lnTo>
                    <a:pt x="249" y="299"/>
                  </a:lnTo>
                  <a:lnTo>
                    <a:pt x="239" y="323"/>
                  </a:lnTo>
                  <a:lnTo>
                    <a:pt x="229" y="347"/>
                  </a:lnTo>
                  <a:lnTo>
                    <a:pt x="221" y="372"/>
                  </a:lnTo>
                  <a:lnTo>
                    <a:pt x="213" y="396"/>
                  </a:lnTo>
                  <a:lnTo>
                    <a:pt x="207" y="422"/>
                  </a:lnTo>
                  <a:lnTo>
                    <a:pt x="203" y="448"/>
                  </a:lnTo>
                  <a:lnTo>
                    <a:pt x="200" y="475"/>
                  </a:lnTo>
                  <a:lnTo>
                    <a:pt x="198" y="501"/>
                  </a:lnTo>
                  <a:lnTo>
                    <a:pt x="197" y="529"/>
                  </a:lnTo>
                  <a:lnTo>
                    <a:pt x="197" y="781"/>
                  </a:lnTo>
                  <a:lnTo>
                    <a:pt x="47" y="781"/>
                  </a:lnTo>
                  <a:lnTo>
                    <a:pt x="47" y="781"/>
                  </a:lnTo>
                  <a:lnTo>
                    <a:pt x="38" y="782"/>
                  </a:lnTo>
                  <a:lnTo>
                    <a:pt x="29" y="785"/>
                  </a:lnTo>
                  <a:lnTo>
                    <a:pt x="21" y="789"/>
                  </a:lnTo>
                  <a:lnTo>
                    <a:pt x="14" y="794"/>
                  </a:lnTo>
                  <a:lnTo>
                    <a:pt x="8" y="801"/>
                  </a:lnTo>
                  <a:lnTo>
                    <a:pt x="4" y="809"/>
                  </a:lnTo>
                  <a:lnTo>
                    <a:pt x="1" y="817"/>
                  </a:lnTo>
                  <a:lnTo>
                    <a:pt x="0" y="827"/>
                  </a:lnTo>
                  <a:lnTo>
                    <a:pt x="0" y="1628"/>
                  </a:lnTo>
                  <a:lnTo>
                    <a:pt x="0" y="1628"/>
                  </a:lnTo>
                  <a:lnTo>
                    <a:pt x="1" y="1652"/>
                  </a:lnTo>
                  <a:lnTo>
                    <a:pt x="5" y="1675"/>
                  </a:lnTo>
                  <a:lnTo>
                    <a:pt x="10" y="1698"/>
                  </a:lnTo>
                  <a:lnTo>
                    <a:pt x="19" y="1718"/>
                  </a:lnTo>
                  <a:lnTo>
                    <a:pt x="29" y="1738"/>
                  </a:lnTo>
                  <a:lnTo>
                    <a:pt x="40" y="1758"/>
                  </a:lnTo>
                  <a:lnTo>
                    <a:pt x="53" y="1775"/>
                  </a:lnTo>
                  <a:lnTo>
                    <a:pt x="69" y="1792"/>
                  </a:lnTo>
                  <a:lnTo>
                    <a:pt x="85" y="1807"/>
                  </a:lnTo>
                  <a:lnTo>
                    <a:pt x="102" y="1820"/>
                  </a:lnTo>
                  <a:lnTo>
                    <a:pt x="122" y="1832"/>
                  </a:lnTo>
                  <a:lnTo>
                    <a:pt x="142" y="1841"/>
                  </a:lnTo>
                  <a:lnTo>
                    <a:pt x="163" y="1850"/>
                  </a:lnTo>
                  <a:lnTo>
                    <a:pt x="186" y="1856"/>
                  </a:lnTo>
                  <a:lnTo>
                    <a:pt x="208" y="1859"/>
                  </a:lnTo>
                  <a:lnTo>
                    <a:pt x="232" y="1860"/>
                  </a:lnTo>
                  <a:lnTo>
                    <a:pt x="1218" y="1860"/>
                  </a:lnTo>
                  <a:lnTo>
                    <a:pt x="1218" y="1860"/>
                  </a:lnTo>
                  <a:lnTo>
                    <a:pt x="1241" y="1859"/>
                  </a:lnTo>
                  <a:lnTo>
                    <a:pt x="1264" y="1856"/>
                  </a:lnTo>
                  <a:lnTo>
                    <a:pt x="1286" y="1850"/>
                  </a:lnTo>
                  <a:lnTo>
                    <a:pt x="1308" y="1841"/>
                  </a:lnTo>
                  <a:lnTo>
                    <a:pt x="1328" y="1832"/>
                  </a:lnTo>
                  <a:lnTo>
                    <a:pt x="1346" y="1820"/>
                  </a:lnTo>
                  <a:lnTo>
                    <a:pt x="1365" y="1807"/>
                  </a:lnTo>
                  <a:lnTo>
                    <a:pt x="1381" y="1792"/>
                  </a:lnTo>
                  <a:lnTo>
                    <a:pt x="1396" y="1775"/>
                  </a:lnTo>
                  <a:lnTo>
                    <a:pt x="1410" y="1758"/>
                  </a:lnTo>
                  <a:lnTo>
                    <a:pt x="1421" y="1738"/>
                  </a:lnTo>
                  <a:lnTo>
                    <a:pt x="1431" y="1718"/>
                  </a:lnTo>
                  <a:lnTo>
                    <a:pt x="1439" y="1698"/>
                  </a:lnTo>
                  <a:lnTo>
                    <a:pt x="1444" y="1675"/>
                  </a:lnTo>
                  <a:lnTo>
                    <a:pt x="1448" y="1652"/>
                  </a:lnTo>
                  <a:lnTo>
                    <a:pt x="1449" y="1628"/>
                  </a:lnTo>
                  <a:lnTo>
                    <a:pt x="1449" y="827"/>
                  </a:lnTo>
                  <a:lnTo>
                    <a:pt x="1449" y="827"/>
                  </a:lnTo>
                  <a:lnTo>
                    <a:pt x="1448" y="817"/>
                  </a:lnTo>
                  <a:lnTo>
                    <a:pt x="1445" y="809"/>
                  </a:lnTo>
                  <a:lnTo>
                    <a:pt x="1441" y="801"/>
                  </a:lnTo>
                  <a:lnTo>
                    <a:pt x="1435" y="794"/>
                  </a:lnTo>
                  <a:lnTo>
                    <a:pt x="1429" y="789"/>
                  </a:lnTo>
                  <a:lnTo>
                    <a:pt x="1421" y="785"/>
                  </a:lnTo>
                  <a:lnTo>
                    <a:pt x="1413" y="782"/>
                  </a:lnTo>
                  <a:lnTo>
                    <a:pt x="1402" y="781"/>
                  </a:lnTo>
                  <a:lnTo>
                    <a:pt x="1402" y="781"/>
                  </a:lnTo>
                  <a:close/>
                  <a:moveTo>
                    <a:pt x="793" y="1351"/>
                  </a:moveTo>
                  <a:lnTo>
                    <a:pt x="793" y="1536"/>
                  </a:lnTo>
                  <a:lnTo>
                    <a:pt x="793" y="1536"/>
                  </a:lnTo>
                  <a:lnTo>
                    <a:pt x="793" y="1539"/>
                  </a:lnTo>
                  <a:lnTo>
                    <a:pt x="792" y="1543"/>
                  </a:lnTo>
                  <a:lnTo>
                    <a:pt x="790" y="1546"/>
                  </a:lnTo>
                  <a:lnTo>
                    <a:pt x="788" y="1549"/>
                  </a:lnTo>
                  <a:lnTo>
                    <a:pt x="780" y="1554"/>
                  </a:lnTo>
                  <a:lnTo>
                    <a:pt x="771" y="1558"/>
                  </a:lnTo>
                  <a:lnTo>
                    <a:pt x="761" y="1561"/>
                  </a:lnTo>
                  <a:lnTo>
                    <a:pt x="750" y="1563"/>
                  </a:lnTo>
                  <a:lnTo>
                    <a:pt x="738" y="1564"/>
                  </a:lnTo>
                  <a:lnTo>
                    <a:pt x="724" y="1565"/>
                  </a:lnTo>
                  <a:lnTo>
                    <a:pt x="712" y="1564"/>
                  </a:lnTo>
                  <a:lnTo>
                    <a:pt x="700" y="1563"/>
                  </a:lnTo>
                  <a:lnTo>
                    <a:pt x="689" y="1561"/>
                  </a:lnTo>
                  <a:lnTo>
                    <a:pt x="677" y="1558"/>
                  </a:lnTo>
                  <a:lnTo>
                    <a:pt x="669" y="1554"/>
                  </a:lnTo>
                  <a:lnTo>
                    <a:pt x="662" y="1549"/>
                  </a:lnTo>
                  <a:lnTo>
                    <a:pt x="660" y="1546"/>
                  </a:lnTo>
                  <a:lnTo>
                    <a:pt x="658" y="1543"/>
                  </a:lnTo>
                  <a:lnTo>
                    <a:pt x="657" y="1539"/>
                  </a:lnTo>
                  <a:lnTo>
                    <a:pt x="656" y="1536"/>
                  </a:lnTo>
                  <a:lnTo>
                    <a:pt x="656" y="1351"/>
                  </a:lnTo>
                  <a:lnTo>
                    <a:pt x="656" y="1351"/>
                  </a:lnTo>
                  <a:lnTo>
                    <a:pt x="646" y="1343"/>
                  </a:lnTo>
                  <a:lnTo>
                    <a:pt x="637" y="1332"/>
                  </a:lnTo>
                  <a:lnTo>
                    <a:pt x="628" y="1322"/>
                  </a:lnTo>
                  <a:lnTo>
                    <a:pt x="622" y="1311"/>
                  </a:lnTo>
                  <a:lnTo>
                    <a:pt x="616" y="1299"/>
                  </a:lnTo>
                  <a:lnTo>
                    <a:pt x="612" y="1285"/>
                  </a:lnTo>
                  <a:lnTo>
                    <a:pt x="610" y="1271"/>
                  </a:lnTo>
                  <a:lnTo>
                    <a:pt x="609" y="1258"/>
                  </a:lnTo>
                  <a:lnTo>
                    <a:pt x="609" y="1258"/>
                  </a:lnTo>
                  <a:lnTo>
                    <a:pt x="610" y="1246"/>
                  </a:lnTo>
                  <a:lnTo>
                    <a:pt x="611" y="1234"/>
                  </a:lnTo>
                  <a:lnTo>
                    <a:pt x="614" y="1223"/>
                  </a:lnTo>
                  <a:lnTo>
                    <a:pt x="618" y="1212"/>
                  </a:lnTo>
                  <a:lnTo>
                    <a:pt x="623" y="1202"/>
                  </a:lnTo>
                  <a:lnTo>
                    <a:pt x="628" y="1193"/>
                  </a:lnTo>
                  <a:lnTo>
                    <a:pt x="636" y="1183"/>
                  </a:lnTo>
                  <a:lnTo>
                    <a:pt x="643" y="1175"/>
                  </a:lnTo>
                  <a:lnTo>
                    <a:pt x="651" y="1168"/>
                  </a:lnTo>
                  <a:lnTo>
                    <a:pt x="660" y="1161"/>
                  </a:lnTo>
                  <a:lnTo>
                    <a:pt x="669" y="1156"/>
                  </a:lnTo>
                  <a:lnTo>
                    <a:pt x="679" y="1151"/>
                  </a:lnTo>
                  <a:lnTo>
                    <a:pt x="691" y="1147"/>
                  </a:lnTo>
                  <a:lnTo>
                    <a:pt x="702" y="1144"/>
                  </a:lnTo>
                  <a:lnTo>
                    <a:pt x="713" y="1143"/>
                  </a:lnTo>
                  <a:lnTo>
                    <a:pt x="725" y="1142"/>
                  </a:lnTo>
                  <a:lnTo>
                    <a:pt x="725" y="1142"/>
                  </a:lnTo>
                  <a:lnTo>
                    <a:pt x="737" y="1143"/>
                  </a:lnTo>
                  <a:lnTo>
                    <a:pt x="748" y="1144"/>
                  </a:lnTo>
                  <a:lnTo>
                    <a:pt x="759" y="1147"/>
                  </a:lnTo>
                  <a:lnTo>
                    <a:pt x="770" y="1151"/>
                  </a:lnTo>
                  <a:lnTo>
                    <a:pt x="780" y="1156"/>
                  </a:lnTo>
                  <a:lnTo>
                    <a:pt x="790" y="1161"/>
                  </a:lnTo>
                  <a:lnTo>
                    <a:pt x="799" y="1168"/>
                  </a:lnTo>
                  <a:lnTo>
                    <a:pt x="807" y="1175"/>
                  </a:lnTo>
                  <a:lnTo>
                    <a:pt x="814" y="1183"/>
                  </a:lnTo>
                  <a:lnTo>
                    <a:pt x="821" y="1193"/>
                  </a:lnTo>
                  <a:lnTo>
                    <a:pt x="826" y="1202"/>
                  </a:lnTo>
                  <a:lnTo>
                    <a:pt x="831" y="1212"/>
                  </a:lnTo>
                  <a:lnTo>
                    <a:pt x="835" y="1223"/>
                  </a:lnTo>
                  <a:lnTo>
                    <a:pt x="839" y="1234"/>
                  </a:lnTo>
                  <a:lnTo>
                    <a:pt x="841" y="1246"/>
                  </a:lnTo>
                  <a:lnTo>
                    <a:pt x="841" y="1258"/>
                  </a:lnTo>
                  <a:lnTo>
                    <a:pt x="841" y="1258"/>
                  </a:lnTo>
                  <a:lnTo>
                    <a:pt x="840" y="1271"/>
                  </a:lnTo>
                  <a:lnTo>
                    <a:pt x="837" y="1285"/>
                  </a:lnTo>
                  <a:lnTo>
                    <a:pt x="833" y="1299"/>
                  </a:lnTo>
                  <a:lnTo>
                    <a:pt x="827" y="1311"/>
                  </a:lnTo>
                  <a:lnTo>
                    <a:pt x="821" y="1322"/>
                  </a:lnTo>
                  <a:lnTo>
                    <a:pt x="813" y="1332"/>
                  </a:lnTo>
                  <a:lnTo>
                    <a:pt x="803" y="1343"/>
                  </a:lnTo>
                  <a:lnTo>
                    <a:pt x="793" y="1351"/>
                  </a:lnTo>
                  <a:lnTo>
                    <a:pt x="793" y="1351"/>
                  </a:lnTo>
                  <a:close/>
                  <a:moveTo>
                    <a:pt x="1008" y="781"/>
                  </a:moveTo>
                  <a:lnTo>
                    <a:pt x="442" y="781"/>
                  </a:lnTo>
                  <a:lnTo>
                    <a:pt x="442" y="529"/>
                  </a:lnTo>
                  <a:lnTo>
                    <a:pt x="442" y="529"/>
                  </a:lnTo>
                  <a:lnTo>
                    <a:pt x="443" y="513"/>
                  </a:lnTo>
                  <a:lnTo>
                    <a:pt x="444" y="499"/>
                  </a:lnTo>
                  <a:lnTo>
                    <a:pt x="445" y="485"/>
                  </a:lnTo>
                  <a:lnTo>
                    <a:pt x="448" y="471"/>
                  </a:lnTo>
                  <a:lnTo>
                    <a:pt x="451" y="457"/>
                  </a:lnTo>
                  <a:lnTo>
                    <a:pt x="455" y="444"/>
                  </a:lnTo>
                  <a:lnTo>
                    <a:pt x="459" y="431"/>
                  </a:lnTo>
                  <a:lnTo>
                    <a:pt x="464" y="418"/>
                  </a:lnTo>
                  <a:lnTo>
                    <a:pt x="470" y="406"/>
                  </a:lnTo>
                  <a:lnTo>
                    <a:pt x="476" y="394"/>
                  </a:lnTo>
                  <a:lnTo>
                    <a:pt x="483" y="382"/>
                  </a:lnTo>
                  <a:lnTo>
                    <a:pt x="491" y="371"/>
                  </a:lnTo>
                  <a:lnTo>
                    <a:pt x="498" y="359"/>
                  </a:lnTo>
                  <a:lnTo>
                    <a:pt x="507" y="348"/>
                  </a:lnTo>
                  <a:lnTo>
                    <a:pt x="515" y="338"/>
                  </a:lnTo>
                  <a:lnTo>
                    <a:pt x="525" y="329"/>
                  </a:lnTo>
                  <a:lnTo>
                    <a:pt x="535" y="318"/>
                  </a:lnTo>
                  <a:lnTo>
                    <a:pt x="545" y="310"/>
                  </a:lnTo>
                  <a:lnTo>
                    <a:pt x="556" y="301"/>
                  </a:lnTo>
                  <a:lnTo>
                    <a:pt x="567" y="294"/>
                  </a:lnTo>
                  <a:lnTo>
                    <a:pt x="578" y="287"/>
                  </a:lnTo>
                  <a:lnTo>
                    <a:pt x="590" y="280"/>
                  </a:lnTo>
                  <a:lnTo>
                    <a:pt x="602" y="274"/>
                  </a:lnTo>
                  <a:lnTo>
                    <a:pt x="615" y="267"/>
                  </a:lnTo>
                  <a:lnTo>
                    <a:pt x="627" y="262"/>
                  </a:lnTo>
                  <a:lnTo>
                    <a:pt x="641" y="258"/>
                  </a:lnTo>
                  <a:lnTo>
                    <a:pt x="654" y="254"/>
                  </a:lnTo>
                  <a:lnTo>
                    <a:pt x="668" y="251"/>
                  </a:lnTo>
                  <a:lnTo>
                    <a:pt x="681" y="249"/>
                  </a:lnTo>
                  <a:lnTo>
                    <a:pt x="696" y="247"/>
                  </a:lnTo>
                  <a:lnTo>
                    <a:pt x="710" y="246"/>
                  </a:lnTo>
                  <a:lnTo>
                    <a:pt x="724" y="245"/>
                  </a:lnTo>
                  <a:lnTo>
                    <a:pt x="724" y="245"/>
                  </a:lnTo>
                  <a:lnTo>
                    <a:pt x="740" y="246"/>
                  </a:lnTo>
                  <a:lnTo>
                    <a:pt x="754" y="247"/>
                  </a:lnTo>
                  <a:lnTo>
                    <a:pt x="768" y="249"/>
                  </a:lnTo>
                  <a:lnTo>
                    <a:pt x="781" y="251"/>
                  </a:lnTo>
                  <a:lnTo>
                    <a:pt x="796" y="254"/>
                  </a:lnTo>
                  <a:lnTo>
                    <a:pt x="809" y="258"/>
                  </a:lnTo>
                  <a:lnTo>
                    <a:pt x="822" y="262"/>
                  </a:lnTo>
                  <a:lnTo>
                    <a:pt x="834" y="267"/>
                  </a:lnTo>
                  <a:lnTo>
                    <a:pt x="848" y="274"/>
                  </a:lnTo>
                  <a:lnTo>
                    <a:pt x="859" y="280"/>
                  </a:lnTo>
                  <a:lnTo>
                    <a:pt x="871" y="287"/>
                  </a:lnTo>
                  <a:lnTo>
                    <a:pt x="882" y="294"/>
                  </a:lnTo>
                  <a:lnTo>
                    <a:pt x="894" y="301"/>
                  </a:lnTo>
                  <a:lnTo>
                    <a:pt x="905" y="310"/>
                  </a:lnTo>
                  <a:lnTo>
                    <a:pt x="915" y="318"/>
                  </a:lnTo>
                  <a:lnTo>
                    <a:pt x="924" y="329"/>
                  </a:lnTo>
                  <a:lnTo>
                    <a:pt x="934" y="338"/>
                  </a:lnTo>
                  <a:lnTo>
                    <a:pt x="943" y="348"/>
                  </a:lnTo>
                  <a:lnTo>
                    <a:pt x="952" y="359"/>
                  </a:lnTo>
                  <a:lnTo>
                    <a:pt x="959" y="371"/>
                  </a:lnTo>
                  <a:lnTo>
                    <a:pt x="967" y="382"/>
                  </a:lnTo>
                  <a:lnTo>
                    <a:pt x="973" y="394"/>
                  </a:lnTo>
                  <a:lnTo>
                    <a:pt x="979" y="406"/>
                  </a:lnTo>
                  <a:lnTo>
                    <a:pt x="985" y="418"/>
                  </a:lnTo>
                  <a:lnTo>
                    <a:pt x="990" y="431"/>
                  </a:lnTo>
                  <a:lnTo>
                    <a:pt x="995" y="444"/>
                  </a:lnTo>
                  <a:lnTo>
                    <a:pt x="999" y="457"/>
                  </a:lnTo>
                  <a:lnTo>
                    <a:pt x="1002" y="471"/>
                  </a:lnTo>
                  <a:lnTo>
                    <a:pt x="1005" y="485"/>
                  </a:lnTo>
                  <a:lnTo>
                    <a:pt x="1006" y="499"/>
                  </a:lnTo>
                  <a:lnTo>
                    <a:pt x="1007" y="513"/>
                  </a:lnTo>
                  <a:lnTo>
                    <a:pt x="1008" y="529"/>
                  </a:lnTo>
                  <a:lnTo>
                    <a:pt x="1008" y="78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endParaRPr>
            </a:p>
          </p:txBody>
        </p:sp>
        <p:sp>
          <p:nvSpPr>
            <p:cNvPr id="3" name="Rectangle 2"/>
            <p:cNvSpPr/>
            <p:nvPr/>
          </p:nvSpPr>
          <p:spPr>
            <a:xfrm>
              <a:off x="8409405" y="3135827"/>
              <a:ext cx="185621" cy="45719"/>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grpSp>
      <p:sp>
        <p:nvSpPr>
          <p:cNvPr id="60" name="Freeform 334"/>
          <p:cNvSpPr>
            <a:spLocks noEditPoints="1"/>
          </p:cNvSpPr>
          <p:nvPr/>
        </p:nvSpPr>
        <p:spPr bwMode="auto">
          <a:xfrm>
            <a:off x="2581547" y="2913935"/>
            <a:ext cx="309640" cy="414302"/>
          </a:xfrm>
          <a:custGeom>
            <a:avLst/>
            <a:gdLst>
              <a:gd name="T0" fmla="*/ 88 w 88"/>
              <a:gd name="T1" fmla="*/ 31 h 108"/>
              <a:gd name="T2" fmla="*/ 68 w 88"/>
              <a:gd name="T3" fmla="*/ 23 h 108"/>
              <a:gd name="T4" fmla="*/ 61 w 88"/>
              <a:gd name="T5" fmla="*/ 1 h 108"/>
              <a:gd name="T6" fmla="*/ 59 w 88"/>
              <a:gd name="T7" fmla="*/ 0 h 108"/>
              <a:gd name="T8" fmla="*/ 29 w 88"/>
              <a:gd name="T9" fmla="*/ 0 h 108"/>
              <a:gd name="T10" fmla="*/ 26 w 88"/>
              <a:gd name="T11" fmla="*/ 2 h 108"/>
              <a:gd name="T12" fmla="*/ 20 w 88"/>
              <a:gd name="T13" fmla="*/ 23 h 108"/>
              <a:gd name="T14" fmla="*/ 0 w 88"/>
              <a:gd name="T15" fmla="*/ 31 h 108"/>
              <a:gd name="T16" fmla="*/ 17 w 88"/>
              <a:gd name="T17" fmla="*/ 36 h 108"/>
              <a:gd name="T18" fmla="*/ 16 w 88"/>
              <a:gd name="T19" fmla="*/ 45 h 108"/>
              <a:gd name="T20" fmla="*/ 17 w 88"/>
              <a:gd name="T21" fmla="*/ 54 h 108"/>
              <a:gd name="T22" fmla="*/ 16 w 88"/>
              <a:gd name="T23" fmla="*/ 54 h 108"/>
              <a:gd name="T24" fmla="*/ 12 w 88"/>
              <a:gd name="T25" fmla="*/ 58 h 108"/>
              <a:gd name="T26" fmla="*/ 12 w 88"/>
              <a:gd name="T27" fmla="*/ 63 h 108"/>
              <a:gd name="T28" fmla="*/ 5 w 88"/>
              <a:gd name="T29" fmla="*/ 72 h 108"/>
              <a:gd name="T30" fmla="*/ 5 w 88"/>
              <a:gd name="T31" fmla="*/ 100 h 108"/>
              <a:gd name="T32" fmla="*/ 13 w 88"/>
              <a:gd name="T33" fmla="*/ 108 h 108"/>
              <a:gd name="T34" fmla="*/ 43 w 88"/>
              <a:gd name="T35" fmla="*/ 108 h 108"/>
              <a:gd name="T36" fmla="*/ 43 w 88"/>
              <a:gd name="T37" fmla="*/ 71 h 108"/>
              <a:gd name="T38" fmla="*/ 46 w 88"/>
              <a:gd name="T39" fmla="*/ 71 h 108"/>
              <a:gd name="T40" fmla="*/ 46 w 88"/>
              <a:gd name="T41" fmla="*/ 108 h 108"/>
              <a:gd name="T42" fmla="*/ 76 w 88"/>
              <a:gd name="T43" fmla="*/ 107 h 108"/>
              <a:gd name="T44" fmla="*/ 84 w 88"/>
              <a:gd name="T45" fmla="*/ 99 h 108"/>
              <a:gd name="T46" fmla="*/ 83 w 88"/>
              <a:gd name="T47" fmla="*/ 71 h 108"/>
              <a:gd name="T48" fmla="*/ 77 w 88"/>
              <a:gd name="T49" fmla="*/ 63 h 108"/>
              <a:gd name="T50" fmla="*/ 77 w 88"/>
              <a:gd name="T51" fmla="*/ 58 h 108"/>
              <a:gd name="T52" fmla="*/ 72 w 88"/>
              <a:gd name="T53" fmla="*/ 53 h 108"/>
              <a:gd name="T54" fmla="*/ 71 w 88"/>
              <a:gd name="T55" fmla="*/ 53 h 108"/>
              <a:gd name="T56" fmla="*/ 73 w 88"/>
              <a:gd name="T57" fmla="*/ 45 h 108"/>
              <a:gd name="T58" fmla="*/ 71 w 88"/>
              <a:gd name="T59" fmla="*/ 36 h 108"/>
              <a:gd name="T60" fmla="*/ 88 w 88"/>
              <a:gd name="T61" fmla="*/ 31 h 108"/>
              <a:gd name="T62" fmla="*/ 63 w 88"/>
              <a:gd name="T63" fmla="*/ 53 h 108"/>
              <a:gd name="T64" fmla="*/ 60 w 88"/>
              <a:gd name="T65" fmla="*/ 53 h 108"/>
              <a:gd name="T66" fmla="*/ 55 w 88"/>
              <a:gd name="T67" fmla="*/ 58 h 108"/>
              <a:gd name="T68" fmla="*/ 56 w 88"/>
              <a:gd name="T69" fmla="*/ 67 h 108"/>
              <a:gd name="T70" fmla="*/ 33 w 88"/>
              <a:gd name="T71" fmla="*/ 67 h 108"/>
              <a:gd name="T72" fmla="*/ 33 w 88"/>
              <a:gd name="T73" fmla="*/ 58 h 108"/>
              <a:gd name="T74" fmla="*/ 28 w 88"/>
              <a:gd name="T75" fmla="*/ 54 h 108"/>
              <a:gd name="T76" fmla="*/ 25 w 88"/>
              <a:gd name="T77" fmla="*/ 54 h 108"/>
              <a:gd name="T78" fmla="*/ 23 w 88"/>
              <a:gd name="T79" fmla="*/ 49 h 108"/>
              <a:gd name="T80" fmla="*/ 23 w 88"/>
              <a:gd name="T81" fmla="*/ 41 h 108"/>
              <a:gd name="T82" fmla="*/ 24 w 88"/>
              <a:gd name="T83" fmla="*/ 37 h 108"/>
              <a:gd name="T84" fmla="*/ 43 w 88"/>
              <a:gd name="T85" fmla="*/ 38 h 108"/>
              <a:gd name="T86" fmla="*/ 44 w 88"/>
              <a:gd name="T87" fmla="*/ 38 h 108"/>
              <a:gd name="T88" fmla="*/ 44 w 88"/>
              <a:gd name="T89" fmla="*/ 38 h 108"/>
              <a:gd name="T90" fmla="*/ 45 w 88"/>
              <a:gd name="T91" fmla="*/ 38 h 108"/>
              <a:gd name="T92" fmla="*/ 64 w 88"/>
              <a:gd name="T93" fmla="*/ 37 h 108"/>
              <a:gd name="T94" fmla="*/ 65 w 88"/>
              <a:gd name="T95" fmla="*/ 40 h 108"/>
              <a:gd name="T96" fmla="*/ 65 w 88"/>
              <a:gd name="T97" fmla="*/ 49 h 108"/>
              <a:gd name="T98" fmla="*/ 63 w 88"/>
              <a:gd name="T99"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108">
                <a:moveTo>
                  <a:pt x="88" y="31"/>
                </a:moveTo>
                <a:cubicBezTo>
                  <a:pt x="88" y="28"/>
                  <a:pt x="80" y="24"/>
                  <a:pt x="68" y="23"/>
                </a:cubicBezTo>
                <a:cubicBezTo>
                  <a:pt x="68" y="23"/>
                  <a:pt x="68" y="23"/>
                  <a:pt x="61" y="1"/>
                </a:cubicBezTo>
                <a:cubicBezTo>
                  <a:pt x="61" y="0"/>
                  <a:pt x="60" y="0"/>
                  <a:pt x="59" y="0"/>
                </a:cubicBezTo>
                <a:cubicBezTo>
                  <a:pt x="49" y="0"/>
                  <a:pt x="39" y="0"/>
                  <a:pt x="29" y="0"/>
                </a:cubicBezTo>
                <a:cubicBezTo>
                  <a:pt x="27" y="0"/>
                  <a:pt x="27" y="1"/>
                  <a:pt x="26" y="2"/>
                </a:cubicBezTo>
                <a:cubicBezTo>
                  <a:pt x="26" y="2"/>
                  <a:pt x="26" y="2"/>
                  <a:pt x="20" y="23"/>
                </a:cubicBezTo>
                <a:cubicBezTo>
                  <a:pt x="8" y="25"/>
                  <a:pt x="0" y="28"/>
                  <a:pt x="0" y="31"/>
                </a:cubicBezTo>
                <a:cubicBezTo>
                  <a:pt x="0" y="33"/>
                  <a:pt x="7" y="35"/>
                  <a:pt x="17" y="36"/>
                </a:cubicBezTo>
                <a:cubicBezTo>
                  <a:pt x="16" y="39"/>
                  <a:pt x="16" y="42"/>
                  <a:pt x="16" y="45"/>
                </a:cubicBezTo>
                <a:cubicBezTo>
                  <a:pt x="16" y="48"/>
                  <a:pt x="16" y="51"/>
                  <a:pt x="17" y="54"/>
                </a:cubicBezTo>
                <a:cubicBezTo>
                  <a:pt x="17" y="54"/>
                  <a:pt x="17" y="54"/>
                  <a:pt x="16" y="54"/>
                </a:cubicBezTo>
                <a:cubicBezTo>
                  <a:pt x="14" y="54"/>
                  <a:pt x="12" y="56"/>
                  <a:pt x="12" y="58"/>
                </a:cubicBezTo>
                <a:cubicBezTo>
                  <a:pt x="12" y="58"/>
                  <a:pt x="12" y="58"/>
                  <a:pt x="12" y="63"/>
                </a:cubicBezTo>
                <a:cubicBezTo>
                  <a:pt x="8" y="64"/>
                  <a:pt x="5" y="67"/>
                  <a:pt x="5" y="72"/>
                </a:cubicBezTo>
                <a:cubicBezTo>
                  <a:pt x="5" y="72"/>
                  <a:pt x="5" y="72"/>
                  <a:pt x="5" y="100"/>
                </a:cubicBezTo>
                <a:cubicBezTo>
                  <a:pt x="5" y="104"/>
                  <a:pt x="9" y="108"/>
                  <a:pt x="13" y="108"/>
                </a:cubicBezTo>
                <a:cubicBezTo>
                  <a:pt x="13" y="108"/>
                  <a:pt x="13" y="108"/>
                  <a:pt x="43" y="108"/>
                </a:cubicBezTo>
                <a:cubicBezTo>
                  <a:pt x="43" y="108"/>
                  <a:pt x="43" y="108"/>
                  <a:pt x="43" y="71"/>
                </a:cubicBezTo>
                <a:cubicBezTo>
                  <a:pt x="44" y="71"/>
                  <a:pt x="45" y="71"/>
                  <a:pt x="46" y="71"/>
                </a:cubicBezTo>
                <a:cubicBezTo>
                  <a:pt x="46" y="71"/>
                  <a:pt x="46" y="71"/>
                  <a:pt x="46" y="108"/>
                </a:cubicBezTo>
                <a:cubicBezTo>
                  <a:pt x="46" y="108"/>
                  <a:pt x="46" y="108"/>
                  <a:pt x="76" y="107"/>
                </a:cubicBezTo>
                <a:cubicBezTo>
                  <a:pt x="80" y="107"/>
                  <a:pt x="84" y="104"/>
                  <a:pt x="84" y="99"/>
                </a:cubicBezTo>
                <a:cubicBezTo>
                  <a:pt x="84" y="99"/>
                  <a:pt x="84" y="99"/>
                  <a:pt x="83" y="71"/>
                </a:cubicBezTo>
                <a:cubicBezTo>
                  <a:pt x="83" y="67"/>
                  <a:pt x="81" y="63"/>
                  <a:pt x="77" y="63"/>
                </a:cubicBezTo>
                <a:cubicBezTo>
                  <a:pt x="77" y="63"/>
                  <a:pt x="77" y="63"/>
                  <a:pt x="77" y="58"/>
                </a:cubicBezTo>
                <a:cubicBezTo>
                  <a:pt x="77" y="55"/>
                  <a:pt x="75" y="53"/>
                  <a:pt x="72" y="53"/>
                </a:cubicBezTo>
                <a:cubicBezTo>
                  <a:pt x="72" y="53"/>
                  <a:pt x="72" y="53"/>
                  <a:pt x="71" y="53"/>
                </a:cubicBezTo>
                <a:cubicBezTo>
                  <a:pt x="72" y="51"/>
                  <a:pt x="73" y="48"/>
                  <a:pt x="73" y="45"/>
                </a:cubicBezTo>
                <a:cubicBezTo>
                  <a:pt x="73" y="42"/>
                  <a:pt x="72" y="39"/>
                  <a:pt x="71" y="36"/>
                </a:cubicBezTo>
                <a:cubicBezTo>
                  <a:pt x="82" y="34"/>
                  <a:pt x="88" y="32"/>
                  <a:pt x="88" y="31"/>
                </a:cubicBezTo>
                <a:close/>
                <a:moveTo>
                  <a:pt x="63" y="53"/>
                </a:moveTo>
                <a:cubicBezTo>
                  <a:pt x="63" y="53"/>
                  <a:pt x="63" y="53"/>
                  <a:pt x="60" y="53"/>
                </a:cubicBezTo>
                <a:cubicBezTo>
                  <a:pt x="57" y="53"/>
                  <a:pt x="55" y="56"/>
                  <a:pt x="55" y="58"/>
                </a:cubicBezTo>
                <a:cubicBezTo>
                  <a:pt x="55" y="58"/>
                  <a:pt x="55" y="58"/>
                  <a:pt x="56" y="67"/>
                </a:cubicBezTo>
                <a:cubicBezTo>
                  <a:pt x="49" y="71"/>
                  <a:pt x="40" y="71"/>
                  <a:pt x="33" y="67"/>
                </a:cubicBezTo>
                <a:cubicBezTo>
                  <a:pt x="33" y="67"/>
                  <a:pt x="33" y="67"/>
                  <a:pt x="33" y="58"/>
                </a:cubicBezTo>
                <a:cubicBezTo>
                  <a:pt x="33" y="56"/>
                  <a:pt x="31" y="54"/>
                  <a:pt x="28" y="54"/>
                </a:cubicBezTo>
                <a:cubicBezTo>
                  <a:pt x="28" y="54"/>
                  <a:pt x="28" y="54"/>
                  <a:pt x="25" y="54"/>
                </a:cubicBezTo>
                <a:cubicBezTo>
                  <a:pt x="24" y="53"/>
                  <a:pt x="23" y="51"/>
                  <a:pt x="23" y="49"/>
                </a:cubicBezTo>
                <a:cubicBezTo>
                  <a:pt x="23" y="49"/>
                  <a:pt x="23" y="49"/>
                  <a:pt x="23" y="41"/>
                </a:cubicBezTo>
                <a:cubicBezTo>
                  <a:pt x="23" y="39"/>
                  <a:pt x="23" y="38"/>
                  <a:pt x="24" y="37"/>
                </a:cubicBezTo>
                <a:cubicBezTo>
                  <a:pt x="30" y="38"/>
                  <a:pt x="36" y="38"/>
                  <a:pt x="43" y="38"/>
                </a:cubicBezTo>
                <a:cubicBezTo>
                  <a:pt x="43" y="38"/>
                  <a:pt x="43" y="38"/>
                  <a:pt x="44" y="38"/>
                </a:cubicBezTo>
                <a:cubicBezTo>
                  <a:pt x="44" y="38"/>
                  <a:pt x="44" y="38"/>
                  <a:pt x="44" y="38"/>
                </a:cubicBezTo>
                <a:cubicBezTo>
                  <a:pt x="44" y="38"/>
                  <a:pt x="44" y="38"/>
                  <a:pt x="45" y="38"/>
                </a:cubicBezTo>
                <a:cubicBezTo>
                  <a:pt x="52" y="38"/>
                  <a:pt x="59" y="37"/>
                  <a:pt x="64" y="37"/>
                </a:cubicBezTo>
                <a:cubicBezTo>
                  <a:pt x="65" y="38"/>
                  <a:pt x="65" y="39"/>
                  <a:pt x="65" y="40"/>
                </a:cubicBezTo>
                <a:cubicBezTo>
                  <a:pt x="65" y="40"/>
                  <a:pt x="65" y="40"/>
                  <a:pt x="65" y="49"/>
                </a:cubicBezTo>
                <a:cubicBezTo>
                  <a:pt x="65" y="51"/>
                  <a:pt x="65" y="53"/>
                  <a:pt x="63" y="53"/>
                </a:cubicBezTo>
                <a:close/>
              </a:path>
            </a:pathLst>
          </a:custGeom>
          <a:solidFill>
            <a:srgbClr val="C00000"/>
          </a:solidFill>
          <a:ln>
            <a:noFill/>
          </a:ln>
          <a:effectLst/>
          <a:extLst/>
        </p:spPr>
        <p:txBody>
          <a:bodyPr vert="horz" wrap="square" lIns="91440" tIns="45720" rIns="91440" bIns="45720" numCol="1" anchor="ctr" anchorCtr="0" compatLnSpc="1">
            <a:prstTxWarp prst="textNoShape">
              <a:avLst/>
            </a:prstTxWarp>
          </a:bodyPr>
          <a:lstStyle/>
          <a:p>
            <a:pPr algn="ctr" defTabSz="914273"/>
            <a:endParaRPr lang="en-US" sz="1200" kern="0" dirty="0">
              <a:solidFill>
                <a:srgbClr val="FFFFFF"/>
              </a:solidFill>
            </a:endParaRPr>
          </a:p>
        </p:txBody>
      </p:sp>
      <p:grpSp>
        <p:nvGrpSpPr>
          <p:cNvPr id="37" name="Group 36"/>
          <p:cNvGrpSpPr/>
          <p:nvPr/>
        </p:nvGrpSpPr>
        <p:grpSpPr>
          <a:xfrm>
            <a:off x="3442943" y="2431207"/>
            <a:ext cx="1198490" cy="1188720"/>
            <a:chOff x="4076230" y="2733573"/>
            <a:chExt cx="1198490" cy="1188720"/>
          </a:xfrm>
          <a:effectLst>
            <a:outerShdw dist="38100" dir="2700000" algn="tl" rotWithShape="0">
              <a:prstClr val="black">
                <a:alpha val="15000"/>
              </a:prstClr>
            </a:outerShdw>
          </a:effectLst>
        </p:grpSpPr>
        <p:sp>
          <p:nvSpPr>
            <p:cNvPr id="24" name="Oval 23"/>
            <p:cNvSpPr/>
            <p:nvPr/>
          </p:nvSpPr>
          <p:spPr>
            <a:xfrm>
              <a:off x="4086000" y="2733573"/>
              <a:ext cx="1188720" cy="1188720"/>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5" name="Freeform 6"/>
            <p:cNvSpPr>
              <a:spLocks/>
            </p:cNvSpPr>
            <p:nvPr/>
          </p:nvSpPr>
          <p:spPr bwMode="auto">
            <a:xfrm flipH="1">
              <a:off x="4300496" y="2950688"/>
              <a:ext cx="768592" cy="489940"/>
            </a:xfrm>
            <a:custGeom>
              <a:avLst/>
              <a:gdLst>
                <a:gd name="T0" fmla="*/ 80 w 502"/>
                <a:gd name="T1" fmla="*/ 320 h 320"/>
                <a:gd name="T2" fmla="*/ 64 w 502"/>
                <a:gd name="T3" fmla="*/ 318 h 320"/>
                <a:gd name="T4" fmla="*/ 36 w 502"/>
                <a:gd name="T5" fmla="*/ 306 h 320"/>
                <a:gd name="T6" fmla="*/ 14 w 502"/>
                <a:gd name="T7" fmla="*/ 284 h 320"/>
                <a:gd name="T8" fmla="*/ 2 w 502"/>
                <a:gd name="T9" fmla="*/ 256 h 320"/>
                <a:gd name="T10" fmla="*/ 0 w 502"/>
                <a:gd name="T11" fmla="*/ 240 h 320"/>
                <a:gd name="T12" fmla="*/ 6 w 502"/>
                <a:gd name="T13" fmla="*/ 212 h 320"/>
                <a:gd name="T14" fmla="*/ 20 w 502"/>
                <a:gd name="T15" fmla="*/ 188 h 320"/>
                <a:gd name="T16" fmla="*/ 40 w 502"/>
                <a:gd name="T17" fmla="*/ 170 h 320"/>
                <a:gd name="T18" fmla="*/ 66 w 502"/>
                <a:gd name="T19" fmla="*/ 160 h 320"/>
                <a:gd name="T20" fmla="*/ 70 w 502"/>
                <a:gd name="T21" fmla="*/ 144 h 320"/>
                <a:gd name="T22" fmla="*/ 84 w 502"/>
                <a:gd name="T23" fmla="*/ 116 h 320"/>
                <a:gd name="T24" fmla="*/ 106 w 502"/>
                <a:gd name="T25" fmla="*/ 96 h 320"/>
                <a:gd name="T26" fmla="*/ 136 w 502"/>
                <a:gd name="T27" fmla="*/ 84 h 320"/>
                <a:gd name="T28" fmla="*/ 152 w 502"/>
                <a:gd name="T29" fmla="*/ 84 h 320"/>
                <a:gd name="T30" fmla="*/ 170 w 502"/>
                <a:gd name="T31" fmla="*/ 86 h 320"/>
                <a:gd name="T32" fmla="*/ 188 w 502"/>
                <a:gd name="T33" fmla="*/ 50 h 320"/>
                <a:gd name="T34" fmla="*/ 214 w 502"/>
                <a:gd name="T35" fmla="*/ 24 h 320"/>
                <a:gd name="T36" fmla="*/ 248 w 502"/>
                <a:gd name="T37" fmla="*/ 6 h 320"/>
                <a:gd name="T38" fmla="*/ 288 w 502"/>
                <a:gd name="T39" fmla="*/ 0 h 320"/>
                <a:gd name="T40" fmla="*/ 300 w 502"/>
                <a:gd name="T41" fmla="*/ 0 h 320"/>
                <a:gd name="T42" fmla="*/ 324 w 502"/>
                <a:gd name="T43" fmla="*/ 6 h 320"/>
                <a:gd name="T44" fmla="*/ 356 w 502"/>
                <a:gd name="T45" fmla="*/ 20 h 320"/>
                <a:gd name="T46" fmla="*/ 388 w 502"/>
                <a:gd name="T47" fmla="*/ 54 h 320"/>
                <a:gd name="T48" fmla="*/ 404 w 502"/>
                <a:gd name="T49" fmla="*/ 86 h 320"/>
                <a:gd name="T50" fmla="*/ 410 w 502"/>
                <a:gd name="T51" fmla="*/ 110 h 320"/>
                <a:gd name="T52" fmla="*/ 410 w 502"/>
                <a:gd name="T53" fmla="*/ 122 h 320"/>
                <a:gd name="T54" fmla="*/ 410 w 502"/>
                <a:gd name="T55" fmla="*/ 136 h 320"/>
                <a:gd name="T56" fmla="*/ 428 w 502"/>
                <a:gd name="T57" fmla="*/ 138 h 320"/>
                <a:gd name="T58" fmla="*/ 462 w 502"/>
                <a:gd name="T59" fmla="*/ 152 h 320"/>
                <a:gd name="T60" fmla="*/ 486 w 502"/>
                <a:gd name="T61" fmla="*/ 176 h 320"/>
                <a:gd name="T62" fmla="*/ 500 w 502"/>
                <a:gd name="T63" fmla="*/ 210 h 320"/>
                <a:gd name="T64" fmla="*/ 502 w 502"/>
                <a:gd name="T65" fmla="*/ 228 h 320"/>
                <a:gd name="T66" fmla="*/ 496 w 502"/>
                <a:gd name="T67" fmla="*/ 264 h 320"/>
                <a:gd name="T68" fmla="*/ 476 w 502"/>
                <a:gd name="T69" fmla="*/ 294 h 320"/>
                <a:gd name="T70" fmla="*/ 446 w 502"/>
                <a:gd name="T71" fmla="*/ 314 h 320"/>
                <a:gd name="T72" fmla="*/ 410 w 502"/>
                <a:gd name="T73"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2" h="320">
                  <a:moveTo>
                    <a:pt x="410" y="320"/>
                  </a:moveTo>
                  <a:lnTo>
                    <a:pt x="80" y="320"/>
                  </a:lnTo>
                  <a:lnTo>
                    <a:pt x="80" y="320"/>
                  </a:lnTo>
                  <a:lnTo>
                    <a:pt x="64" y="318"/>
                  </a:lnTo>
                  <a:lnTo>
                    <a:pt x="50" y="314"/>
                  </a:lnTo>
                  <a:lnTo>
                    <a:pt x="36" y="306"/>
                  </a:lnTo>
                  <a:lnTo>
                    <a:pt x="24" y="296"/>
                  </a:lnTo>
                  <a:lnTo>
                    <a:pt x="14" y="284"/>
                  </a:lnTo>
                  <a:lnTo>
                    <a:pt x="6" y="270"/>
                  </a:lnTo>
                  <a:lnTo>
                    <a:pt x="2" y="256"/>
                  </a:lnTo>
                  <a:lnTo>
                    <a:pt x="0" y="240"/>
                  </a:lnTo>
                  <a:lnTo>
                    <a:pt x="0" y="240"/>
                  </a:lnTo>
                  <a:lnTo>
                    <a:pt x="2" y="226"/>
                  </a:lnTo>
                  <a:lnTo>
                    <a:pt x="6" y="212"/>
                  </a:lnTo>
                  <a:lnTo>
                    <a:pt x="12" y="198"/>
                  </a:lnTo>
                  <a:lnTo>
                    <a:pt x="20" y="188"/>
                  </a:lnTo>
                  <a:lnTo>
                    <a:pt x="30" y="178"/>
                  </a:lnTo>
                  <a:lnTo>
                    <a:pt x="40" y="170"/>
                  </a:lnTo>
                  <a:lnTo>
                    <a:pt x="54" y="164"/>
                  </a:lnTo>
                  <a:lnTo>
                    <a:pt x="66" y="160"/>
                  </a:lnTo>
                  <a:lnTo>
                    <a:pt x="66" y="160"/>
                  </a:lnTo>
                  <a:lnTo>
                    <a:pt x="70" y="144"/>
                  </a:lnTo>
                  <a:lnTo>
                    <a:pt x="76" y="130"/>
                  </a:lnTo>
                  <a:lnTo>
                    <a:pt x="84" y="116"/>
                  </a:lnTo>
                  <a:lnTo>
                    <a:pt x="94" y="106"/>
                  </a:lnTo>
                  <a:lnTo>
                    <a:pt x="106" y="96"/>
                  </a:lnTo>
                  <a:lnTo>
                    <a:pt x="120" y="88"/>
                  </a:lnTo>
                  <a:lnTo>
                    <a:pt x="136" y="84"/>
                  </a:lnTo>
                  <a:lnTo>
                    <a:pt x="152" y="84"/>
                  </a:lnTo>
                  <a:lnTo>
                    <a:pt x="152" y="84"/>
                  </a:lnTo>
                  <a:lnTo>
                    <a:pt x="170" y="86"/>
                  </a:lnTo>
                  <a:lnTo>
                    <a:pt x="170" y="86"/>
                  </a:lnTo>
                  <a:lnTo>
                    <a:pt x="178" y="66"/>
                  </a:lnTo>
                  <a:lnTo>
                    <a:pt x="188" y="50"/>
                  </a:lnTo>
                  <a:lnTo>
                    <a:pt x="200" y="36"/>
                  </a:lnTo>
                  <a:lnTo>
                    <a:pt x="214" y="24"/>
                  </a:lnTo>
                  <a:lnTo>
                    <a:pt x="230" y="14"/>
                  </a:lnTo>
                  <a:lnTo>
                    <a:pt x="248" y="6"/>
                  </a:lnTo>
                  <a:lnTo>
                    <a:pt x="268" y="2"/>
                  </a:lnTo>
                  <a:lnTo>
                    <a:pt x="288" y="0"/>
                  </a:lnTo>
                  <a:lnTo>
                    <a:pt x="288" y="0"/>
                  </a:lnTo>
                  <a:lnTo>
                    <a:pt x="300" y="0"/>
                  </a:lnTo>
                  <a:lnTo>
                    <a:pt x="312" y="2"/>
                  </a:lnTo>
                  <a:lnTo>
                    <a:pt x="324" y="6"/>
                  </a:lnTo>
                  <a:lnTo>
                    <a:pt x="334" y="10"/>
                  </a:lnTo>
                  <a:lnTo>
                    <a:pt x="356" y="20"/>
                  </a:lnTo>
                  <a:lnTo>
                    <a:pt x="374" y="36"/>
                  </a:lnTo>
                  <a:lnTo>
                    <a:pt x="388" y="54"/>
                  </a:lnTo>
                  <a:lnTo>
                    <a:pt x="400" y="74"/>
                  </a:lnTo>
                  <a:lnTo>
                    <a:pt x="404" y="86"/>
                  </a:lnTo>
                  <a:lnTo>
                    <a:pt x="408" y="98"/>
                  </a:lnTo>
                  <a:lnTo>
                    <a:pt x="410" y="110"/>
                  </a:lnTo>
                  <a:lnTo>
                    <a:pt x="410" y="122"/>
                  </a:lnTo>
                  <a:lnTo>
                    <a:pt x="410" y="122"/>
                  </a:lnTo>
                  <a:lnTo>
                    <a:pt x="408" y="136"/>
                  </a:lnTo>
                  <a:lnTo>
                    <a:pt x="410" y="136"/>
                  </a:lnTo>
                  <a:lnTo>
                    <a:pt x="410" y="136"/>
                  </a:lnTo>
                  <a:lnTo>
                    <a:pt x="428" y="138"/>
                  </a:lnTo>
                  <a:lnTo>
                    <a:pt x="446" y="142"/>
                  </a:lnTo>
                  <a:lnTo>
                    <a:pt x="462" y="152"/>
                  </a:lnTo>
                  <a:lnTo>
                    <a:pt x="476" y="162"/>
                  </a:lnTo>
                  <a:lnTo>
                    <a:pt x="486" y="176"/>
                  </a:lnTo>
                  <a:lnTo>
                    <a:pt x="496" y="192"/>
                  </a:lnTo>
                  <a:lnTo>
                    <a:pt x="500" y="210"/>
                  </a:lnTo>
                  <a:lnTo>
                    <a:pt x="502" y="228"/>
                  </a:lnTo>
                  <a:lnTo>
                    <a:pt x="502" y="228"/>
                  </a:lnTo>
                  <a:lnTo>
                    <a:pt x="500" y="246"/>
                  </a:lnTo>
                  <a:lnTo>
                    <a:pt x="496" y="264"/>
                  </a:lnTo>
                  <a:lnTo>
                    <a:pt x="486" y="280"/>
                  </a:lnTo>
                  <a:lnTo>
                    <a:pt x="476" y="294"/>
                  </a:lnTo>
                  <a:lnTo>
                    <a:pt x="462" y="304"/>
                  </a:lnTo>
                  <a:lnTo>
                    <a:pt x="446" y="314"/>
                  </a:lnTo>
                  <a:lnTo>
                    <a:pt x="428" y="318"/>
                  </a:lnTo>
                  <a:lnTo>
                    <a:pt x="410" y="320"/>
                  </a:ln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a:solidFill>
                  <a:srgbClr val="676767"/>
                </a:solidFill>
              </a:endParaRPr>
            </a:p>
          </p:txBody>
        </p:sp>
        <p:sp>
          <p:nvSpPr>
            <p:cNvPr id="34" name="Rectangle 33"/>
            <p:cNvSpPr/>
            <p:nvPr/>
          </p:nvSpPr>
          <p:spPr>
            <a:xfrm>
              <a:off x="4076230" y="3398277"/>
              <a:ext cx="1187734" cy="3681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Cloud Apps</a:t>
              </a:r>
            </a:p>
          </p:txBody>
        </p:sp>
      </p:grpSp>
      <p:sp>
        <p:nvSpPr>
          <p:cNvPr id="9" name="TextBox 8"/>
          <p:cNvSpPr txBox="1"/>
          <p:nvPr/>
        </p:nvSpPr>
        <p:spPr>
          <a:xfrm>
            <a:off x="555048" y="4124969"/>
            <a:ext cx="4052998" cy="276999"/>
          </a:xfrm>
          <a:prstGeom prst="rect">
            <a:avLst/>
          </a:prstGeom>
          <a:noFill/>
        </p:spPr>
        <p:txBody>
          <a:bodyPr wrap="square" rtlCol="0" anchor="ctr">
            <a:spAutoFit/>
          </a:bodyPr>
          <a:lstStyle/>
          <a:p>
            <a:r>
              <a:rPr lang="en-US" sz="1200" dirty="0">
                <a:solidFill>
                  <a:srgbClr val="C00000"/>
                </a:solidFill>
              </a:rPr>
              <a:t>75% of mobile apps fail basic security tests</a:t>
            </a:r>
            <a:r>
              <a:rPr lang="en-US" sz="1200" baseline="30000" dirty="0">
                <a:solidFill>
                  <a:srgbClr val="C00000"/>
                </a:solidFill>
              </a:rPr>
              <a:t>1</a:t>
            </a:r>
          </a:p>
        </p:txBody>
      </p:sp>
      <p:sp>
        <p:nvSpPr>
          <p:cNvPr id="10" name="Text Placeholder 2"/>
          <p:cNvSpPr txBox="1">
            <a:spLocks/>
          </p:cNvSpPr>
          <p:nvPr/>
        </p:nvSpPr>
        <p:spPr>
          <a:xfrm>
            <a:off x="4634266" y="4085727"/>
            <a:ext cx="3770593" cy="355482"/>
          </a:xfrm>
          <a:prstGeom prst="rect">
            <a:avLst/>
          </a:prstGeom>
        </p:spPr>
        <p:txBody>
          <a:bodyPr wrap="square" lIns="0" tIns="45720" rIns="91440" bIns="45720" anchor="ctr">
            <a:noAutofit/>
          </a:bodyPr>
          <a:lstStyle>
            <a:lvl1pPr marL="280928" indent="-223792" algn="l" defTabSz="684213" rtl="0" eaLnBrk="1" fontAlgn="base" hangingPunct="1">
              <a:lnSpc>
                <a:spcPct val="95000"/>
              </a:lnSpc>
              <a:spcBef>
                <a:spcPts val="1110"/>
              </a:spcBef>
              <a:spcAft>
                <a:spcPct val="0"/>
              </a:spcAft>
              <a:buClr>
                <a:schemeClr val="tx1"/>
              </a:buClr>
              <a:buSzPct val="80000"/>
              <a:buFont typeface="Arial"/>
              <a:buChar char="•"/>
              <a:defRPr lang="en-US" sz="2000" b="0" i="0" kern="1200">
                <a:solidFill>
                  <a:srgbClr val="676767"/>
                </a:solidFill>
                <a:latin typeface="+mn-lt"/>
                <a:ea typeface="ＭＳ Ｐゴシック" charset="0"/>
                <a:cs typeface="CiscoSans ExtraLight"/>
              </a:defRPr>
            </a:lvl1pPr>
            <a:lvl2pPr marL="507895" indent="-215855"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rgbClr val="676767"/>
                </a:solidFill>
                <a:latin typeface="+mn-lt"/>
                <a:ea typeface="ＭＳ Ｐゴシック" charset="0"/>
                <a:cs typeface="CiscoSans ExtraLight"/>
              </a:defRPr>
            </a:lvl2pPr>
            <a:lvl3pPr marL="747558" indent="-171415"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rgbClr val="676767"/>
                </a:solidFill>
                <a:latin typeface="+mn-lt"/>
                <a:ea typeface="ＭＳ Ｐゴシック" charset="0"/>
                <a:cs typeface="CiscoSans ExtraLight"/>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rgbClr val="676767"/>
                </a:solidFill>
                <a:latin typeface="+mn-lt"/>
                <a:ea typeface="ＭＳ Ｐゴシック" charset="0"/>
                <a:cs typeface="CiscoSans ExtraLight"/>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685685">
              <a:lnSpc>
                <a:spcPct val="100000"/>
              </a:lnSpc>
              <a:spcBef>
                <a:spcPct val="0"/>
              </a:spcBef>
              <a:buClr>
                <a:srgbClr val="676767"/>
              </a:buClr>
              <a:buNone/>
            </a:pPr>
            <a:r>
              <a:rPr sz="1200" dirty="0">
                <a:solidFill>
                  <a:srgbClr val="C00000"/>
                </a:solidFill>
                <a:cs typeface="+mn-cs"/>
              </a:rPr>
              <a:t>… and developers can’t control your user behavior</a:t>
            </a:r>
          </a:p>
        </p:txBody>
      </p:sp>
      <p:sp>
        <p:nvSpPr>
          <p:cNvPr id="87" name="Rectangle 86"/>
          <p:cNvSpPr/>
          <p:nvPr/>
        </p:nvSpPr>
        <p:spPr>
          <a:xfrm>
            <a:off x="5162551" y="4653557"/>
            <a:ext cx="2943230" cy="115416"/>
          </a:xfrm>
          <a:prstGeom prst="rect">
            <a:avLst/>
          </a:prstGeom>
        </p:spPr>
        <p:txBody>
          <a:bodyPr wrap="square" lIns="0" tIns="0" rIns="0" bIns="0" anchor="b">
            <a:spAutoFit/>
          </a:bodyPr>
          <a:lstStyle/>
          <a:p>
            <a:pPr algn="r"/>
            <a:r>
              <a:rPr lang="en-IN" sz="750" dirty="0">
                <a:solidFill>
                  <a:srgbClr val="676767"/>
                </a:solidFill>
                <a:ea typeface="Arial" panose="020B0604020202020204" pitchFamily="34" charset="0"/>
                <a:cs typeface="Times New Roman" panose="02020603050405020304" pitchFamily="18" charset="0"/>
              </a:rPr>
              <a:t>Source: 1: Gartner</a:t>
            </a:r>
          </a:p>
        </p:txBody>
      </p:sp>
    </p:spTree>
    <p:extLst>
      <p:ext uri="{BB962C8B-B14F-4D97-AF65-F5344CB8AC3E}">
        <p14:creationId xmlns:p14="http://schemas.microsoft.com/office/powerpoint/2010/main" val="12845146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87"/>
                                        </p:tgtEl>
                                        <p:attrNameLst>
                                          <p:attrName>style.visibility</p:attrName>
                                        </p:attrNameLst>
                                      </p:cBhvr>
                                      <p:to>
                                        <p:strVal val="visible"/>
                                      </p:to>
                                    </p:set>
                                  </p:childTnLst>
                                </p:cTn>
                              </p:par>
                            </p:childTnLst>
                          </p:cTn>
                        </p:par>
                        <p:par>
                          <p:cTn id="11" fill="hold">
                            <p:stCondLst>
                              <p:cond delay="1000"/>
                            </p:stCondLst>
                            <p:childTnLst>
                              <p:par>
                                <p:cTn id="12" presetID="16" presetClass="exit" presetSubtype="21" fill="hold" grpId="0" nodeType="afterEffect">
                                  <p:stCondLst>
                                    <p:cond delay="0"/>
                                  </p:stCondLst>
                                  <p:childTnLst>
                                    <p:animEffect transition="out" filter="barn(inVertical)">
                                      <p:cBhvr>
                                        <p:cTn id="13" dur="500"/>
                                        <p:tgtEl>
                                          <p:spTgt spid="32"/>
                                        </p:tgtEl>
                                      </p:cBhvr>
                                    </p:animEffect>
                                    <p:set>
                                      <p:cBhvr>
                                        <p:cTn id="14" dur="1" fill="hold">
                                          <p:stCondLst>
                                            <p:cond delay="499"/>
                                          </p:stCondLst>
                                        </p:cTn>
                                        <p:tgtEl>
                                          <p:spTgt spid="32"/>
                                        </p:tgtEl>
                                        <p:attrNameLst>
                                          <p:attrName>style.visibility</p:attrName>
                                        </p:attrNameLst>
                                      </p:cBhvr>
                                      <p:to>
                                        <p:strVal val="hidden"/>
                                      </p:to>
                                    </p:set>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9" grpId="0"/>
      <p:bldP spid="10" grpId="0"/>
      <p:bldP spid="8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1748515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89"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We can help. Cisco Cloud Access Security with Elastica delivers</a:t>
            </a:r>
          </a:p>
        </p:txBody>
      </p:sp>
      <p:sp>
        <p:nvSpPr>
          <p:cNvPr id="36" name="Round Same Side Corner Rectangle 35"/>
          <p:cNvSpPr/>
          <p:nvPr/>
        </p:nvSpPr>
        <p:spPr>
          <a:xfrm>
            <a:off x="412853" y="1203325"/>
            <a:ext cx="2700000" cy="2351768"/>
          </a:xfrm>
          <a:prstGeom prst="round2SameRect">
            <a:avLst>
              <a:gd name="adj1" fmla="val 6388"/>
              <a:gd name="adj2"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SaaS Visibility </a:t>
            </a:r>
            <a:endParaRPr lang="en-US" sz="2200" dirty="0"/>
          </a:p>
        </p:txBody>
      </p:sp>
      <p:grpSp>
        <p:nvGrpSpPr>
          <p:cNvPr id="37" name="Group 36"/>
          <p:cNvGrpSpPr/>
          <p:nvPr/>
        </p:nvGrpSpPr>
        <p:grpSpPr>
          <a:xfrm>
            <a:off x="1889361" y="2335757"/>
            <a:ext cx="1133856" cy="1137859"/>
            <a:chOff x="1565514" y="1707692"/>
            <a:chExt cx="1517145" cy="1517145"/>
          </a:xfrm>
        </p:grpSpPr>
        <p:sp>
          <p:nvSpPr>
            <p:cNvPr id="38" name="Oval 37"/>
            <p:cNvSpPr/>
            <p:nvPr/>
          </p:nvSpPr>
          <p:spPr>
            <a:xfrm>
              <a:off x="1565514"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39" name="Freeform 38"/>
            <p:cNvSpPr>
              <a:spLocks noEditPoints="1"/>
            </p:cNvSpPr>
            <p:nvPr/>
          </p:nvSpPr>
          <p:spPr bwMode="auto">
            <a:xfrm flipH="1">
              <a:off x="1883902" y="2021804"/>
              <a:ext cx="880371" cy="888919"/>
            </a:xfrm>
            <a:custGeom>
              <a:avLst/>
              <a:gdLst>
                <a:gd name="T0" fmla="*/ 858 w 1484"/>
                <a:gd name="T1" fmla="*/ 754 h 1500"/>
                <a:gd name="T2" fmla="*/ 912 w 1484"/>
                <a:gd name="T3" fmla="*/ 658 h 1500"/>
                <a:gd name="T4" fmla="*/ 948 w 1484"/>
                <a:gd name="T5" fmla="*/ 512 h 1500"/>
                <a:gd name="T6" fmla="*/ 946 w 1484"/>
                <a:gd name="T7" fmla="*/ 424 h 1500"/>
                <a:gd name="T8" fmla="*/ 912 w 1484"/>
                <a:gd name="T9" fmla="*/ 288 h 1500"/>
                <a:gd name="T10" fmla="*/ 810 w 1484"/>
                <a:gd name="T11" fmla="*/ 138 h 1500"/>
                <a:gd name="T12" fmla="*/ 660 w 1484"/>
                <a:gd name="T13" fmla="*/ 36 h 1500"/>
                <a:gd name="T14" fmla="*/ 524 w 1484"/>
                <a:gd name="T15" fmla="*/ 2 h 1500"/>
                <a:gd name="T16" fmla="*/ 450 w 1484"/>
                <a:gd name="T17" fmla="*/ 0 h 1500"/>
                <a:gd name="T18" fmla="*/ 334 w 1484"/>
                <a:gd name="T19" fmla="*/ 20 h 1500"/>
                <a:gd name="T20" fmla="*/ 174 w 1484"/>
                <a:gd name="T21" fmla="*/ 108 h 1500"/>
                <a:gd name="T22" fmla="*/ 58 w 1484"/>
                <a:gd name="T23" fmla="*/ 248 h 1500"/>
                <a:gd name="T24" fmla="*/ 6 w 1484"/>
                <a:gd name="T25" fmla="*/ 402 h 1500"/>
                <a:gd name="T26" fmla="*/ 0 w 1484"/>
                <a:gd name="T27" fmla="*/ 474 h 1500"/>
                <a:gd name="T28" fmla="*/ 10 w 1484"/>
                <a:gd name="T29" fmla="*/ 568 h 1500"/>
                <a:gd name="T30" fmla="*/ 82 w 1484"/>
                <a:gd name="T31" fmla="*/ 738 h 1500"/>
                <a:gd name="T32" fmla="*/ 210 w 1484"/>
                <a:gd name="T33" fmla="*/ 866 h 1500"/>
                <a:gd name="T34" fmla="*/ 380 w 1484"/>
                <a:gd name="T35" fmla="*/ 938 h 1500"/>
                <a:gd name="T36" fmla="*/ 476 w 1484"/>
                <a:gd name="T37" fmla="*/ 948 h 1500"/>
                <a:gd name="T38" fmla="*/ 580 w 1484"/>
                <a:gd name="T39" fmla="*/ 936 h 1500"/>
                <a:gd name="T40" fmla="*/ 706 w 1484"/>
                <a:gd name="T41" fmla="*/ 888 h 1500"/>
                <a:gd name="T42" fmla="*/ 1240 w 1484"/>
                <a:gd name="T43" fmla="*/ 1458 h 1500"/>
                <a:gd name="T44" fmla="*/ 1274 w 1484"/>
                <a:gd name="T45" fmla="*/ 1484 h 1500"/>
                <a:gd name="T46" fmla="*/ 1326 w 1484"/>
                <a:gd name="T47" fmla="*/ 1500 h 1500"/>
                <a:gd name="T48" fmla="*/ 1382 w 1484"/>
                <a:gd name="T49" fmla="*/ 1494 h 1500"/>
                <a:gd name="T50" fmla="*/ 1430 w 1484"/>
                <a:gd name="T51" fmla="*/ 1468 h 1500"/>
                <a:gd name="T52" fmla="*/ 1460 w 1484"/>
                <a:gd name="T53" fmla="*/ 1436 h 1500"/>
                <a:gd name="T54" fmla="*/ 1480 w 1484"/>
                <a:gd name="T55" fmla="*/ 1384 h 1500"/>
                <a:gd name="T56" fmla="*/ 1480 w 1484"/>
                <a:gd name="T57" fmla="*/ 1330 h 1500"/>
                <a:gd name="T58" fmla="*/ 1460 w 1484"/>
                <a:gd name="T59" fmla="*/ 1278 h 1500"/>
                <a:gd name="T60" fmla="*/ 476 w 1484"/>
                <a:gd name="T61" fmla="*/ 804 h 1500"/>
                <a:gd name="T62" fmla="*/ 376 w 1484"/>
                <a:gd name="T63" fmla="*/ 788 h 1500"/>
                <a:gd name="T64" fmla="*/ 264 w 1484"/>
                <a:gd name="T65" fmla="*/ 728 h 1500"/>
                <a:gd name="T66" fmla="*/ 184 w 1484"/>
                <a:gd name="T67" fmla="*/ 630 h 1500"/>
                <a:gd name="T68" fmla="*/ 146 w 1484"/>
                <a:gd name="T69" fmla="*/ 508 h 1500"/>
                <a:gd name="T70" fmla="*/ 152 w 1484"/>
                <a:gd name="T71" fmla="*/ 406 h 1500"/>
                <a:gd name="T72" fmla="*/ 202 w 1484"/>
                <a:gd name="T73" fmla="*/ 288 h 1500"/>
                <a:gd name="T74" fmla="*/ 290 w 1484"/>
                <a:gd name="T75" fmla="*/ 200 h 1500"/>
                <a:gd name="T76" fmla="*/ 408 w 1484"/>
                <a:gd name="T77" fmla="*/ 150 h 1500"/>
                <a:gd name="T78" fmla="*/ 508 w 1484"/>
                <a:gd name="T79" fmla="*/ 144 h 1500"/>
                <a:gd name="T80" fmla="*/ 632 w 1484"/>
                <a:gd name="T81" fmla="*/ 182 h 1500"/>
                <a:gd name="T82" fmla="*/ 730 w 1484"/>
                <a:gd name="T83" fmla="*/ 264 h 1500"/>
                <a:gd name="T84" fmla="*/ 790 w 1484"/>
                <a:gd name="T85" fmla="*/ 376 h 1500"/>
                <a:gd name="T86" fmla="*/ 806 w 1484"/>
                <a:gd name="T87" fmla="*/ 474 h 1500"/>
                <a:gd name="T88" fmla="*/ 780 w 1484"/>
                <a:gd name="T89" fmla="*/ 602 h 1500"/>
                <a:gd name="T90" fmla="*/ 708 w 1484"/>
                <a:gd name="T91" fmla="*/ 708 h 1500"/>
                <a:gd name="T92" fmla="*/ 604 w 1484"/>
                <a:gd name="T93" fmla="*/ 778 h 1500"/>
                <a:gd name="T94" fmla="*/ 476 w 1484"/>
                <a:gd name="T95" fmla="*/ 804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4" h="1500">
                  <a:moveTo>
                    <a:pt x="1442" y="1256"/>
                  </a:moveTo>
                  <a:lnTo>
                    <a:pt x="980" y="794"/>
                  </a:lnTo>
                  <a:lnTo>
                    <a:pt x="940" y="836"/>
                  </a:lnTo>
                  <a:lnTo>
                    <a:pt x="858" y="754"/>
                  </a:lnTo>
                  <a:lnTo>
                    <a:pt x="858" y="754"/>
                  </a:lnTo>
                  <a:lnTo>
                    <a:pt x="878" y="724"/>
                  </a:lnTo>
                  <a:lnTo>
                    <a:pt x="896" y="692"/>
                  </a:lnTo>
                  <a:lnTo>
                    <a:pt x="912" y="658"/>
                  </a:lnTo>
                  <a:lnTo>
                    <a:pt x="924" y="624"/>
                  </a:lnTo>
                  <a:lnTo>
                    <a:pt x="936" y="588"/>
                  </a:lnTo>
                  <a:lnTo>
                    <a:pt x="942" y="550"/>
                  </a:lnTo>
                  <a:lnTo>
                    <a:pt x="948" y="512"/>
                  </a:lnTo>
                  <a:lnTo>
                    <a:pt x="950" y="474"/>
                  </a:lnTo>
                  <a:lnTo>
                    <a:pt x="950" y="474"/>
                  </a:lnTo>
                  <a:lnTo>
                    <a:pt x="948" y="450"/>
                  </a:lnTo>
                  <a:lnTo>
                    <a:pt x="946" y="424"/>
                  </a:lnTo>
                  <a:lnTo>
                    <a:pt x="944" y="402"/>
                  </a:lnTo>
                  <a:lnTo>
                    <a:pt x="940" y="378"/>
                  </a:lnTo>
                  <a:lnTo>
                    <a:pt x="928" y="332"/>
                  </a:lnTo>
                  <a:lnTo>
                    <a:pt x="912" y="288"/>
                  </a:lnTo>
                  <a:lnTo>
                    <a:pt x="892" y="248"/>
                  </a:lnTo>
                  <a:lnTo>
                    <a:pt x="868" y="208"/>
                  </a:lnTo>
                  <a:lnTo>
                    <a:pt x="840" y="172"/>
                  </a:lnTo>
                  <a:lnTo>
                    <a:pt x="810" y="138"/>
                  </a:lnTo>
                  <a:lnTo>
                    <a:pt x="776" y="108"/>
                  </a:lnTo>
                  <a:lnTo>
                    <a:pt x="740" y="80"/>
                  </a:lnTo>
                  <a:lnTo>
                    <a:pt x="702" y="56"/>
                  </a:lnTo>
                  <a:lnTo>
                    <a:pt x="660" y="36"/>
                  </a:lnTo>
                  <a:lnTo>
                    <a:pt x="616" y="20"/>
                  </a:lnTo>
                  <a:lnTo>
                    <a:pt x="570" y="8"/>
                  </a:lnTo>
                  <a:lnTo>
                    <a:pt x="548" y="4"/>
                  </a:lnTo>
                  <a:lnTo>
                    <a:pt x="524" y="2"/>
                  </a:lnTo>
                  <a:lnTo>
                    <a:pt x="500" y="0"/>
                  </a:lnTo>
                  <a:lnTo>
                    <a:pt x="476" y="0"/>
                  </a:lnTo>
                  <a:lnTo>
                    <a:pt x="476" y="0"/>
                  </a:lnTo>
                  <a:lnTo>
                    <a:pt x="450" y="0"/>
                  </a:lnTo>
                  <a:lnTo>
                    <a:pt x="426" y="2"/>
                  </a:lnTo>
                  <a:lnTo>
                    <a:pt x="402" y="4"/>
                  </a:lnTo>
                  <a:lnTo>
                    <a:pt x="380" y="8"/>
                  </a:lnTo>
                  <a:lnTo>
                    <a:pt x="334" y="20"/>
                  </a:lnTo>
                  <a:lnTo>
                    <a:pt x="290" y="36"/>
                  </a:lnTo>
                  <a:lnTo>
                    <a:pt x="250" y="56"/>
                  </a:lnTo>
                  <a:lnTo>
                    <a:pt x="210" y="80"/>
                  </a:lnTo>
                  <a:lnTo>
                    <a:pt x="174" y="108"/>
                  </a:lnTo>
                  <a:lnTo>
                    <a:pt x="140" y="138"/>
                  </a:lnTo>
                  <a:lnTo>
                    <a:pt x="110" y="172"/>
                  </a:lnTo>
                  <a:lnTo>
                    <a:pt x="82" y="208"/>
                  </a:lnTo>
                  <a:lnTo>
                    <a:pt x="58" y="248"/>
                  </a:lnTo>
                  <a:lnTo>
                    <a:pt x="38" y="288"/>
                  </a:lnTo>
                  <a:lnTo>
                    <a:pt x="22" y="332"/>
                  </a:lnTo>
                  <a:lnTo>
                    <a:pt x="10" y="378"/>
                  </a:lnTo>
                  <a:lnTo>
                    <a:pt x="6" y="402"/>
                  </a:lnTo>
                  <a:lnTo>
                    <a:pt x="4" y="424"/>
                  </a:lnTo>
                  <a:lnTo>
                    <a:pt x="2" y="450"/>
                  </a:lnTo>
                  <a:lnTo>
                    <a:pt x="0" y="474"/>
                  </a:lnTo>
                  <a:lnTo>
                    <a:pt x="0" y="474"/>
                  </a:lnTo>
                  <a:lnTo>
                    <a:pt x="2" y="498"/>
                  </a:lnTo>
                  <a:lnTo>
                    <a:pt x="4" y="522"/>
                  </a:lnTo>
                  <a:lnTo>
                    <a:pt x="6" y="546"/>
                  </a:lnTo>
                  <a:lnTo>
                    <a:pt x="10" y="568"/>
                  </a:lnTo>
                  <a:lnTo>
                    <a:pt x="22" y="614"/>
                  </a:lnTo>
                  <a:lnTo>
                    <a:pt x="38" y="658"/>
                  </a:lnTo>
                  <a:lnTo>
                    <a:pt x="58" y="700"/>
                  </a:lnTo>
                  <a:lnTo>
                    <a:pt x="82" y="738"/>
                  </a:lnTo>
                  <a:lnTo>
                    <a:pt x="110" y="776"/>
                  </a:lnTo>
                  <a:lnTo>
                    <a:pt x="140" y="808"/>
                  </a:lnTo>
                  <a:lnTo>
                    <a:pt x="174" y="840"/>
                  </a:lnTo>
                  <a:lnTo>
                    <a:pt x="210" y="866"/>
                  </a:lnTo>
                  <a:lnTo>
                    <a:pt x="250" y="890"/>
                  </a:lnTo>
                  <a:lnTo>
                    <a:pt x="290" y="910"/>
                  </a:lnTo>
                  <a:lnTo>
                    <a:pt x="334" y="926"/>
                  </a:lnTo>
                  <a:lnTo>
                    <a:pt x="380" y="938"/>
                  </a:lnTo>
                  <a:lnTo>
                    <a:pt x="402" y="942"/>
                  </a:lnTo>
                  <a:lnTo>
                    <a:pt x="426" y="946"/>
                  </a:lnTo>
                  <a:lnTo>
                    <a:pt x="450" y="946"/>
                  </a:lnTo>
                  <a:lnTo>
                    <a:pt x="476" y="948"/>
                  </a:lnTo>
                  <a:lnTo>
                    <a:pt x="476" y="948"/>
                  </a:lnTo>
                  <a:lnTo>
                    <a:pt x="510" y="946"/>
                  </a:lnTo>
                  <a:lnTo>
                    <a:pt x="546" y="942"/>
                  </a:lnTo>
                  <a:lnTo>
                    <a:pt x="580" y="936"/>
                  </a:lnTo>
                  <a:lnTo>
                    <a:pt x="612" y="928"/>
                  </a:lnTo>
                  <a:lnTo>
                    <a:pt x="644" y="916"/>
                  </a:lnTo>
                  <a:lnTo>
                    <a:pt x="676" y="904"/>
                  </a:lnTo>
                  <a:lnTo>
                    <a:pt x="706" y="888"/>
                  </a:lnTo>
                  <a:lnTo>
                    <a:pt x="734" y="870"/>
                  </a:lnTo>
                  <a:lnTo>
                    <a:pt x="820" y="956"/>
                  </a:lnTo>
                  <a:lnTo>
                    <a:pt x="778" y="996"/>
                  </a:lnTo>
                  <a:lnTo>
                    <a:pt x="1240" y="1458"/>
                  </a:lnTo>
                  <a:lnTo>
                    <a:pt x="1240" y="1458"/>
                  </a:lnTo>
                  <a:lnTo>
                    <a:pt x="1250" y="1468"/>
                  </a:lnTo>
                  <a:lnTo>
                    <a:pt x="1262" y="1476"/>
                  </a:lnTo>
                  <a:lnTo>
                    <a:pt x="1274" y="1484"/>
                  </a:lnTo>
                  <a:lnTo>
                    <a:pt x="1286" y="1490"/>
                  </a:lnTo>
                  <a:lnTo>
                    <a:pt x="1300" y="1494"/>
                  </a:lnTo>
                  <a:lnTo>
                    <a:pt x="1314" y="1498"/>
                  </a:lnTo>
                  <a:lnTo>
                    <a:pt x="1326" y="1500"/>
                  </a:lnTo>
                  <a:lnTo>
                    <a:pt x="1340" y="1500"/>
                  </a:lnTo>
                  <a:lnTo>
                    <a:pt x="1354" y="1500"/>
                  </a:lnTo>
                  <a:lnTo>
                    <a:pt x="1368" y="1498"/>
                  </a:lnTo>
                  <a:lnTo>
                    <a:pt x="1382" y="1494"/>
                  </a:lnTo>
                  <a:lnTo>
                    <a:pt x="1394" y="1490"/>
                  </a:lnTo>
                  <a:lnTo>
                    <a:pt x="1406" y="1484"/>
                  </a:lnTo>
                  <a:lnTo>
                    <a:pt x="1420" y="1476"/>
                  </a:lnTo>
                  <a:lnTo>
                    <a:pt x="1430" y="1468"/>
                  </a:lnTo>
                  <a:lnTo>
                    <a:pt x="1442" y="1458"/>
                  </a:lnTo>
                  <a:lnTo>
                    <a:pt x="1442" y="1458"/>
                  </a:lnTo>
                  <a:lnTo>
                    <a:pt x="1452" y="1448"/>
                  </a:lnTo>
                  <a:lnTo>
                    <a:pt x="1460" y="1436"/>
                  </a:lnTo>
                  <a:lnTo>
                    <a:pt x="1468" y="1424"/>
                  </a:lnTo>
                  <a:lnTo>
                    <a:pt x="1472" y="1412"/>
                  </a:lnTo>
                  <a:lnTo>
                    <a:pt x="1478" y="1398"/>
                  </a:lnTo>
                  <a:lnTo>
                    <a:pt x="1480" y="1384"/>
                  </a:lnTo>
                  <a:lnTo>
                    <a:pt x="1482" y="1370"/>
                  </a:lnTo>
                  <a:lnTo>
                    <a:pt x="1484" y="1358"/>
                  </a:lnTo>
                  <a:lnTo>
                    <a:pt x="1482" y="1344"/>
                  </a:lnTo>
                  <a:lnTo>
                    <a:pt x="1480" y="1330"/>
                  </a:lnTo>
                  <a:lnTo>
                    <a:pt x="1478" y="1316"/>
                  </a:lnTo>
                  <a:lnTo>
                    <a:pt x="1472" y="1304"/>
                  </a:lnTo>
                  <a:lnTo>
                    <a:pt x="1468" y="1290"/>
                  </a:lnTo>
                  <a:lnTo>
                    <a:pt x="1460" y="1278"/>
                  </a:lnTo>
                  <a:lnTo>
                    <a:pt x="1452" y="1268"/>
                  </a:lnTo>
                  <a:lnTo>
                    <a:pt x="1442" y="1256"/>
                  </a:lnTo>
                  <a:lnTo>
                    <a:pt x="1442" y="1256"/>
                  </a:lnTo>
                  <a:close/>
                  <a:moveTo>
                    <a:pt x="476" y="804"/>
                  </a:moveTo>
                  <a:lnTo>
                    <a:pt x="476" y="804"/>
                  </a:lnTo>
                  <a:lnTo>
                    <a:pt x="442" y="802"/>
                  </a:lnTo>
                  <a:lnTo>
                    <a:pt x="408" y="798"/>
                  </a:lnTo>
                  <a:lnTo>
                    <a:pt x="376" y="788"/>
                  </a:lnTo>
                  <a:lnTo>
                    <a:pt x="346" y="778"/>
                  </a:lnTo>
                  <a:lnTo>
                    <a:pt x="318" y="764"/>
                  </a:lnTo>
                  <a:lnTo>
                    <a:pt x="290" y="748"/>
                  </a:lnTo>
                  <a:lnTo>
                    <a:pt x="264" y="728"/>
                  </a:lnTo>
                  <a:lnTo>
                    <a:pt x="242" y="708"/>
                  </a:lnTo>
                  <a:lnTo>
                    <a:pt x="220" y="684"/>
                  </a:lnTo>
                  <a:lnTo>
                    <a:pt x="202" y="658"/>
                  </a:lnTo>
                  <a:lnTo>
                    <a:pt x="184" y="630"/>
                  </a:lnTo>
                  <a:lnTo>
                    <a:pt x="170" y="602"/>
                  </a:lnTo>
                  <a:lnTo>
                    <a:pt x="160" y="572"/>
                  </a:lnTo>
                  <a:lnTo>
                    <a:pt x="152" y="540"/>
                  </a:lnTo>
                  <a:lnTo>
                    <a:pt x="146" y="508"/>
                  </a:lnTo>
                  <a:lnTo>
                    <a:pt x="144" y="474"/>
                  </a:lnTo>
                  <a:lnTo>
                    <a:pt x="144" y="474"/>
                  </a:lnTo>
                  <a:lnTo>
                    <a:pt x="146" y="440"/>
                  </a:lnTo>
                  <a:lnTo>
                    <a:pt x="152" y="406"/>
                  </a:lnTo>
                  <a:lnTo>
                    <a:pt x="160" y="376"/>
                  </a:lnTo>
                  <a:lnTo>
                    <a:pt x="170" y="344"/>
                  </a:lnTo>
                  <a:lnTo>
                    <a:pt x="184" y="316"/>
                  </a:lnTo>
                  <a:lnTo>
                    <a:pt x="202" y="288"/>
                  </a:lnTo>
                  <a:lnTo>
                    <a:pt x="220" y="264"/>
                  </a:lnTo>
                  <a:lnTo>
                    <a:pt x="242" y="240"/>
                  </a:lnTo>
                  <a:lnTo>
                    <a:pt x="264" y="218"/>
                  </a:lnTo>
                  <a:lnTo>
                    <a:pt x="290" y="200"/>
                  </a:lnTo>
                  <a:lnTo>
                    <a:pt x="318" y="182"/>
                  </a:lnTo>
                  <a:lnTo>
                    <a:pt x="346" y="170"/>
                  </a:lnTo>
                  <a:lnTo>
                    <a:pt x="376" y="158"/>
                  </a:lnTo>
                  <a:lnTo>
                    <a:pt x="408" y="150"/>
                  </a:lnTo>
                  <a:lnTo>
                    <a:pt x="442" y="144"/>
                  </a:lnTo>
                  <a:lnTo>
                    <a:pt x="476" y="144"/>
                  </a:lnTo>
                  <a:lnTo>
                    <a:pt x="476" y="144"/>
                  </a:lnTo>
                  <a:lnTo>
                    <a:pt x="508" y="144"/>
                  </a:lnTo>
                  <a:lnTo>
                    <a:pt x="542" y="150"/>
                  </a:lnTo>
                  <a:lnTo>
                    <a:pt x="574" y="158"/>
                  </a:lnTo>
                  <a:lnTo>
                    <a:pt x="604" y="170"/>
                  </a:lnTo>
                  <a:lnTo>
                    <a:pt x="632" y="182"/>
                  </a:lnTo>
                  <a:lnTo>
                    <a:pt x="660" y="200"/>
                  </a:lnTo>
                  <a:lnTo>
                    <a:pt x="686" y="218"/>
                  </a:lnTo>
                  <a:lnTo>
                    <a:pt x="708" y="240"/>
                  </a:lnTo>
                  <a:lnTo>
                    <a:pt x="730" y="264"/>
                  </a:lnTo>
                  <a:lnTo>
                    <a:pt x="748" y="288"/>
                  </a:lnTo>
                  <a:lnTo>
                    <a:pt x="766" y="316"/>
                  </a:lnTo>
                  <a:lnTo>
                    <a:pt x="780" y="344"/>
                  </a:lnTo>
                  <a:lnTo>
                    <a:pt x="790" y="376"/>
                  </a:lnTo>
                  <a:lnTo>
                    <a:pt x="798" y="406"/>
                  </a:lnTo>
                  <a:lnTo>
                    <a:pt x="804" y="440"/>
                  </a:lnTo>
                  <a:lnTo>
                    <a:pt x="806" y="474"/>
                  </a:lnTo>
                  <a:lnTo>
                    <a:pt x="806" y="474"/>
                  </a:lnTo>
                  <a:lnTo>
                    <a:pt x="804" y="508"/>
                  </a:lnTo>
                  <a:lnTo>
                    <a:pt x="798" y="540"/>
                  </a:lnTo>
                  <a:lnTo>
                    <a:pt x="790" y="572"/>
                  </a:lnTo>
                  <a:lnTo>
                    <a:pt x="780" y="602"/>
                  </a:lnTo>
                  <a:lnTo>
                    <a:pt x="766" y="630"/>
                  </a:lnTo>
                  <a:lnTo>
                    <a:pt x="748" y="658"/>
                  </a:lnTo>
                  <a:lnTo>
                    <a:pt x="730" y="684"/>
                  </a:lnTo>
                  <a:lnTo>
                    <a:pt x="708" y="708"/>
                  </a:lnTo>
                  <a:lnTo>
                    <a:pt x="686" y="728"/>
                  </a:lnTo>
                  <a:lnTo>
                    <a:pt x="660" y="748"/>
                  </a:lnTo>
                  <a:lnTo>
                    <a:pt x="632" y="764"/>
                  </a:lnTo>
                  <a:lnTo>
                    <a:pt x="604" y="778"/>
                  </a:lnTo>
                  <a:lnTo>
                    <a:pt x="574" y="788"/>
                  </a:lnTo>
                  <a:lnTo>
                    <a:pt x="542" y="798"/>
                  </a:lnTo>
                  <a:lnTo>
                    <a:pt x="508" y="802"/>
                  </a:lnTo>
                  <a:lnTo>
                    <a:pt x="476" y="804"/>
                  </a:lnTo>
                  <a:lnTo>
                    <a:pt x="476" y="804"/>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2400">
                <a:latin typeface="+mn-lt"/>
              </a:endParaRPr>
            </a:p>
          </p:txBody>
        </p:sp>
      </p:grpSp>
      <p:sp>
        <p:nvSpPr>
          <p:cNvPr id="40" name="Round Same Side Corner Rectangle 39"/>
          <p:cNvSpPr/>
          <p:nvPr/>
        </p:nvSpPr>
        <p:spPr>
          <a:xfrm>
            <a:off x="412853" y="3555093"/>
            <a:ext cx="2700000" cy="1032782"/>
          </a:xfrm>
          <a:prstGeom prst="round2SameRect">
            <a:avLst>
              <a:gd name="adj1" fmla="val 0"/>
              <a:gd name="adj2" fmla="val 1291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Monitor cloud app usage in real time</a:t>
            </a:r>
          </a:p>
        </p:txBody>
      </p:sp>
      <p:sp>
        <p:nvSpPr>
          <p:cNvPr id="41" name="Round Same Side Corner Rectangle 40"/>
          <p:cNvSpPr/>
          <p:nvPr/>
        </p:nvSpPr>
        <p:spPr>
          <a:xfrm>
            <a:off x="3260510" y="1203325"/>
            <a:ext cx="2700000" cy="2351768"/>
          </a:xfrm>
          <a:prstGeom prst="round2SameRect">
            <a:avLst>
              <a:gd name="adj1" fmla="val 5921"/>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Extended </a:t>
            </a:r>
            <a:br>
              <a:rPr lang="en-US" sz="2200" b="1" dirty="0"/>
            </a:br>
            <a:r>
              <a:rPr lang="en-US" sz="2200" b="1" dirty="0"/>
              <a:t>Granular Control</a:t>
            </a:r>
          </a:p>
        </p:txBody>
      </p:sp>
      <p:grpSp>
        <p:nvGrpSpPr>
          <p:cNvPr id="42" name="Group 41"/>
          <p:cNvGrpSpPr/>
          <p:nvPr/>
        </p:nvGrpSpPr>
        <p:grpSpPr>
          <a:xfrm>
            <a:off x="4729716" y="2335757"/>
            <a:ext cx="1133856" cy="1137859"/>
            <a:chOff x="5346917" y="1707692"/>
            <a:chExt cx="1517145" cy="1517145"/>
          </a:xfrm>
        </p:grpSpPr>
        <p:sp>
          <p:nvSpPr>
            <p:cNvPr id="43" name="Oval 42"/>
            <p:cNvSpPr/>
            <p:nvPr/>
          </p:nvSpPr>
          <p:spPr>
            <a:xfrm>
              <a:off x="5346917"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44" name="Freeform 43"/>
            <p:cNvSpPr>
              <a:spLocks noChangeAspect="1" noEditPoints="1"/>
            </p:cNvSpPr>
            <p:nvPr/>
          </p:nvSpPr>
          <p:spPr bwMode="auto">
            <a:xfrm>
              <a:off x="5648662" y="2059884"/>
              <a:ext cx="913654" cy="812760"/>
            </a:xfrm>
            <a:custGeom>
              <a:avLst/>
              <a:gdLst>
                <a:gd name="T0" fmla="*/ 614 w 666"/>
                <a:gd name="T1" fmla="*/ 346 h 590"/>
                <a:gd name="T2" fmla="*/ 606 w 666"/>
                <a:gd name="T3" fmla="*/ 326 h 590"/>
                <a:gd name="T4" fmla="*/ 587 w 666"/>
                <a:gd name="T5" fmla="*/ 318 h 590"/>
                <a:gd name="T6" fmla="*/ 503 w 666"/>
                <a:gd name="T7" fmla="*/ 259 h 590"/>
                <a:gd name="T8" fmla="*/ 519 w 666"/>
                <a:gd name="T9" fmla="*/ 244 h 590"/>
                <a:gd name="T10" fmla="*/ 515 w 666"/>
                <a:gd name="T11" fmla="*/ 5 h 590"/>
                <a:gd name="T12" fmla="*/ 162 w 666"/>
                <a:gd name="T13" fmla="*/ 0 h 590"/>
                <a:gd name="T14" fmla="*/ 146 w 666"/>
                <a:gd name="T15" fmla="*/ 16 h 590"/>
                <a:gd name="T16" fmla="*/ 151 w 666"/>
                <a:gd name="T17" fmla="*/ 255 h 590"/>
                <a:gd name="T18" fmla="*/ 305 w 666"/>
                <a:gd name="T19" fmla="*/ 318 h 590"/>
                <a:gd name="T20" fmla="*/ 69 w 666"/>
                <a:gd name="T21" fmla="*/ 321 h 590"/>
                <a:gd name="T22" fmla="*/ 54 w 666"/>
                <a:gd name="T23" fmla="*/ 335 h 590"/>
                <a:gd name="T24" fmla="*/ 16 w 666"/>
                <a:gd name="T25" fmla="*/ 431 h 590"/>
                <a:gd name="T26" fmla="*/ 1 w 666"/>
                <a:gd name="T27" fmla="*/ 441 h 590"/>
                <a:gd name="T28" fmla="*/ 1 w 666"/>
                <a:gd name="T29" fmla="*/ 581 h 590"/>
                <a:gd name="T30" fmla="*/ 144 w 666"/>
                <a:gd name="T31" fmla="*/ 590 h 590"/>
                <a:gd name="T32" fmla="*/ 159 w 666"/>
                <a:gd name="T33" fmla="*/ 581 h 590"/>
                <a:gd name="T34" fmla="*/ 159 w 666"/>
                <a:gd name="T35" fmla="*/ 441 h 590"/>
                <a:gd name="T36" fmla="*/ 108 w 666"/>
                <a:gd name="T37" fmla="*/ 431 h 590"/>
                <a:gd name="T38" fmla="*/ 268 w 666"/>
                <a:gd name="T39" fmla="*/ 431 h 590"/>
                <a:gd name="T40" fmla="*/ 254 w 666"/>
                <a:gd name="T41" fmla="*/ 441 h 590"/>
                <a:gd name="T42" fmla="*/ 254 w 666"/>
                <a:gd name="T43" fmla="*/ 581 h 590"/>
                <a:gd name="T44" fmla="*/ 397 w 666"/>
                <a:gd name="T45" fmla="*/ 590 h 590"/>
                <a:gd name="T46" fmla="*/ 411 w 666"/>
                <a:gd name="T47" fmla="*/ 581 h 590"/>
                <a:gd name="T48" fmla="*/ 411 w 666"/>
                <a:gd name="T49" fmla="*/ 441 h 590"/>
                <a:gd name="T50" fmla="*/ 361 w 666"/>
                <a:gd name="T51" fmla="*/ 431 h 590"/>
                <a:gd name="T52" fmla="*/ 522 w 666"/>
                <a:gd name="T53" fmla="*/ 431 h 590"/>
                <a:gd name="T54" fmla="*/ 507 w 666"/>
                <a:gd name="T55" fmla="*/ 441 h 590"/>
                <a:gd name="T56" fmla="*/ 507 w 666"/>
                <a:gd name="T57" fmla="*/ 581 h 590"/>
                <a:gd name="T58" fmla="*/ 650 w 666"/>
                <a:gd name="T59" fmla="*/ 590 h 590"/>
                <a:gd name="T60" fmla="*/ 665 w 666"/>
                <a:gd name="T61" fmla="*/ 581 h 590"/>
                <a:gd name="T62" fmla="*/ 665 w 666"/>
                <a:gd name="T63" fmla="*/ 441 h 590"/>
                <a:gd name="T64" fmla="*/ 650 w 666"/>
                <a:gd name="T65" fmla="*/ 431 h 590"/>
                <a:gd name="T66" fmla="*/ 224 w 666"/>
                <a:gd name="T67" fmla="*/ 203 h 590"/>
                <a:gd name="T68" fmla="*/ 201 w 666"/>
                <a:gd name="T69" fmla="*/ 179 h 590"/>
                <a:gd name="T70" fmla="*/ 198 w 666"/>
                <a:gd name="T71" fmla="*/ 153 h 590"/>
                <a:gd name="T72" fmla="*/ 216 w 666"/>
                <a:gd name="T73" fmla="*/ 126 h 590"/>
                <a:gd name="T74" fmla="*/ 240 w 666"/>
                <a:gd name="T75" fmla="*/ 118 h 590"/>
                <a:gd name="T76" fmla="*/ 246 w 666"/>
                <a:gd name="T77" fmla="*/ 87 h 590"/>
                <a:gd name="T78" fmla="*/ 283 w 666"/>
                <a:gd name="T79" fmla="*/ 51 h 590"/>
                <a:gd name="T80" fmla="*/ 320 w 666"/>
                <a:gd name="T81" fmla="*/ 46 h 590"/>
                <a:gd name="T82" fmla="*/ 356 w 666"/>
                <a:gd name="T83" fmla="*/ 63 h 590"/>
                <a:gd name="T84" fmla="*/ 374 w 666"/>
                <a:gd name="T85" fmla="*/ 87 h 590"/>
                <a:gd name="T86" fmla="*/ 398 w 666"/>
                <a:gd name="T87" fmla="*/ 85 h 590"/>
                <a:gd name="T88" fmla="*/ 419 w 666"/>
                <a:gd name="T89" fmla="*/ 99 h 590"/>
                <a:gd name="T90" fmla="*/ 425 w 666"/>
                <a:gd name="T91" fmla="*/ 118 h 590"/>
                <a:gd name="T92" fmla="*/ 449 w 666"/>
                <a:gd name="T93" fmla="*/ 126 h 590"/>
                <a:gd name="T94" fmla="*/ 468 w 666"/>
                <a:gd name="T95" fmla="*/ 153 h 590"/>
                <a:gd name="T96" fmla="*/ 465 w 666"/>
                <a:gd name="T97" fmla="*/ 179 h 590"/>
                <a:gd name="T98" fmla="*/ 442 w 666"/>
                <a:gd name="T99" fmla="*/ 20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6" h="590">
                  <a:moveTo>
                    <a:pt x="650" y="431"/>
                  </a:moveTo>
                  <a:lnTo>
                    <a:pt x="614" y="431"/>
                  </a:lnTo>
                  <a:lnTo>
                    <a:pt x="614" y="346"/>
                  </a:lnTo>
                  <a:lnTo>
                    <a:pt x="614" y="346"/>
                  </a:lnTo>
                  <a:lnTo>
                    <a:pt x="614" y="341"/>
                  </a:lnTo>
                  <a:lnTo>
                    <a:pt x="612" y="335"/>
                  </a:lnTo>
                  <a:lnTo>
                    <a:pt x="610" y="330"/>
                  </a:lnTo>
                  <a:lnTo>
                    <a:pt x="606" y="326"/>
                  </a:lnTo>
                  <a:lnTo>
                    <a:pt x="601" y="323"/>
                  </a:lnTo>
                  <a:lnTo>
                    <a:pt x="597" y="321"/>
                  </a:lnTo>
                  <a:lnTo>
                    <a:pt x="592" y="318"/>
                  </a:lnTo>
                  <a:lnTo>
                    <a:pt x="587" y="318"/>
                  </a:lnTo>
                  <a:lnTo>
                    <a:pt x="361" y="318"/>
                  </a:lnTo>
                  <a:lnTo>
                    <a:pt x="361" y="259"/>
                  </a:lnTo>
                  <a:lnTo>
                    <a:pt x="503" y="259"/>
                  </a:lnTo>
                  <a:lnTo>
                    <a:pt x="503" y="259"/>
                  </a:lnTo>
                  <a:lnTo>
                    <a:pt x="510" y="257"/>
                  </a:lnTo>
                  <a:lnTo>
                    <a:pt x="515" y="255"/>
                  </a:lnTo>
                  <a:lnTo>
                    <a:pt x="518" y="249"/>
                  </a:lnTo>
                  <a:lnTo>
                    <a:pt x="519" y="244"/>
                  </a:lnTo>
                  <a:lnTo>
                    <a:pt x="519" y="16"/>
                  </a:lnTo>
                  <a:lnTo>
                    <a:pt x="519" y="16"/>
                  </a:lnTo>
                  <a:lnTo>
                    <a:pt x="518" y="9"/>
                  </a:lnTo>
                  <a:lnTo>
                    <a:pt x="515" y="5"/>
                  </a:lnTo>
                  <a:lnTo>
                    <a:pt x="510" y="1"/>
                  </a:lnTo>
                  <a:lnTo>
                    <a:pt x="503" y="0"/>
                  </a:lnTo>
                  <a:lnTo>
                    <a:pt x="162" y="0"/>
                  </a:lnTo>
                  <a:lnTo>
                    <a:pt x="162" y="0"/>
                  </a:lnTo>
                  <a:lnTo>
                    <a:pt x="157" y="1"/>
                  </a:lnTo>
                  <a:lnTo>
                    <a:pt x="151" y="5"/>
                  </a:lnTo>
                  <a:lnTo>
                    <a:pt x="147" y="9"/>
                  </a:lnTo>
                  <a:lnTo>
                    <a:pt x="146" y="16"/>
                  </a:lnTo>
                  <a:lnTo>
                    <a:pt x="146" y="244"/>
                  </a:lnTo>
                  <a:lnTo>
                    <a:pt x="146" y="244"/>
                  </a:lnTo>
                  <a:lnTo>
                    <a:pt x="147" y="249"/>
                  </a:lnTo>
                  <a:lnTo>
                    <a:pt x="151" y="255"/>
                  </a:lnTo>
                  <a:lnTo>
                    <a:pt x="157" y="257"/>
                  </a:lnTo>
                  <a:lnTo>
                    <a:pt x="162" y="259"/>
                  </a:lnTo>
                  <a:lnTo>
                    <a:pt x="305" y="259"/>
                  </a:lnTo>
                  <a:lnTo>
                    <a:pt x="305" y="318"/>
                  </a:lnTo>
                  <a:lnTo>
                    <a:pt x="80" y="318"/>
                  </a:lnTo>
                  <a:lnTo>
                    <a:pt x="80" y="318"/>
                  </a:lnTo>
                  <a:lnTo>
                    <a:pt x="74" y="318"/>
                  </a:lnTo>
                  <a:lnTo>
                    <a:pt x="69" y="321"/>
                  </a:lnTo>
                  <a:lnTo>
                    <a:pt x="63" y="323"/>
                  </a:lnTo>
                  <a:lnTo>
                    <a:pt x="59" y="326"/>
                  </a:lnTo>
                  <a:lnTo>
                    <a:pt x="57" y="330"/>
                  </a:lnTo>
                  <a:lnTo>
                    <a:pt x="54" y="335"/>
                  </a:lnTo>
                  <a:lnTo>
                    <a:pt x="53" y="341"/>
                  </a:lnTo>
                  <a:lnTo>
                    <a:pt x="51" y="346"/>
                  </a:lnTo>
                  <a:lnTo>
                    <a:pt x="51" y="431"/>
                  </a:lnTo>
                  <a:lnTo>
                    <a:pt x="16" y="431"/>
                  </a:lnTo>
                  <a:lnTo>
                    <a:pt x="16" y="431"/>
                  </a:lnTo>
                  <a:lnTo>
                    <a:pt x="10" y="431"/>
                  </a:lnTo>
                  <a:lnTo>
                    <a:pt x="4" y="435"/>
                  </a:lnTo>
                  <a:lnTo>
                    <a:pt x="1" y="441"/>
                  </a:lnTo>
                  <a:lnTo>
                    <a:pt x="0" y="446"/>
                  </a:lnTo>
                  <a:lnTo>
                    <a:pt x="0" y="574"/>
                  </a:lnTo>
                  <a:lnTo>
                    <a:pt x="0" y="574"/>
                  </a:lnTo>
                  <a:lnTo>
                    <a:pt x="1" y="581"/>
                  </a:lnTo>
                  <a:lnTo>
                    <a:pt x="4" y="586"/>
                  </a:lnTo>
                  <a:lnTo>
                    <a:pt x="10" y="589"/>
                  </a:lnTo>
                  <a:lnTo>
                    <a:pt x="16" y="590"/>
                  </a:lnTo>
                  <a:lnTo>
                    <a:pt x="144" y="590"/>
                  </a:lnTo>
                  <a:lnTo>
                    <a:pt x="144" y="590"/>
                  </a:lnTo>
                  <a:lnTo>
                    <a:pt x="150" y="589"/>
                  </a:lnTo>
                  <a:lnTo>
                    <a:pt x="155" y="586"/>
                  </a:lnTo>
                  <a:lnTo>
                    <a:pt x="159" y="581"/>
                  </a:lnTo>
                  <a:lnTo>
                    <a:pt x="161" y="574"/>
                  </a:lnTo>
                  <a:lnTo>
                    <a:pt x="161" y="446"/>
                  </a:lnTo>
                  <a:lnTo>
                    <a:pt x="161" y="446"/>
                  </a:lnTo>
                  <a:lnTo>
                    <a:pt x="159" y="441"/>
                  </a:lnTo>
                  <a:lnTo>
                    <a:pt x="155" y="435"/>
                  </a:lnTo>
                  <a:lnTo>
                    <a:pt x="150" y="431"/>
                  </a:lnTo>
                  <a:lnTo>
                    <a:pt x="144" y="431"/>
                  </a:lnTo>
                  <a:lnTo>
                    <a:pt x="108" y="431"/>
                  </a:lnTo>
                  <a:lnTo>
                    <a:pt x="108" y="375"/>
                  </a:lnTo>
                  <a:lnTo>
                    <a:pt x="305" y="375"/>
                  </a:lnTo>
                  <a:lnTo>
                    <a:pt x="305" y="431"/>
                  </a:lnTo>
                  <a:lnTo>
                    <a:pt x="268" y="431"/>
                  </a:lnTo>
                  <a:lnTo>
                    <a:pt x="268" y="431"/>
                  </a:lnTo>
                  <a:lnTo>
                    <a:pt x="263" y="431"/>
                  </a:lnTo>
                  <a:lnTo>
                    <a:pt x="258" y="435"/>
                  </a:lnTo>
                  <a:lnTo>
                    <a:pt x="254" y="441"/>
                  </a:lnTo>
                  <a:lnTo>
                    <a:pt x="252" y="446"/>
                  </a:lnTo>
                  <a:lnTo>
                    <a:pt x="252" y="574"/>
                  </a:lnTo>
                  <a:lnTo>
                    <a:pt x="252" y="574"/>
                  </a:lnTo>
                  <a:lnTo>
                    <a:pt x="254" y="581"/>
                  </a:lnTo>
                  <a:lnTo>
                    <a:pt x="258" y="586"/>
                  </a:lnTo>
                  <a:lnTo>
                    <a:pt x="263" y="589"/>
                  </a:lnTo>
                  <a:lnTo>
                    <a:pt x="268" y="590"/>
                  </a:lnTo>
                  <a:lnTo>
                    <a:pt x="397" y="590"/>
                  </a:lnTo>
                  <a:lnTo>
                    <a:pt x="397" y="590"/>
                  </a:lnTo>
                  <a:lnTo>
                    <a:pt x="403" y="589"/>
                  </a:lnTo>
                  <a:lnTo>
                    <a:pt x="409" y="586"/>
                  </a:lnTo>
                  <a:lnTo>
                    <a:pt x="411" y="581"/>
                  </a:lnTo>
                  <a:lnTo>
                    <a:pt x="413" y="574"/>
                  </a:lnTo>
                  <a:lnTo>
                    <a:pt x="413" y="446"/>
                  </a:lnTo>
                  <a:lnTo>
                    <a:pt x="413" y="446"/>
                  </a:lnTo>
                  <a:lnTo>
                    <a:pt x="411" y="441"/>
                  </a:lnTo>
                  <a:lnTo>
                    <a:pt x="409" y="435"/>
                  </a:lnTo>
                  <a:lnTo>
                    <a:pt x="403" y="431"/>
                  </a:lnTo>
                  <a:lnTo>
                    <a:pt x="397" y="431"/>
                  </a:lnTo>
                  <a:lnTo>
                    <a:pt x="361" y="431"/>
                  </a:lnTo>
                  <a:lnTo>
                    <a:pt x="361" y="375"/>
                  </a:lnTo>
                  <a:lnTo>
                    <a:pt x="558" y="375"/>
                  </a:lnTo>
                  <a:lnTo>
                    <a:pt x="558" y="431"/>
                  </a:lnTo>
                  <a:lnTo>
                    <a:pt x="522" y="431"/>
                  </a:lnTo>
                  <a:lnTo>
                    <a:pt x="522" y="431"/>
                  </a:lnTo>
                  <a:lnTo>
                    <a:pt x="515" y="431"/>
                  </a:lnTo>
                  <a:lnTo>
                    <a:pt x="511" y="435"/>
                  </a:lnTo>
                  <a:lnTo>
                    <a:pt x="507" y="441"/>
                  </a:lnTo>
                  <a:lnTo>
                    <a:pt x="506" y="446"/>
                  </a:lnTo>
                  <a:lnTo>
                    <a:pt x="506" y="574"/>
                  </a:lnTo>
                  <a:lnTo>
                    <a:pt x="506" y="574"/>
                  </a:lnTo>
                  <a:lnTo>
                    <a:pt x="507" y="581"/>
                  </a:lnTo>
                  <a:lnTo>
                    <a:pt x="511" y="586"/>
                  </a:lnTo>
                  <a:lnTo>
                    <a:pt x="515" y="589"/>
                  </a:lnTo>
                  <a:lnTo>
                    <a:pt x="522" y="590"/>
                  </a:lnTo>
                  <a:lnTo>
                    <a:pt x="650" y="590"/>
                  </a:lnTo>
                  <a:lnTo>
                    <a:pt x="650" y="590"/>
                  </a:lnTo>
                  <a:lnTo>
                    <a:pt x="657" y="589"/>
                  </a:lnTo>
                  <a:lnTo>
                    <a:pt x="661" y="586"/>
                  </a:lnTo>
                  <a:lnTo>
                    <a:pt x="665" y="581"/>
                  </a:lnTo>
                  <a:lnTo>
                    <a:pt x="666" y="574"/>
                  </a:lnTo>
                  <a:lnTo>
                    <a:pt x="666" y="446"/>
                  </a:lnTo>
                  <a:lnTo>
                    <a:pt x="666" y="446"/>
                  </a:lnTo>
                  <a:lnTo>
                    <a:pt x="665" y="441"/>
                  </a:lnTo>
                  <a:lnTo>
                    <a:pt x="661" y="435"/>
                  </a:lnTo>
                  <a:lnTo>
                    <a:pt x="657" y="431"/>
                  </a:lnTo>
                  <a:lnTo>
                    <a:pt x="650" y="431"/>
                  </a:lnTo>
                  <a:lnTo>
                    <a:pt x="650" y="431"/>
                  </a:lnTo>
                  <a:close/>
                  <a:moveTo>
                    <a:pt x="241" y="206"/>
                  </a:moveTo>
                  <a:lnTo>
                    <a:pt x="241" y="206"/>
                  </a:lnTo>
                  <a:lnTo>
                    <a:pt x="232" y="206"/>
                  </a:lnTo>
                  <a:lnTo>
                    <a:pt x="224" y="203"/>
                  </a:lnTo>
                  <a:lnTo>
                    <a:pt x="217" y="199"/>
                  </a:lnTo>
                  <a:lnTo>
                    <a:pt x="210" y="194"/>
                  </a:lnTo>
                  <a:lnTo>
                    <a:pt x="205" y="187"/>
                  </a:lnTo>
                  <a:lnTo>
                    <a:pt x="201" y="179"/>
                  </a:lnTo>
                  <a:lnTo>
                    <a:pt x="198" y="171"/>
                  </a:lnTo>
                  <a:lnTo>
                    <a:pt x="197" y="163"/>
                  </a:lnTo>
                  <a:lnTo>
                    <a:pt x="197" y="163"/>
                  </a:lnTo>
                  <a:lnTo>
                    <a:pt x="198" y="153"/>
                  </a:lnTo>
                  <a:lnTo>
                    <a:pt x="201" y="145"/>
                  </a:lnTo>
                  <a:lnTo>
                    <a:pt x="205" y="139"/>
                  </a:lnTo>
                  <a:lnTo>
                    <a:pt x="210" y="132"/>
                  </a:lnTo>
                  <a:lnTo>
                    <a:pt x="216" y="126"/>
                  </a:lnTo>
                  <a:lnTo>
                    <a:pt x="224" y="122"/>
                  </a:lnTo>
                  <a:lnTo>
                    <a:pt x="232" y="120"/>
                  </a:lnTo>
                  <a:lnTo>
                    <a:pt x="240" y="118"/>
                  </a:lnTo>
                  <a:lnTo>
                    <a:pt x="240" y="118"/>
                  </a:lnTo>
                  <a:lnTo>
                    <a:pt x="240" y="114"/>
                  </a:lnTo>
                  <a:lnTo>
                    <a:pt x="240" y="114"/>
                  </a:lnTo>
                  <a:lnTo>
                    <a:pt x="241" y="101"/>
                  </a:lnTo>
                  <a:lnTo>
                    <a:pt x="246" y="87"/>
                  </a:lnTo>
                  <a:lnTo>
                    <a:pt x="252" y="75"/>
                  </a:lnTo>
                  <a:lnTo>
                    <a:pt x="260" y="66"/>
                  </a:lnTo>
                  <a:lnTo>
                    <a:pt x="271" y="58"/>
                  </a:lnTo>
                  <a:lnTo>
                    <a:pt x="283" y="51"/>
                  </a:lnTo>
                  <a:lnTo>
                    <a:pt x="295" y="47"/>
                  </a:lnTo>
                  <a:lnTo>
                    <a:pt x="310" y="46"/>
                  </a:lnTo>
                  <a:lnTo>
                    <a:pt x="310" y="46"/>
                  </a:lnTo>
                  <a:lnTo>
                    <a:pt x="320" y="46"/>
                  </a:lnTo>
                  <a:lnTo>
                    <a:pt x="330" y="48"/>
                  </a:lnTo>
                  <a:lnTo>
                    <a:pt x="340" y="52"/>
                  </a:lnTo>
                  <a:lnTo>
                    <a:pt x="348" y="58"/>
                  </a:lnTo>
                  <a:lnTo>
                    <a:pt x="356" y="63"/>
                  </a:lnTo>
                  <a:lnTo>
                    <a:pt x="363" y="71"/>
                  </a:lnTo>
                  <a:lnTo>
                    <a:pt x="368" y="79"/>
                  </a:lnTo>
                  <a:lnTo>
                    <a:pt x="374" y="87"/>
                  </a:lnTo>
                  <a:lnTo>
                    <a:pt x="374" y="87"/>
                  </a:lnTo>
                  <a:lnTo>
                    <a:pt x="382" y="85"/>
                  </a:lnTo>
                  <a:lnTo>
                    <a:pt x="390" y="83"/>
                  </a:lnTo>
                  <a:lnTo>
                    <a:pt x="390" y="83"/>
                  </a:lnTo>
                  <a:lnTo>
                    <a:pt x="398" y="85"/>
                  </a:lnTo>
                  <a:lnTo>
                    <a:pt x="403" y="86"/>
                  </a:lnTo>
                  <a:lnTo>
                    <a:pt x="410" y="90"/>
                  </a:lnTo>
                  <a:lnTo>
                    <a:pt x="415" y="94"/>
                  </a:lnTo>
                  <a:lnTo>
                    <a:pt x="419" y="99"/>
                  </a:lnTo>
                  <a:lnTo>
                    <a:pt x="422" y="105"/>
                  </a:lnTo>
                  <a:lnTo>
                    <a:pt x="425" y="112"/>
                  </a:lnTo>
                  <a:lnTo>
                    <a:pt x="425" y="118"/>
                  </a:lnTo>
                  <a:lnTo>
                    <a:pt x="425" y="118"/>
                  </a:lnTo>
                  <a:lnTo>
                    <a:pt x="425" y="118"/>
                  </a:lnTo>
                  <a:lnTo>
                    <a:pt x="434" y="120"/>
                  </a:lnTo>
                  <a:lnTo>
                    <a:pt x="442" y="122"/>
                  </a:lnTo>
                  <a:lnTo>
                    <a:pt x="449" y="126"/>
                  </a:lnTo>
                  <a:lnTo>
                    <a:pt x="456" y="132"/>
                  </a:lnTo>
                  <a:lnTo>
                    <a:pt x="461" y="139"/>
                  </a:lnTo>
                  <a:lnTo>
                    <a:pt x="465" y="145"/>
                  </a:lnTo>
                  <a:lnTo>
                    <a:pt x="468" y="153"/>
                  </a:lnTo>
                  <a:lnTo>
                    <a:pt x="468" y="163"/>
                  </a:lnTo>
                  <a:lnTo>
                    <a:pt x="468" y="163"/>
                  </a:lnTo>
                  <a:lnTo>
                    <a:pt x="468" y="171"/>
                  </a:lnTo>
                  <a:lnTo>
                    <a:pt x="465" y="179"/>
                  </a:lnTo>
                  <a:lnTo>
                    <a:pt x="461" y="187"/>
                  </a:lnTo>
                  <a:lnTo>
                    <a:pt x="456" y="194"/>
                  </a:lnTo>
                  <a:lnTo>
                    <a:pt x="449" y="199"/>
                  </a:lnTo>
                  <a:lnTo>
                    <a:pt x="442" y="203"/>
                  </a:lnTo>
                  <a:lnTo>
                    <a:pt x="433" y="206"/>
                  </a:lnTo>
                  <a:lnTo>
                    <a:pt x="425" y="206"/>
                  </a:lnTo>
                  <a:lnTo>
                    <a:pt x="241" y="20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2400">
                <a:latin typeface="+mn-lt"/>
              </a:endParaRPr>
            </a:p>
          </p:txBody>
        </p:sp>
      </p:grpSp>
      <p:sp>
        <p:nvSpPr>
          <p:cNvPr id="45" name="Round Same Side Corner Rectangle 44"/>
          <p:cNvSpPr/>
          <p:nvPr/>
        </p:nvSpPr>
        <p:spPr>
          <a:xfrm>
            <a:off x="3262481" y="3555093"/>
            <a:ext cx="2700000" cy="1032782"/>
          </a:xfrm>
          <a:prstGeom prst="round2SameRect">
            <a:avLst>
              <a:gd name="adj1" fmla="val 0"/>
              <a:gd name="adj2" fmla="val 1383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Gain control of a cloud-first, mobile-first world</a:t>
            </a:r>
          </a:p>
        </p:txBody>
      </p:sp>
      <p:sp>
        <p:nvSpPr>
          <p:cNvPr id="46" name="Round Same Side Corner Rectangle 45"/>
          <p:cNvSpPr/>
          <p:nvPr/>
        </p:nvSpPr>
        <p:spPr>
          <a:xfrm>
            <a:off x="6085225" y="1203325"/>
            <a:ext cx="2700000" cy="2351768"/>
          </a:xfrm>
          <a:prstGeom prst="round2SameRect">
            <a:avLst>
              <a:gd name="adj1" fmla="val 6388"/>
              <a:gd name="adj2"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34290" rtlCol="0" anchor="t"/>
          <a:lstStyle/>
          <a:p>
            <a:r>
              <a:rPr lang="en-US" sz="2200" b="1" dirty="0"/>
              <a:t>Intelligent Protection</a:t>
            </a:r>
          </a:p>
        </p:txBody>
      </p:sp>
      <p:grpSp>
        <p:nvGrpSpPr>
          <p:cNvPr id="47" name="Group 46"/>
          <p:cNvGrpSpPr/>
          <p:nvPr/>
        </p:nvGrpSpPr>
        <p:grpSpPr>
          <a:xfrm>
            <a:off x="7570071" y="2335757"/>
            <a:ext cx="1133856" cy="1137859"/>
            <a:chOff x="9128320" y="1707692"/>
            <a:chExt cx="1517145" cy="1517145"/>
          </a:xfrm>
        </p:grpSpPr>
        <p:sp>
          <p:nvSpPr>
            <p:cNvPr id="48" name="Oval 47"/>
            <p:cNvSpPr/>
            <p:nvPr/>
          </p:nvSpPr>
          <p:spPr>
            <a:xfrm>
              <a:off x="9128320" y="1707692"/>
              <a:ext cx="1517145" cy="1517145"/>
            </a:xfrm>
            <a:prstGeom prst="ellipse">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nvGrpSpPr>
            <p:cNvPr id="49" name="Group 48"/>
            <p:cNvGrpSpPr/>
            <p:nvPr/>
          </p:nvGrpSpPr>
          <p:grpSpPr>
            <a:xfrm>
              <a:off x="9409777" y="1977397"/>
              <a:ext cx="954231" cy="977734"/>
              <a:chOff x="9409777" y="1977397"/>
              <a:chExt cx="954231" cy="977734"/>
            </a:xfrm>
          </p:grpSpPr>
          <p:sp>
            <p:nvSpPr>
              <p:cNvPr id="50" name="Freeform 49"/>
              <p:cNvSpPr>
                <a:spLocks/>
              </p:cNvSpPr>
              <p:nvPr/>
            </p:nvSpPr>
            <p:spPr bwMode="auto">
              <a:xfrm>
                <a:off x="9409777" y="1977397"/>
                <a:ext cx="954231" cy="977734"/>
              </a:xfrm>
              <a:custGeom>
                <a:avLst/>
                <a:gdLst>
                  <a:gd name="T0" fmla="*/ 1687 w 1710"/>
                  <a:gd name="T1" fmla="*/ 1623 h 1752"/>
                  <a:gd name="T2" fmla="*/ 1368 w 1710"/>
                  <a:gd name="T3" fmla="*/ 1323 h 1752"/>
                  <a:gd name="T4" fmla="*/ 1080 w 1710"/>
                  <a:gd name="T5" fmla="*/ 1154 h 1752"/>
                  <a:gd name="T6" fmla="*/ 1074 w 1710"/>
                  <a:gd name="T7" fmla="*/ 1013 h 1752"/>
                  <a:gd name="T8" fmla="*/ 1161 w 1710"/>
                  <a:gd name="T9" fmla="*/ 815 h 1752"/>
                  <a:gd name="T10" fmla="*/ 1218 w 1710"/>
                  <a:gd name="T11" fmla="*/ 753 h 1752"/>
                  <a:gd name="T12" fmla="*/ 1277 w 1710"/>
                  <a:gd name="T13" fmla="*/ 630 h 1752"/>
                  <a:gd name="T14" fmla="*/ 1226 w 1710"/>
                  <a:gd name="T15" fmla="*/ 594 h 1752"/>
                  <a:gd name="T16" fmla="*/ 1266 w 1710"/>
                  <a:gd name="T17" fmla="*/ 348 h 1752"/>
                  <a:gd name="T18" fmla="*/ 882 w 1710"/>
                  <a:gd name="T19" fmla="*/ 0 h 1752"/>
                  <a:gd name="T20" fmla="*/ 828 w 1710"/>
                  <a:gd name="T21" fmla="*/ 0 h 1752"/>
                  <a:gd name="T22" fmla="*/ 436 w 1710"/>
                  <a:gd name="T23" fmla="*/ 348 h 1752"/>
                  <a:gd name="T24" fmla="*/ 468 w 1710"/>
                  <a:gd name="T25" fmla="*/ 590 h 1752"/>
                  <a:gd name="T26" fmla="*/ 429 w 1710"/>
                  <a:gd name="T27" fmla="*/ 626 h 1752"/>
                  <a:gd name="T28" fmla="*/ 492 w 1710"/>
                  <a:gd name="T29" fmla="*/ 753 h 1752"/>
                  <a:gd name="T30" fmla="*/ 549 w 1710"/>
                  <a:gd name="T31" fmla="*/ 815 h 1752"/>
                  <a:gd name="T32" fmla="*/ 636 w 1710"/>
                  <a:gd name="T33" fmla="*/ 1013 h 1752"/>
                  <a:gd name="T34" fmla="*/ 630 w 1710"/>
                  <a:gd name="T35" fmla="*/ 1154 h 1752"/>
                  <a:gd name="T36" fmla="*/ 342 w 1710"/>
                  <a:gd name="T37" fmla="*/ 1323 h 1752"/>
                  <a:gd name="T38" fmla="*/ 23 w 1710"/>
                  <a:gd name="T39" fmla="*/ 1623 h 1752"/>
                  <a:gd name="T40" fmla="*/ 855 w 1710"/>
                  <a:gd name="T41" fmla="*/ 1752 h 1752"/>
                  <a:gd name="T42" fmla="*/ 1687 w 1710"/>
                  <a:gd name="T43" fmla="*/ 1623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0" h="1752">
                    <a:moveTo>
                      <a:pt x="1687" y="1623"/>
                    </a:moveTo>
                    <a:cubicBezTo>
                      <a:pt x="1657" y="1389"/>
                      <a:pt x="1612" y="1381"/>
                      <a:pt x="1368" y="1323"/>
                    </a:cubicBezTo>
                    <a:cubicBezTo>
                      <a:pt x="1124" y="1265"/>
                      <a:pt x="1080" y="1205"/>
                      <a:pt x="1080" y="1154"/>
                    </a:cubicBezTo>
                    <a:cubicBezTo>
                      <a:pt x="1080" y="1103"/>
                      <a:pt x="1074" y="1013"/>
                      <a:pt x="1074" y="1013"/>
                    </a:cubicBezTo>
                    <a:cubicBezTo>
                      <a:pt x="1142" y="928"/>
                      <a:pt x="1161" y="815"/>
                      <a:pt x="1161" y="815"/>
                    </a:cubicBezTo>
                    <a:cubicBezTo>
                      <a:pt x="1195" y="813"/>
                      <a:pt x="1204" y="784"/>
                      <a:pt x="1218" y="753"/>
                    </a:cubicBezTo>
                    <a:cubicBezTo>
                      <a:pt x="1232" y="722"/>
                      <a:pt x="1279" y="671"/>
                      <a:pt x="1277" y="630"/>
                    </a:cubicBezTo>
                    <a:cubicBezTo>
                      <a:pt x="1275" y="589"/>
                      <a:pt x="1226" y="594"/>
                      <a:pt x="1226" y="594"/>
                    </a:cubicBezTo>
                    <a:cubicBezTo>
                      <a:pt x="1226" y="594"/>
                      <a:pt x="1282" y="456"/>
                      <a:pt x="1266" y="348"/>
                    </a:cubicBezTo>
                    <a:cubicBezTo>
                      <a:pt x="1250" y="96"/>
                      <a:pt x="1034" y="0"/>
                      <a:pt x="882" y="0"/>
                    </a:cubicBezTo>
                    <a:cubicBezTo>
                      <a:pt x="828" y="0"/>
                      <a:pt x="828" y="0"/>
                      <a:pt x="828" y="0"/>
                    </a:cubicBezTo>
                    <a:cubicBezTo>
                      <a:pt x="676" y="0"/>
                      <a:pt x="452" y="96"/>
                      <a:pt x="436" y="348"/>
                    </a:cubicBezTo>
                    <a:cubicBezTo>
                      <a:pt x="420" y="456"/>
                      <a:pt x="468" y="590"/>
                      <a:pt x="468" y="590"/>
                    </a:cubicBezTo>
                    <a:cubicBezTo>
                      <a:pt x="468" y="590"/>
                      <a:pt x="431" y="585"/>
                      <a:pt x="429" y="626"/>
                    </a:cubicBezTo>
                    <a:cubicBezTo>
                      <a:pt x="427" y="667"/>
                      <a:pt x="478" y="722"/>
                      <a:pt x="492" y="753"/>
                    </a:cubicBezTo>
                    <a:cubicBezTo>
                      <a:pt x="506" y="784"/>
                      <a:pt x="515" y="813"/>
                      <a:pt x="549" y="815"/>
                    </a:cubicBezTo>
                    <a:cubicBezTo>
                      <a:pt x="549" y="815"/>
                      <a:pt x="568" y="928"/>
                      <a:pt x="636" y="1013"/>
                    </a:cubicBezTo>
                    <a:cubicBezTo>
                      <a:pt x="636" y="1013"/>
                      <a:pt x="630" y="1103"/>
                      <a:pt x="630" y="1154"/>
                    </a:cubicBezTo>
                    <a:cubicBezTo>
                      <a:pt x="630" y="1205"/>
                      <a:pt x="586" y="1265"/>
                      <a:pt x="342" y="1323"/>
                    </a:cubicBezTo>
                    <a:cubicBezTo>
                      <a:pt x="98" y="1381"/>
                      <a:pt x="53" y="1389"/>
                      <a:pt x="23" y="1623"/>
                    </a:cubicBezTo>
                    <a:cubicBezTo>
                      <a:pt x="23" y="1623"/>
                      <a:pt x="0" y="1752"/>
                      <a:pt x="855" y="1752"/>
                    </a:cubicBezTo>
                    <a:cubicBezTo>
                      <a:pt x="1710" y="1752"/>
                      <a:pt x="1687" y="1623"/>
                      <a:pt x="1687" y="1623"/>
                    </a:cubicBezTo>
                    <a:close/>
                  </a:path>
                </a:pathLst>
              </a:custGeom>
              <a:solidFill>
                <a:schemeClr val="accent3"/>
              </a:solidFill>
              <a:ln w="9525">
                <a:noFill/>
                <a:round/>
                <a:headEnd/>
                <a:tailEnd/>
              </a:ln>
              <a:effectLst/>
              <a:extLst/>
            </p:spPr>
            <p:txBody>
              <a:bodyPr vert="horz" wrap="square" lIns="91416" tIns="45708" rIns="91416" bIns="45708" numCol="1" anchor="t" anchorCtr="0" compatLnSpc="1">
                <a:prstTxWarp prst="textNoShape">
                  <a:avLst/>
                </a:prstTxWarp>
              </a:bodyPr>
              <a:lstStyle/>
              <a:p>
                <a:endParaRPr lang="en-US" sz="2400">
                  <a:latin typeface="+mn-lt"/>
                </a:endParaRPr>
              </a:p>
            </p:txBody>
          </p:sp>
          <p:grpSp>
            <p:nvGrpSpPr>
              <p:cNvPr id="51" name="Group 50"/>
              <p:cNvGrpSpPr/>
              <p:nvPr/>
            </p:nvGrpSpPr>
            <p:grpSpPr>
              <a:xfrm>
                <a:off x="9698454" y="2039986"/>
                <a:ext cx="376879" cy="359128"/>
                <a:chOff x="137672" y="29853"/>
                <a:chExt cx="1081088" cy="1030289"/>
              </a:xfrm>
              <a:solidFill>
                <a:schemeClr val="bg1">
                  <a:alpha val="72000"/>
                </a:schemeClr>
              </a:solidFill>
            </p:grpSpPr>
            <p:grpSp>
              <p:nvGrpSpPr>
                <p:cNvPr id="52" name="Group 51"/>
                <p:cNvGrpSpPr/>
                <p:nvPr/>
              </p:nvGrpSpPr>
              <p:grpSpPr>
                <a:xfrm>
                  <a:off x="137672" y="29853"/>
                  <a:ext cx="1081088" cy="1030289"/>
                  <a:chOff x="137672" y="29853"/>
                  <a:chExt cx="1081087" cy="1030288"/>
                </a:xfrm>
                <a:grpFill/>
              </p:grpSpPr>
              <p:sp>
                <p:nvSpPr>
                  <p:cNvPr id="54" name="Freeform 53"/>
                  <p:cNvSpPr>
                    <a:spLocks noEditPoints="1"/>
                  </p:cNvSpPr>
                  <p:nvPr/>
                </p:nvSpPr>
                <p:spPr bwMode="auto">
                  <a:xfrm>
                    <a:off x="137672" y="194953"/>
                    <a:ext cx="503237" cy="495300"/>
                  </a:xfrm>
                  <a:custGeom>
                    <a:avLst/>
                    <a:gdLst/>
                    <a:ahLst/>
                    <a:cxnLst>
                      <a:cxn ang="0">
                        <a:pos x="196" y="90"/>
                      </a:cxn>
                      <a:cxn ang="0">
                        <a:pos x="193" y="70"/>
                      </a:cxn>
                      <a:cxn ang="0">
                        <a:pos x="189" y="67"/>
                      </a:cxn>
                      <a:cxn ang="0">
                        <a:pos x="175" y="66"/>
                      </a:cxn>
                      <a:cxn ang="0">
                        <a:pos x="164" y="47"/>
                      </a:cxn>
                      <a:cxn ang="0">
                        <a:pos x="170" y="33"/>
                      </a:cxn>
                      <a:cxn ang="0">
                        <a:pos x="169" y="29"/>
                      </a:cxn>
                      <a:cxn ang="0">
                        <a:pos x="153" y="16"/>
                      </a:cxn>
                      <a:cxn ang="0">
                        <a:pos x="149" y="16"/>
                      </a:cxn>
                      <a:cxn ang="0">
                        <a:pos x="137" y="24"/>
                      </a:cxn>
                      <a:cxn ang="0">
                        <a:pos x="116" y="16"/>
                      </a:cxn>
                      <a:cxn ang="0">
                        <a:pos x="112" y="2"/>
                      </a:cxn>
                      <a:cxn ang="0">
                        <a:pos x="108" y="0"/>
                      </a:cxn>
                      <a:cxn ang="0">
                        <a:pos x="88" y="0"/>
                      </a:cxn>
                      <a:cxn ang="0">
                        <a:pos x="85" y="2"/>
                      </a:cxn>
                      <a:cxn ang="0">
                        <a:pos x="81" y="16"/>
                      </a:cxn>
                      <a:cxn ang="0">
                        <a:pos x="60" y="24"/>
                      </a:cxn>
                      <a:cxn ang="0">
                        <a:pos x="48" y="16"/>
                      </a:cxn>
                      <a:cxn ang="0">
                        <a:pos x="43" y="16"/>
                      </a:cxn>
                      <a:cxn ang="0">
                        <a:pos x="28" y="29"/>
                      </a:cxn>
                      <a:cxn ang="0">
                        <a:pos x="27" y="33"/>
                      </a:cxn>
                      <a:cxn ang="0">
                        <a:pos x="33" y="47"/>
                      </a:cxn>
                      <a:cxn ang="0">
                        <a:pos x="21" y="66"/>
                      </a:cxn>
                      <a:cxn ang="0">
                        <a:pos x="7" y="67"/>
                      </a:cxn>
                      <a:cxn ang="0">
                        <a:pos x="4" y="70"/>
                      </a:cxn>
                      <a:cxn ang="0">
                        <a:pos x="0" y="90"/>
                      </a:cxn>
                      <a:cxn ang="0">
                        <a:pos x="2" y="94"/>
                      </a:cxn>
                      <a:cxn ang="0">
                        <a:pos x="15" y="101"/>
                      </a:cxn>
                      <a:cxn ang="0">
                        <a:pos x="19" y="123"/>
                      </a:cxn>
                      <a:cxn ang="0">
                        <a:pos x="9" y="133"/>
                      </a:cxn>
                      <a:cxn ang="0">
                        <a:pos x="9" y="137"/>
                      </a:cxn>
                      <a:cxn ang="0">
                        <a:pos x="19" y="155"/>
                      </a:cxn>
                      <a:cxn ang="0">
                        <a:pos x="23" y="157"/>
                      </a:cxn>
                      <a:cxn ang="0">
                        <a:pos x="37" y="153"/>
                      </a:cxn>
                      <a:cxn ang="0">
                        <a:pos x="54" y="167"/>
                      </a:cxn>
                      <a:cxn ang="0">
                        <a:pos x="53" y="182"/>
                      </a:cxn>
                      <a:cxn ang="0">
                        <a:pos x="55" y="186"/>
                      </a:cxn>
                      <a:cxn ang="0">
                        <a:pos x="74" y="193"/>
                      </a:cxn>
                      <a:cxn ang="0">
                        <a:pos x="78" y="191"/>
                      </a:cxn>
                      <a:cxn ang="0">
                        <a:pos x="87" y="179"/>
                      </a:cxn>
                      <a:cxn ang="0">
                        <a:pos x="98" y="180"/>
                      </a:cxn>
                      <a:cxn ang="0">
                        <a:pos x="109" y="179"/>
                      </a:cxn>
                      <a:cxn ang="0">
                        <a:pos x="118" y="191"/>
                      </a:cxn>
                      <a:cxn ang="0">
                        <a:pos x="122" y="193"/>
                      </a:cxn>
                      <a:cxn ang="0">
                        <a:pos x="141" y="186"/>
                      </a:cxn>
                      <a:cxn ang="0">
                        <a:pos x="144" y="182"/>
                      </a:cxn>
                      <a:cxn ang="0">
                        <a:pos x="142" y="167"/>
                      </a:cxn>
                      <a:cxn ang="0">
                        <a:pos x="160" y="153"/>
                      </a:cxn>
                      <a:cxn ang="0">
                        <a:pos x="174" y="157"/>
                      </a:cxn>
                      <a:cxn ang="0">
                        <a:pos x="178" y="155"/>
                      </a:cxn>
                      <a:cxn ang="0">
                        <a:pos x="188" y="137"/>
                      </a:cxn>
                      <a:cxn ang="0">
                        <a:pos x="187" y="133"/>
                      </a:cxn>
                      <a:cxn ang="0">
                        <a:pos x="177" y="123"/>
                      </a:cxn>
                      <a:cxn ang="0">
                        <a:pos x="181" y="101"/>
                      </a:cxn>
                      <a:cxn ang="0">
                        <a:pos x="194" y="94"/>
                      </a:cxn>
                      <a:cxn ang="0">
                        <a:pos x="196" y="90"/>
                      </a:cxn>
                      <a:cxn ang="0">
                        <a:pos x="98" y="127"/>
                      </a:cxn>
                      <a:cxn ang="0">
                        <a:pos x="69" y="97"/>
                      </a:cxn>
                      <a:cxn ang="0">
                        <a:pos x="98" y="68"/>
                      </a:cxn>
                      <a:cxn ang="0">
                        <a:pos x="128" y="97"/>
                      </a:cxn>
                      <a:cxn ang="0">
                        <a:pos x="98" y="127"/>
                      </a:cxn>
                    </a:cxnLst>
                    <a:rect l="0" t="0" r="r" b="b"/>
                    <a:pathLst>
                      <a:path w="196" h="193">
                        <a:moveTo>
                          <a:pt x="196" y="90"/>
                        </a:moveTo>
                        <a:cubicBezTo>
                          <a:pt x="196" y="90"/>
                          <a:pt x="193" y="71"/>
                          <a:pt x="193" y="70"/>
                        </a:cubicBezTo>
                        <a:cubicBezTo>
                          <a:pt x="192" y="69"/>
                          <a:pt x="191" y="68"/>
                          <a:pt x="189" y="67"/>
                        </a:cubicBezTo>
                        <a:cubicBezTo>
                          <a:pt x="187" y="67"/>
                          <a:pt x="177" y="66"/>
                          <a:pt x="175" y="66"/>
                        </a:cubicBezTo>
                        <a:cubicBezTo>
                          <a:pt x="172" y="59"/>
                          <a:pt x="168" y="53"/>
                          <a:pt x="164" y="47"/>
                        </a:cubicBezTo>
                        <a:cubicBezTo>
                          <a:pt x="164" y="45"/>
                          <a:pt x="169" y="35"/>
                          <a:pt x="170" y="33"/>
                        </a:cubicBezTo>
                        <a:cubicBezTo>
                          <a:pt x="170" y="32"/>
                          <a:pt x="170" y="30"/>
                          <a:pt x="169" y="29"/>
                        </a:cubicBezTo>
                        <a:cubicBezTo>
                          <a:pt x="168" y="29"/>
                          <a:pt x="154" y="17"/>
                          <a:pt x="153" y="16"/>
                        </a:cubicBezTo>
                        <a:cubicBezTo>
                          <a:pt x="152" y="15"/>
                          <a:pt x="150" y="15"/>
                          <a:pt x="149" y="16"/>
                        </a:cubicBezTo>
                        <a:cubicBezTo>
                          <a:pt x="147" y="17"/>
                          <a:pt x="138" y="23"/>
                          <a:pt x="137" y="24"/>
                        </a:cubicBezTo>
                        <a:cubicBezTo>
                          <a:pt x="130" y="21"/>
                          <a:pt x="123" y="18"/>
                          <a:pt x="116" y="16"/>
                        </a:cubicBezTo>
                        <a:cubicBezTo>
                          <a:pt x="115" y="15"/>
                          <a:pt x="112" y="5"/>
                          <a:pt x="112" y="2"/>
                        </a:cubicBezTo>
                        <a:cubicBezTo>
                          <a:pt x="111" y="1"/>
                          <a:pt x="110" y="0"/>
                          <a:pt x="108" y="0"/>
                        </a:cubicBezTo>
                        <a:cubicBezTo>
                          <a:pt x="88" y="0"/>
                          <a:pt x="88" y="0"/>
                          <a:pt x="88" y="0"/>
                        </a:cubicBezTo>
                        <a:cubicBezTo>
                          <a:pt x="86" y="0"/>
                          <a:pt x="85" y="1"/>
                          <a:pt x="85" y="2"/>
                        </a:cubicBezTo>
                        <a:cubicBezTo>
                          <a:pt x="84" y="5"/>
                          <a:pt x="81" y="15"/>
                          <a:pt x="81" y="16"/>
                        </a:cubicBezTo>
                        <a:cubicBezTo>
                          <a:pt x="73" y="18"/>
                          <a:pt x="66" y="21"/>
                          <a:pt x="60" y="24"/>
                        </a:cubicBezTo>
                        <a:cubicBezTo>
                          <a:pt x="58" y="23"/>
                          <a:pt x="49" y="17"/>
                          <a:pt x="48" y="16"/>
                        </a:cubicBezTo>
                        <a:cubicBezTo>
                          <a:pt x="46" y="15"/>
                          <a:pt x="45" y="15"/>
                          <a:pt x="43" y="16"/>
                        </a:cubicBezTo>
                        <a:cubicBezTo>
                          <a:pt x="43" y="17"/>
                          <a:pt x="28" y="29"/>
                          <a:pt x="28" y="29"/>
                        </a:cubicBezTo>
                        <a:cubicBezTo>
                          <a:pt x="26" y="30"/>
                          <a:pt x="26" y="32"/>
                          <a:pt x="27" y="33"/>
                        </a:cubicBezTo>
                        <a:cubicBezTo>
                          <a:pt x="28" y="36"/>
                          <a:pt x="32" y="45"/>
                          <a:pt x="33" y="47"/>
                        </a:cubicBezTo>
                        <a:cubicBezTo>
                          <a:pt x="28" y="53"/>
                          <a:pt x="24" y="59"/>
                          <a:pt x="21" y="66"/>
                        </a:cubicBezTo>
                        <a:cubicBezTo>
                          <a:pt x="20" y="66"/>
                          <a:pt x="9" y="67"/>
                          <a:pt x="7" y="67"/>
                        </a:cubicBezTo>
                        <a:cubicBezTo>
                          <a:pt x="6" y="68"/>
                          <a:pt x="4" y="69"/>
                          <a:pt x="4" y="70"/>
                        </a:cubicBezTo>
                        <a:cubicBezTo>
                          <a:pt x="4" y="71"/>
                          <a:pt x="0" y="90"/>
                          <a:pt x="0" y="90"/>
                        </a:cubicBezTo>
                        <a:cubicBezTo>
                          <a:pt x="0" y="92"/>
                          <a:pt x="1" y="94"/>
                          <a:pt x="2" y="94"/>
                        </a:cubicBezTo>
                        <a:cubicBezTo>
                          <a:pt x="4" y="95"/>
                          <a:pt x="14" y="100"/>
                          <a:pt x="15" y="101"/>
                        </a:cubicBezTo>
                        <a:cubicBezTo>
                          <a:pt x="16" y="108"/>
                          <a:pt x="17" y="116"/>
                          <a:pt x="19" y="123"/>
                        </a:cubicBezTo>
                        <a:cubicBezTo>
                          <a:pt x="18" y="124"/>
                          <a:pt x="11" y="131"/>
                          <a:pt x="9" y="133"/>
                        </a:cubicBezTo>
                        <a:cubicBezTo>
                          <a:pt x="8" y="134"/>
                          <a:pt x="8" y="136"/>
                          <a:pt x="9" y="137"/>
                        </a:cubicBezTo>
                        <a:cubicBezTo>
                          <a:pt x="9" y="138"/>
                          <a:pt x="18" y="154"/>
                          <a:pt x="19" y="155"/>
                        </a:cubicBezTo>
                        <a:cubicBezTo>
                          <a:pt x="20" y="157"/>
                          <a:pt x="21" y="157"/>
                          <a:pt x="23" y="157"/>
                        </a:cubicBezTo>
                        <a:cubicBezTo>
                          <a:pt x="25" y="156"/>
                          <a:pt x="35" y="154"/>
                          <a:pt x="37" y="153"/>
                        </a:cubicBezTo>
                        <a:cubicBezTo>
                          <a:pt x="42" y="159"/>
                          <a:pt x="48" y="163"/>
                          <a:pt x="54" y="167"/>
                        </a:cubicBezTo>
                        <a:cubicBezTo>
                          <a:pt x="54" y="169"/>
                          <a:pt x="53" y="180"/>
                          <a:pt x="53" y="182"/>
                        </a:cubicBezTo>
                        <a:cubicBezTo>
                          <a:pt x="53" y="183"/>
                          <a:pt x="53" y="185"/>
                          <a:pt x="55" y="186"/>
                        </a:cubicBezTo>
                        <a:cubicBezTo>
                          <a:pt x="56" y="186"/>
                          <a:pt x="74" y="192"/>
                          <a:pt x="74" y="193"/>
                        </a:cubicBezTo>
                        <a:cubicBezTo>
                          <a:pt x="76" y="193"/>
                          <a:pt x="78" y="193"/>
                          <a:pt x="78" y="191"/>
                        </a:cubicBezTo>
                        <a:cubicBezTo>
                          <a:pt x="80" y="189"/>
                          <a:pt x="86" y="181"/>
                          <a:pt x="87" y="179"/>
                        </a:cubicBezTo>
                        <a:cubicBezTo>
                          <a:pt x="91" y="180"/>
                          <a:pt x="94" y="180"/>
                          <a:pt x="98" y="180"/>
                        </a:cubicBezTo>
                        <a:cubicBezTo>
                          <a:pt x="102" y="180"/>
                          <a:pt x="106" y="180"/>
                          <a:pt x="109" y="179"/>
                        </a:cubicBezTo>
                        <a:cubicBezTo>
                          <a:pt x="110" y="181"/>
                          <a:pt x="117" y="189"/>
                          <a:pt x="118" y="191"/>
                        </a:cubicBezTo>
                        <a:cubicBezTo>
                          <a:pt x="119" y="192"/>
                          <a:pt x="120" y="193"/>
                          <a:pt x="122" y="193"/>
                        </a:cubicBezTo>
                        <a:cubicBezTo>
                          <a:pt x="123" y="192"/>
                          <a:pt x="140" y="186"/>
                          <a:pt x="141" y="186"/>
                        </a:cubicBezTo>
                        <a:cubicBezTo>
                          <a:pt x="143" y="185"/>
                          <a:pt x="144" y="183"/>
                          <a:pt x="144" y="182"/>
                        </a:cubicBezTo>
                        <a:cubicBezTo>
                          <a:pt x="143" y="180"/>
                          <a:pt x="143" y="169"/>
                          <a:pt x="142" y="167"/>
                        </a:cubicBezTo>
                        <a:cubicBezTo>
                          <a:pt x="149" y="163"/>
                          <a:pt x="155" y="159"/>
                          <a:pt x="160" y="153"/>
                        </a:cubicBezTo>
                        <a:cubicBezTo>
                          <a:pt x="161" y="154"/>
                          <a:pt x="171" y="156"/>
                          <a:pt x="174" y="157"/>
                        </a:cubicBezTo>
                        <a:cubicBezTo>
                          <a:pt x="175" y="157"/>
                          <a:pt x="177" y="157"/>
                          <a:pt x="178" y="155"/>
                        </a:cubicBezTo>
                        <a:cubicBezTo>
                          <a:pt x="178" y="154"/>
                          <a:pt x="187" y="138"/>
                          <a:pt x="188" y="137"/>
                        </a:cubicBezTo>
                        <a:cubicBezTo>
                          <a:pt x="189" y="136"/>
                          <a:pt x="188" y="134"/>
                          <a:pt x="187" y="133"/>
                        </a:cubicBezTo>
                        <a:cubicBezTo>
                          <a:pt x="186" y="131"/>
                          <a:pt x="178" y="124"/>
                          <a:pt x="177" y="123"/>
                        </a:cubicBezTo>
                        <a:cubicBezTo>
                          <a:pt x="179" y="116"/>
                          <a:pt x="181" y="108"/>
                          <a:pt x="181" y="101"/>
                        </a:cubicBezTo>
                        <a:cubicBezTo>
                          <a:pt x="183" y="100"/>
                          <a:pt x="192" y="95"/>
                          <a:pt x="194" y="94"/>
                        </a:cubicBezTo>
                        <a:cubicBezTo>
                          <a:pt x="195" y="94"/>
                          <a:pt x="196" y="92"/>
                          <a:pt x="196" y="90"/>
                        </a:cubicBezTo>
                        <a:close/>
                        <a:moveTo>
                          <a:pt x="98" y="127"/>
                        </a:moveTo>
                        <a:cubicBezTo>
                          <a:pt x="82" y="127"/>
                          <a:pt x="69" y="114"/>
                          <a:pt x="69" y="97"/>
                        </a:cubicBezTo>
                        <a:cubicBezTo>
                          <a:pt x="69" y="81"/>
                          <a:pt x="82" y="68"/>
                          <a:pt x="98" y="68"/>
                        </a:cubicBezTo>
                        <a:cubicBezTo>
                          <a:pt x="115" y="68"/>
                          <a:pt x="128" y="81"/>
                          <a:pt x="128" y="97"/>
                        </a:cubicBezTo>
                        <a:cubicBezTo>
                          <a:pt x="128" y="114"/>
                          <a:pt x="115" y="127"/>
                          <a:pt x="98" y="127"/>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sp>
                <p:nvSpPr>
                  <p:cNvPr id="55" name="Freeform 54"/>
                  <p:cNvSpPr>
                    <a:spLocks noEditPoints="1"/>
                  </p:cNvSpPr>
                  <p:nvPr/>
                </p:nvSpPr>
                <p:spPr bwMode="auto">
                  <a:xfrm>
                    <a:off x="564710" y="29853"/>
                    <a:ext cx="350838" cy="354011"/>
                  </a:xfrm>
                  <a:custGeom>
                    <a:avLst/>
                    <a:gdLst/>
                    <a:ahLst/>
                    <a:cxnLst>
                      <a:cxn ang="0">
                        <a:pos x="136" y="54"/>
                      </a:cxn>
                      <a:cxn ang="0">
                        <a:pos x="132" y="40"/>
                      </a:cxn>
                      <a:cxn ang="0">
                        <a:pos x="129" y="39"/>
                      </a:cxn>
                      <a:cxn ang="0">
                        <a:pos x="119" y="39"/>
                      </a:cxn>
                      <a:cxn ang="0">
                        <a:pos x="109" y="27"/>
                      </a:cxn>
                      <a:cxn ang="0">
                        <a:pos x="112" y="17"/>
                      </a:cxn>
                      <a:cxn ang="0">
                        <a:pos x="111" y="14"/>
                      </a:cxn>
                      <a:cxn ang="0">
                        <a:pos x="98" y="7"/>
                      </a:cxn>
                      <a:cxn ang="0">
                        <a:pos x="95" y="7"/>
                      </a:cxn>
                      <a:cxn ang="0">
                        <a:pos x="88" y="14"/>
                      </a:cxn>
                      <a:cxn ang="0">
                        <a:pos x="72" y="11"/>
                      </a:cxn>
                      <a:cxn ang="0">
                        <a:pos x="68" y="2"/>
                      </a:cxn>
                      <a:cxn ang="0">
                        <a:pos x="65" y="0"/>
                      </a:cxn>
                      <a:cxn ang="0">
                        <a:pos x="51" y="2"/>
                      </a:cxn>
                      <a:cxn ang="0">
                        <a:pos x="49" y="4"/>
                      </a:cxn>
                      <a:cxn ang="0">
                        <a:pos x="48" y="15"/>
                      </a:cxn>
                      <a:cxn ang="0">
                        <a:pos x="34" y="22"/>
                      </a:cxn>
                      <a:cxn ang="0">
                        <a:pos x="25" y="18"/>
                      </a:cxn>
                      <a:cxn ang="0">
                        <a:pos x="22" y="19"/>
                      </a:cxn>
                      <a:cxn ang="0">
                        <a:pos x="12" y="29"/>
                      </a:cxn>
                      <a:cxn ang="0">
                        <a:pos x="12" y="32"/>
                      </a:cxn>
                      <a:cxn ang="0">
                        <a:pos x="18" y="41"/>
                      </a:cxn>
                      <a:cxn ang="0">
                        <a:pos x="12" y="56"/>
                      </a:cxn>
                      <a:cxn ang="0">
                        <a:pos x="2" y="58"/>
                      </a:cxn>
                      <a:cxn ang="0">
                        <a:pos x="0" y="61"/>
                      </a:cxn>
                      <a:cxn ang="0">
                        <a:pos x="0" y="75"/>
                      </a:cxn>
                      <a:cxn ang="0">
                        <a:pos x="2" y="77"/>
                      </a:cxn>
                      <a:cxn ang="0">
                        <a:pos x="11" y="80"/>
                      </a:cxn>
                      <a:cxn ang="0">
                        <a:pos x="17" y="95"/>
                      </a:cxn>
                      <a:cxn ang="0">
                        <a:pos x="11" y="104"/>
                      </a:cxn>
                      <a:cxn ang="0">
                        <a:pos x="11" y="107"/>
                      </a:cxn>
                      <a:cxn ang="0">
                        <a:pos x="20" y="118"/>
                      </a:cxn>
                      <a:cxn ang="0">
                        <a:pos x="23" y="119"/>
                      </a:cxn>
                      <a:cxn ang="0">
                        <a:pos x="32" y="115"/>
                      </a:cxn>
                      <a:cxn ang="0">
                        <a:pos x="46" y="123"/>
                      </a:cxn>
                      <a:cxn ang="0">
                        <a:pos x="46" y="133"/>
                      </a:cxn>
                      <a:cxn ang="0">
                        <a:pos x="48" y="135"/>
                      </a:cxn>
                      <a:cxn ang="0">
                        <a:pos x="62" y="138"/>
                      </a:cxn>
                      <a:cxn ang="0">
                        <a:pos x="65" y="137"/>
                      </a:cxn>
                      <a:cxn ang="0">
                        <a:pos x="70" y="128"/>
                      </a:cxn>
                      <a:cxn ang="0">
                        <a:pos x="78" y="127"/>
                      </a:cxn>
                      <a:cxn ang="0">
                        <a:pos x="86" y="125"/>
                      </a:cxn>
                      <a:cxn ang="0">
                        <a:pos x="93" y="133"/>
                      </a:cxn>
                      <a:cxn ang="0">
                        <a:pos x="96" y="133"/>
                      </a:cxn>
                      <a:cxn ang="0">
                        <a:pos x="108" y="126"/>
                      </a:cxn>
                      <a:cxn ang="0">
                        <a:pos x="110" y="123"/>
                      </a:cxn>
                      <a:cxn ang="0">
                        <a:pos x="107" y="113"/>
                      </a:cxn>
                      <a:cxn ang="0">
                        <a:pos x="118" y="101"/>
                      </a:cxn>
                      <a:cxn ang="0">
                        <a:pos x="128" y="102"/>
                      </a:cxn>
                      <a:cxn ang="0">
                        <a:pos x="130" y="101"/>
                      </a:cxn>
                      <a:cxn ang="0">
                        <a:pos x="136" y="88"/>
                      </a:cxn>
                      <a:cxn ang="0">
                        <a:pos x="135" y="85"/>
                      </a:cxn>
                      <a:cxn ang="0">
                        <a:pos x="127" y="78"/>
                      </a:cxn>
                      <a:cxn ang="0">
                        <a:pos x="127" y="63"/>
                      </a:cxn>
                      <a:cxn ang="0">
                        <a:pos x="135" y="57"/>
                      </a:cxn>
                      <a:cxn ang="0">
                        <a:pos x="136" y="54"/>
                      </a:cxn>
                      <a:cxn ang="0">
                        <a:pos x="86" y="91"/>
                      </a:cxn>
                      <a:cxn ang="0">
                        <a:pos x="47" y="87"/>
                      </a:cxn>
                      <a:cxn ang="0">
                        <a:pos x="51" y="47"/>
                      </a:cxn>
                      <a:cxn ang="0">
                        <a:pos x="91" y="52"/>
                      </a:cxn>
                      <a:cxn ang="0">
                        <a:pos x="86" y="91"/>
                      </a:cxn>
                    </a:cxnLst>
                    <a:rect l="0" t="0" r="r" b="b"/>
                    <a:pathLst>
                      <a:path w="137" h="138">
                        <a:moveTo>
                          <a:pt x="136" y="54"/>
                        </a:moveTo>
                        <a:cubicBezTo>
                          <a:pt x="136" y="53"/>
                          <a:pt x="132" y="41"/>
                          <a:pt x="132" y="40"/>
                        </a:cubicBezTo>
                        <a:cubicBezTo>
                          <a:pt x="131" y="39"/>
                          <a:pt x="130" y="38"/>
                          <a:pt x="129" y="39"/>
                        </a:cubicBezTo>
                        <a:cubicBezTo>
                          <a:pt x="128" y="39"/>
                          <a:pt x="120" y="39"/>
                          <a:pt x="119" y="39"/>
                        </a:cubicBezTo>
                        <a:cubicBezTo>
                          <a:pt x="116" y="35"/>
                          <a:pt x="113" y="30"/>
                          <a:pt x="109" y="27"/>
                        </a:cubicBezTo>
                        <a:cubicBezTo>
                          <a:pt x="109" y="26"/>
                          <a:pt x="111" y="18"/>
                          <a:pt x="112" y="17"/>
                        </a:cubicBezTo>
                        <a:cubicBezTo>
                          <a:pt x="112" y="16"/>
                          <a:pt x="112" y="15"/>
                          <a:pt x="111" y="14"/>
                        </a:cubicBezTo>
                        <a:cubicBezTo>
                          <a:pt x="110" y="14"/>
                          <a:pt x="99" y="7"/>
                          <a:pt x="98" y="7"/>
                        </a:cubicBezTo>
                        <a:cubicBezTo>
                          <a:pt x="97" y="6"/>
                          <a:pt x="96" y="6"/>
                          <a:pt x="95" y="7"/>
                        </a:cubicBezTo>
                        <a:cubicBezTo>
                          <a:pt x="94" y="8"/>
                          <a:pt x="89" y="13"/>
                          <a:pt x="88" y="14"/>
                        </a:cubicBezTo>
                        <a:cubicBezTo>
                          <a:pt x="83" y="12"/>
                          <a:pt x="78" y="11"/>
                          <a:pt x="72" y="11"/>
                        </a:cubicBezTo>
                        <a:cubicBezTo>
                          <a:pt x="72" y="10"/>
                          <a:pt x="69" y="3"/>
                          <a:pt x="68" y="2"/>
                        </a:cubicBezTo>
                        <a:cubicBezTo>
                          <a:pt x="68" y="1"/>
                          <a:pt x="67" y="0"/>
                          <a:pt x="65" y="0"/>
                        </a:cubicBezTo>
                        <a:cubicBezTo>
                          <a:pt x="51" y="2"/>
                          <a:pt x="51" y="2"/>
                          <a:pt x="51" y="2"/>
                        </a:cubicBezTo>
                        <a:cubicBezTo>
                          <a:pt x="50" y="2"/>
                          <a:pt x="49" y="3"/>
                          <a:pt x="49" y="4"/>
                        </a:cubicBezTo>
                        <a:cubicBezTo>
                          <a:pt x="49" y="6"/>
                          <a:pt x="48" y="13"/>
                          <a:pt x="48" y="15"/>
                        </a:cubicBezTo>
                        <a:cubicBezTo>
                          <a:pt x="43" y="17"/>
                          <a:pt x="38" y="19"/>
                          <a:pt x="34" y="22"/>
                        </a:cubicBezTo>
                        <a:cubicBezTo>
                          <a:pt x="33" y="22"/>
                          <a:pt x="26" y="19"/>
                          <a:pt x="25" y="18"/>
                        </a:cubicBezTo>
                        <a:cubicBezTo>
                          <a:pt x="24" y="17"/>
                          <a:pt x="23" y="17"/>
                          <a:pt x="22" y="19"/>
                        </a:cubicBezTo>
                        <a:cubicBezTo>
                          <a:pt x="21" y="19"/>
                          <a:pt x="13" y="29"/>
                          <a:pt x="12" y="29"/>
                        </a:cubicBezTo>
                        <a:cubicBezTo>
                          <a:pt x="11" y="30"/>
                          <a:pt x="11" y="31"/>
                          <a:pt x="12" y="32"/>
                        </a:cubicBezTo>
                        <a:cubicBezTo>
                          <a:pt x="13" y="34"/>
                          <a:pt x="17" y="40"/>
                          <a:pt x="18" y="41"/>
                        </a:cubicBezTo>
                        <a:cubicBezTo>
                          <a:pt x="15" y="46"/>
                          <a:pt x="13" y="50"/>
                          <a:pt x="12" y="56"/>
                        </a:cubicBezTo>
                        <a:cubicBezTo>
                          <a:pt x="11" y="56"/>
                          <a:pt x="4" y="58"/>
                          <a:pt x="2" y="58"/>
                        </a:cubicBezTo>
                        <a:cubicBezTo>
                          <a:pt x="1" y="59"/>
                          <a:pt x="0" y="59"/>
                          <a:pt x="0" y="61"/>
                        </a:cubicBezTo>
                        <a:cubicBezTo>
                          <a:pt x="0" y="61"/>
                          <a:pt x="0" y="74"/>
                          <a:pt x="0" y="75"/>
                        </a:cubicBezTo>
                        <a:cubicBezTo>
                          <a:pt x="0" y="76"/>
                          <a:pt x="1" y="77"/>
                          <a:pt x="2" y="77"/>
                        </a:cubicBezTo>
                        <a:cubicBezTo>
                          <a:pt x="3" y="78"/>
                          <a:pt x="10" y="80"/>
                          <a:pt x="11" y="80"/>
                        </a:cubicBezTo>
                        <a:cubicBezTo>
                          <a:pt x="12" y="86"/>
                          <a:pt x="14" y="91"/>
                          <a:pt x="17" y="95"/>
                        </a:cubicBezTo>
                        <a:cubicBezTo>
                          <a:pt x="16" y="96"/>
                          <a:pt x="11" y="102"/>
                          <a:pt x="11" y="104"/>
                        </a:cubicBezTo>
                        <a:cubicBezTo>
                          <a:pt x="10" y="105"/>
                          <a:pt x="10" y="106"/>
                          <a:pt x="11" y="107"/>
                        </a:cubicBezTo>
                        <a:cubicBezTo>
                          <a:pt x="11" y="107"/>
                          <a:pt x="19" y="118"/>
                          <a:pt x="20" y="118"/>
                        </a:cubicBezTo>
                        <a:cubicBezTo>
                          <a:pt x="21" y="119"/>
                          <a:pt x="22" y="119"/>
                          <a:pt x="23" y="119"/>
                        </a:cubicBezTo>
                        <a:cubicBezTo>
                          <a:pt x="24" y="118"/>
                          <a:pt x="31" y="115"/>
                          <a:pt x="32" y="115"/>
                        </a:cubicBezTo>
                        <a:cubicBezTo>
                          <a:pt x="36" y="118"/>
                          <a:pt x="41" y="121"/>
                          <a:pt x="46" y="123"/>
                        </a:cubicBezTo>
                        <a:cubicBezTo>
                          <a:pt x="46" y="124"/>
                          <a:pt x="46" y="132"/>
                          <a:pt x="46" y="133"/>
                        </a:cubicBezTo>
                        <a:cubicBezTo>
                          <a:pt x="46" y="134"/>
                          <a:pt x="47" y="135"/>
                          <a:pt x="48" y="135"/>
                        </a:cubicBezTo>
                        <a:cubicBezTo>
                          <a:pt x="49" y="136"/>
                          <a:pt x="62" y="138"/>
                          <a:pt x="62" y="138"/>
                        </a:cubicBezTo>
                        <a:cubicBezTo>
                          <a:pt x="64" y="138"/>
                          <a:pt x="65" y="138"/>
                          <a:pt x="65" y="137"/>
                        </a:cubicBezTo>
                        <a:cubicBezTo>
                          <a:pt x="66" y="135"/>
                          <a:pt x="69" y="129"/>
                          <a:pt x="70" y="128"/>
                        </a:cubicBezTo>
                        <a:cubicBezTo>
                          <a:pt x="72" y="128"/>
                          <a:pt x="75" y="127"/>
                          <a:pt x="78" y="127"/>
                        </a:cubicBezTo>
                        <a:cubicBezTo>
                          <a:pt x="80" y="127"/>
                          <a:pt x="83" y="126"/>
                          <a:pt x="86" y="125"/>
                        </a:cubicBezTo>
                        <a:cubicBezTo>
                          <a:pt x="86" y="126"/>
                          <a:pt x="92" y="132"/>
                          <a:pt x="93" y="133"/>
                        </a:cubicBezTo>
                        <a:cubicBezTo>
                          <a:pt x="93" y="133"/>
                          <a:pt x="95" y="134"/>
                          <a:pt x="96" y="133"/>
                        </a:cubicBezTo>
                        <a:cubicBezTo>
                          <a:pt x="96" y="133"/>
                          <a:pt x="108" y="126"/>
                          <a:pt x="108" y="126"/>
                        </a:cubicBezTo>
                        <a:cubicBezTo>
                          <a:pt x="110" y="126"/>
                          <a:pt x="110" y="124"/>
                          <a:pt x="110" y="123"/>
                        </a:cubicBezTo>
                        <a:cubicBezTo>
                          <a:pt x="109" y="122"/>
                          <a:pt x="108" y="115"/>
                          <a:pt x="107" y="113"/>
                        </a:cubicBezTo>
                        <a:cubicBezTo>
                          <a:pt x="111" y="110"/>
                          <a:pt x="115" y="106"/>
                          <a:pt x="118" y="101"/>
                        </a:cubicBezTo>
                        <a:cubicBezTo>
                          <a:pt x="119" y="102"/>
                          <a:pt x="126" y="102"/>
                          <a:pt x="128" y="102"/>
                        </a:cubicBezTo>
                        <a:cubicBezTo>
                          <a:pt x="129" y="103"/>
                          <a:pt x="130" y="102"/>
                          <a:pt x="130" y="101"/>
                        </a:cubicBezTo>
                        <a:cubicBezTo>
                          <a:pt x="131" y="100"/>
                          <a:pt x="135" y="88"/>
                          <a:pt x="136" y="88"/>
                        </a:cubicBezTo>
                        <a:cubicBezTo>
                          <a:pt x="136" y="86"/>
                          <a:pt x="136" y="85"/>
                          <a:pt x="135" y="85"/>
                        </a:cubicBezTo>
                        <a:cubicBezTo>
                          <a:pt x="133" y="84"/>
                          <a:pt x="128" y="79"/>
                          <a:pt x="127" y="78"/>
                        </a:cubicBezTo>
                        <a:cubicBezTo>
                          <a:pt x="127" y="73"/>
                          <a:pt x="128" y="68"/>
                          <a:pt x="127" y="63"/>
                        </a:cubicBezTo>
                        <a:cubicBezTo>
                          <a:pt x="128" y="62"/>
                          <a:pt x="134" y="58"/>
                          <a:pt x="135" y="57"/>
                        </a:cubicBezTo>
                        <a:cubicBezTo>
                          <a:pt x="136" y="56"/>
                          <a:pt x="137" y="55"/>
                          <a:pt x="136" y="54"/>
                        </a:cubicBezTo>
                        <a:close/>
                        <a:moveTo>
                          <a:pt x="86" y="91"/>
                        </a:moveTo>
                        <a:cubicBezTo>
                          <a:pt x="74" y="101"/>
                          <a:pt x="57" y="99"/>
                          <a:pt x="47" y="87"/>
                        </a:cubicBezTo>
                        <a:cubicBezTo>
                          <a:pt x="37" y="75"/>
                          <a:pt x="39" y="57"/>
                          <a:pt x="51" y="47"/>
                        </a:cubicBezTo>
                        <a:cubicBezTo>
                          <a:pt x="63" y="38"/>
                          <a:pt x="81" y="40"/>
                          <a:pt x="91" y="52"/>
                        </a:cubicBezTo>
                        <a:cubicBezTo>
                          <a:pt x="100" y="64"/>
                          <a:pt x="99" y="81"/>
                          <a:pt x="86" y="91"/>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sp>
                <p:nvSpPr>
                  <p:cNvPr id="56" name="Freeform 55"/>
                  <p:cNvSpPr>
                    <a:spLocks noEditPoints="1"/>
                  </p:cNvSpPr>
                  <p:nvPr/>
                </p:nvSpPr>
                <p:spPr bwMode="auto">
                  <a:xfrm>
                    <a:off x="553597" y="402917"/>
                    <a:ext cx="665162" cy="657224"/>
                  </a:xfrm>
                  <a:custGeom>
                    <a:avLst/>
                    <a:gdLst/>
                    <a:ahLst/>
                    <a:cxnLst>
                      <a:cxn ang="0">
                        <a:pos x="259" y="120"/>
                      </a:cxn>
                      <a:cxn ang="0">
                        <a:pos x="254" y="93"/>
                      </a:cxn>
                      <a:cxn ang="0">
                        <a:pos x="250" y="89"/>
                      </a:cxn>
                      <a:cxn ang="0">
                        <a:pos x="231" y="87"/>
                      </a:cxn>
                      <a:cxn ang="0">
                        <a:pos x="216" y="62"/>
                      </a:cxn>
                      <a:cxn ang="0">
                        <a:pos x="224" y="44"/>
                      </a:cxn>
                      <a:cxn ang="0">
                        <a:pos x="222" y="39"/>
                      </a:cxn>
                      <a:cxn ang="0">
                        <a:pos x="202" y="22"/>
                      </a:cxn>
                      <a:cxn ang="0">
                        <a:pos x="196" y="21"/>
                      </a:cxn>
                      <a:cxn ang="0">
                        <a:pos x="180" y="32"/>
                      </a:cxn>
                      <a:cxn ang="0">
                        <a:pos x="152" y="22"/>
                      </a:cxn>
                      <a:cxn ang="0">
                        <a:pos x="147" y="4"/>
                      </a:cxn>
                      <a:cxn ang="0">
                        <a:pos x="143" y="0"/>
                      </a:cxn>
                      <a:cxn ang="0">
                        <a:pos x="116" y="0"/>
                      </a:cxn>
                      <a:cxn ang="0">
                        <a:pos x="111" y="4"/>
                      </a:cxn>
                      <a:cxn ang="0">
                        <a:pos x="106" y="22"/>
                      </a:cxn>
                      <a:cxn ang="0">
                        <a:pos x="78" y="32"/>
                      </a:cxn>
                      <a:cxn ang="0">
                        <a:pos x="62" y="22"/>
                      </a:cxn>
                      <a:cxn ang="0">
                        <a:pos x="56" y="22"/>
                      </a:cxn>
                      <a:cxn ang="0">
                        <a:pos x="36" y="39"/>
                      </a:cxn>
                      <a:cxn ang="0">
                        <a:pos x="35" y="45"/>
                      </a:cxn>
                      <a:cxn ang="0">
                        <a:pos x="43" y="62"/>
                      </a:cxn>
                      <a:cxn ang="0">
                        <a:pos x="28" y="88"/>
                      </a:cxn>
                      <a:cxn ang="0">
                        <a:pos x="9" y="90"/>
                      </a:cxn>
                      <a:cxn ang="0">
                        <a:pos x="5" y="94"/>
                      </a:cxn>
                      <a:cxn ang="0">
                        <a:pos x="0" y="120"/>
                      </a:cxn>
                      <a:cxn ang="0">
                        <a:pos x="3" y="126"/>
                      </a:cxn>
                      <a:cxn ang="0">
                        <a:pos x="20" y="134"/>
                      </a:cxn>
                      <a:cxn ang="0">
                        <a:pos x="25" y="163"/>
                      </a:cxn>
                      <a:cxn ang="0">
                        <a:pos x="12" y="177"/>
                      </a:cxn>
                      <a:cxn ang="0">
                        <a:pos x="11" y="183"/>
                      </a:cxn>
                      <a:cxn ang="0">
                        <a:pos x="25" y="206"/>
                      </a:cxn>
                      <a:cxn ang="0">
                        <a:pos x="30" y="208"/>
                      </a:cxn>
                      <a:cxn ang="0">
                        <a:pos x="49" y="203"/>
                      </a:cxn>
                      <a:cxn ang="0">
                        <a:pos x="71" y="222"/>
                      </a:cxn>
                      <a:cxn ang="0">
                        <a:pos x="70" y="241"/>
                      </a:cxn>
                      <a:cxn ang="0">
                        <a:pos x="73" y="246"/>
                      </a:cxn>
                      <a:cxn ang="0">
                        <a:pos x="98" y="255"/>
                      </a:cxn>
                      <a:cxn ang="0">
                        <a:pos x="104" y="254"/>
                      </a:cxn>
                      <a:cxn ang="0">
                        <a:pos x="115" y="238"/>
                      </a:cxn>
                      <a:cxn ang="0">
                        <a:pos x="130" y="239"/>
                      </a:cxn>
                      <a:cxn ang="0">
                        <a:pos x="145" y="238"/>
                      </a:cxn>
                      <a:cxn ang="0">
                        <a:pos x="156" y="253"/>
                      </a:cxn>
                      <a:cxn ang="0">
                        <a:pos x="161" y="255"/>
                      </a:cxn>
                      <a:cxn ang="0">
                        <a:pos x="187" y="246"/>
                      </a:cxn>
                      <a:cxn ang="0">
                        <a:pos x="190" y="241"/>
                      </a:cxn>
                      <a:cxn ang="0">
                        <a:pos x="188" y="222"/>
                      </a:cxn>
                      <a:cxn ang="0">
                        <a:pos x="211" y="203"/>
                      </a:cxn>
                      <a:cxn ang="0">
                        <a:pos x="230" y="207"/>
                      </a:cxn>
                      <a:cxn ang="0">
                        <a:pos x="235" y="205"/>
                      </a:cxn>
                      <a:cxn ang="0">
                        <a:pos x="248" y="182"/>
                      </a:cxn>
                      <a:cxn ang="0">
                        <a:pos x="248" y="176"/>
                      </a:cxn>
                      <a:cxn ang="0">
                        <a:pos x="234" y="162"/>
                      </a:cxn>
                      <a:cxn ang="0">
                        <a:pos x="239" y="133"/>
                      </a:cxn>
                      <a:cxn ang="0">
                        <a:pos x="256" y="125"/>
                      </a:cxn>
                      <a:cxn ang="0">
                        <a:pos x="259" y="120"/>
                      </a:cxn>
                      <a:cxn ang="0">
                        <a:pos x="165" y="190"/>
                      </a:cxn>
                      <a:cxn ang="0">
                        <a:pos x="69" y="165"/>
                      </a:cxn>
                      <a:cxn ang="0">
                        <a:pos x="94" y="69"/>
                      </a:cxn>
                      <a:cxn ang="0">
                        <a:pos x="190" y="94"/>
                      </a:cxn>
                      <a:cxn ang="0">
                        <a:pos x="165" y="190"/>
                      </a:cxn>
                    </a:cxnLst>
                    <a:rect l="0" t="0" r="r" b="b"/>
                    <a:pathLst>
                      <a:path w="259" h="256">
                        <a:moveTo>
                          <a:pt x="259" y="120"/>
                        </a:moveTo>
                        <a:cubicBezTo>
                          <a:pt x="259" y="118"/>
                          <a:pt x="254" y="94"/>
                          <a:pt x="254" y="93"/>
                        </a:cubicBezTo>
                        <a:cubicBezTo>
                          <a:pt x="254" y="91"/>
                          <a:pt x="252" y="89"/>
                          <a:pt x="250" y="89"/>
                        </a:cubicBezTo>
                        <a:cubicBezTo>
                          <a:pt x="247" y="89"/>
                          <a:pt x="233" y="88"/>
                          <a:pt x="231" y="87"/>
                        </a:cubicBezTo>
                        <a:cubicBezTo>
                          <a:pt x="227" y="78"/>
                          <a:pt x="222" y="70"/>
                          <a:pt x="216" y="62"/>
                        </a:cubicBezTo>
                        <a:cubicBezTo>
                          <a:pt x="217" y="60"/>
                          <a:pt x="223" y="47"/>
                          <a:pt x="224" y="44"/>
                        </a:cubicBezTo>
                        <a:cubicBezTo>
                          <a:pt x="225" y="42"/>
                          <a:pt x="224" y="40"/>
                          <a:pt x="222" y="39"/>
                        </a:cubicBezTo>
                        <a:cubicBezTo>
                          <a:pt x="222" y="38"/>
                          <a:pt x="203" y="22"/>
                          <a:pt x="202" y="22"/>
                        </a:cubicBezTo>
                        <a:cubicBezTo>
                          <a:pt x="200" y="20"/>
                          <a:pt x="198" y="20"/>
                          <a:pt x="196" y="21"/>
                        </a:cubicBezTo>
                        <a:cubicBezTo>
                          <a:pt x="194" y="23"/>
                          <a:pt x="182" y="31"/>
                          <a:pt x="180" y="32"/>
                        </a:cubicBezTo>
                        <a:cubicBezTo>
                          <a:pt x="172" y="27"/>
                          <a:pt x="162" y="24"/>
                          <a:pt x="152" y="22"/>
                        </a:cubicBezTo>
                        <a:cubicBezTo>
                          <a:pt x="152" y="20"/>
                          <a:pt x="148" y="6"/>
                          <a:pt x="147" y="4"/>
                        </a:cubicBezTo>
                        <a:cubicBezTo>
                          <a:pt x="147" y="2"/>
                          <a:pt x="145" y="0"/>
                          <a:pt x="143" y="0"/>
                        </a:cubicBezTo>
                        <a:cubicBezTo>
                          <a:pt x="116" y="0"/>
                          <a:pt x="116" y="0"/>
                          <a:pt x="116" y="0"/>
                        </a:cubicBezTo>
                        <a:cubicBezTo>
                          <a:pt x="113" y="0"/>
                          <a:pt x="112" y="2"/>
                          <a:pt x="111" y="4"/>
                        </a:cubicBezTo>
                        <a:cubicBezTo>
                          <a:pt x="110" y="7"/>
                          <a:pt x="107" y="20"/>
                          <a:pt x="106" y="22"/>
                        </a:cubicBezTo>
                        <a:cubicBezTo>
                          <a:pt x="96" y="24"/>
                          <a:pt x="87" y="28"/>
                          <a:pt x="78" y="32"/>
                        </a:cubicBezTo>
                        <a:cubicBezTo>
                          <a:pt x="76" y="31"/>
                          <a:pt x="65" y="23"/>
                          <a:pt x="62" y="22"/>
                        </a:cubicBezTo>
                        <a:cubicBezTo>
                          <a:pt x="61" y="21"/>
                          <a:pt x="58" y="20"/>
                          <a:pt x="56" y="22"/>
                        </a:cubicBezTo>
                        <a:cubicBezTo>
                          <a:pt x="56" y="23"/>
                          <a:pt x="37" y="38"/>
                          <a:pt x="36" y="39"/>
                        </a:cubicBezTo>
                        <a:cubicBezTo>
                          <a:pt x="34" y="41"/>
                          <a:pt x="34" y="43"/>
                          <a:pt x="35" y="45"/>
                        </a:cubicBezTo>
                        <a:cubicBezTo>
                          <a:pt x="36" y="48"/>
                          <a:pt x="42" y="60"/>
                          <a:pt x="43" y="62"/>
                        </a:cubicBezTo>
                        <a:cubicBezTo>
                          <a:pt x="37" y="70"/>
                          <a:pt x="32" y="79"/>
                          <a:pt x="28" y="88"/>
                        </a:cubicBezTo>
                        <a:cubicBezTo>
                          <a:pt x="25" y="88"/>
                          <a:pt x="12" y="90"/>
                          <a:pt x="9" y="90"/>
                        </a:cubicBezTo>
                        <a:cubicBezTo>
                          <a:pt x="7" y="90"/>
                          <a:pt x="5" y="91"/>
                          <a:pt x="5" y="94"/>
                        </a:cubicBezTo>
                        <a:cubicBezTo>
                          <a:pt x="4" y="95"/>
                          <a:pt x="0" y="119"/>
                          <a:pt x="0" y="120"/>
                        </a:cubicBezTo>
                        <a:cubicBezTo>
                          <a:pt x="0" y="123"/>
                          <a:pt x="1" y="125"/>
                          <a:pt x="3" y="126"/>
                        </a:cubicBezTo>
                        <a:cubicBezTo>
                          <a:pt x="6" y="127"/>
                          <a:pt x="18" y="133"/>
                          <a:pt x="20" y="134"/>
                        </a:cubicBezTo>
                        <a:cubicBezTo>
                          <a:pt x="20" y="144"/>
                          <a:pt x="22" y="154"/>
                          <a:pt x="25" y="163"/>
                        </a:cubicBezTo>
                        <a:cubicBezTo>
                          <a:pt x="24" y="165"/>
                          <a:pt x="14" y="175"/>
                          <a:pt x="12" y="177"/>
                        </a:cubicBezTo>
                        <a:cubicBezTo>
                          <a:pt x="10" y="178"/>
                          <a:pt x="10" y="180"/>
                          <a:pt x="11" y="183"/>
                        </a:cubicBezTo>
                        <a:cubicBezTo>
                          <a:pt x="12" y="184"/>
                          <a:pt x="24" y="205"/>
                          <a:pt x="25" y="206"/>
                        </a:cubicBezTo>
                        <a:cubicBezTo>
                          <a:pt x="26" y="208"/>
                          <a:pt x="28" y="208"/>
                          <a:pt x="30" y="208"/>
                        </a:cubicBezTo>
                        <a:cubicBezTo>
                          <a:pt x="33" y="207"/>
                          <a:pt x="46" y="204"/>
                          <a:pt x="49" y="203"/>
                        </a:cubicBezTo>
                        <a:cubicBezTo>
                          <a:pt x="55" y="210"/>
                          <a:pt x="63" y="217"/>
                          <a:pt x="71" y="222"/>
                        </a:cubicBezTo>
                        <a:cubicBezTo>
                          <a:pt x="71" y="224"/>
                          <a:pt x="70" y="238"/>
                          <a:pt x="70" y="241"/>
                        </a:cubicBezTo>
                        <a:cubicBezTo>
                          <a:pt x="70" y="243"/>
                          <a:pt x="71" y="245"/>
                          <a:pt x="73" y="246"/>
                        </a:cubicBezTo>
                        <a:cubicBezTo>
                          <a:pt x="74" y="247"/>
                          <a:pt x="97" y="255"/>
                          <a:pt x="98" y="255"/>
                        </a:cubicBezTo>
                        <a:cubicBezTo>
                          <a:pt x="101" y="256"/>
                          <a:pt x="103" y="255"/>
                          <a:pt x="104" y="254"/>
                        </a:cubicBezTo>
                        <a:cubicBezTo>
                          <a:pt x="106" y="251"/>
                          <a:pt x="114" y="240"/>
                          <a:pt x="115" y="238"/>
                        </a:cubicBezTo>
                        <a:cubicBezTo>
                          <a:pt x="120" y="239"/>
                          <a:pt x="125" y="239"/>
                          <a:pt x="130" y="239"/>
                        </a:cubicBezTo>
                        <a:cubicBezTo>
                          <a:pt x="135" y="239"/>
                          <a:pt x="140" y="239"/>
                          <a:pt x="145" y="238"/>
                        </a:cubicBezTo>
                        <a:cubicBezTo>
                          <a:pt x="146" y="240"/>
                          <a:pt x="154" y="251"/>
                          <a:pt x="156" y="253"/>
                        </a:cubicBezTo>
                        <a:cubicBezTo>
                          <a:pt x="157" y="255"/>
                          <a:pt x="159" y="256"/>
                          <a:pt x="161" y="255"/>
                        </a:cubicBezTo>
                        <a:cubicBezTo>
                          <a:pt x="163" y="255"/>
                          <a:pt x="186" y="246"/>
                          <a:pt x="187" y="246"/>
                        </a:cubicBezTo>
                        <a:cubicBezTo>
                          <a:pt x="189" y="245"/>
                          <a:pt x="190" y="243"/>
                          <a:pt x="190" y="241"/>
                        </a:cubicBezTo>
                        <a:cubicBezTo>
                          <a:pt x="190" y="238"/>
                          <a:pt x="188" y="224"/>
                          <a:pt x="188" y="222"/>
                        </a:cubicBezTo>
                        <a:cubicBezTo>
                          <a:pt x="197" y="216"/>
                          <a:pt x="204" y="210"/>
                          <a:pt x="211" y="203"/>
                        </a:cubicBezTo>
                        <a:cubicBezTo>
                          <a:pt x="213" y="203"/>
                          <a:pt x="227" y="207"/>
                          <a:pt x="230" y="207"/>
                        </a:cubicBezTo>
                        <a:cubicBezTo>
                          <a:pt x="231" y="208"/>
                          <a:pt x="234" y="207"/>
                          <a:pt x="235" y="205"/>
                        </a:cubicBezTo>
                        <a:cubicBezTo>
                          <a:pt x="235" y="204"/>
                          <a:pt x="248" y="183"/>
                          <a:pt x="248" y="182"/>
                        </a:cubicBezTo>
                        <a:cubicBezTo>
                          <a:pt x="249" y="180"/>
                          <a:pt x="249" y="178"/>
                          <a:pt x="248" y="176"/>
                        </a:cubicBezTo>
                        <a:cubicBezTo>
                          <a:pt x="245" y="174"/>
                          <a:pt x="236" y="164"/>
                          <a:pt x="234" y="162"/>
                        </a:cubicBezTo>
                        <a:cubicBezTo>
                          <a:pt x="237" y="153"/>
                          <a:pt x="239" y="143"/>
                          <a:pt x="239" y="133"/>
                        </a:cubicBezTo>
                        <a:cubicBezTo>
                          <a:pt x="241" y="132"/>
                          <a:pt x="254" y="126"/>
                          <a:pt x="256" y="125"/>
                        </a:cubicBezTo>
                        <a:cubicBezTo>
                          <a:pt x="258" y="124"/>
                          <a:pt x="259" y="122"/>
                          <a:pt x="259" y="120"/>
                        </a:cubicBezTo>
                        <a:close/>
                        <a:moveTo>
                          <a:pt x="165" y="190"/>
                        </a:moveTo>
                        <a:cubicBezTo>
                          <a:pt x="131" y="209"/>
                          <a:pt x="88" y="198"/>
                          <a:pt x="69" y="165"/>
                        </a:cubicBezTo>
                        <a:cubicBezTo>
                          <a:pt x="50" y="131"/>
                          <a:pt x="61" y="88"/>
                          <a:pt x="94" y="69"/>
                        </a:cubicBezTo>
                        <a:cubicBezTo>
                          <a:pt x="128" y="49"/>
                          <a:pt x="171" y="60"/>
                          <a:pt x="190" y="94"/>
                        </a:cubicBezTo>
                        <a:cubicBezTo>
                          <a:pt x="210" y="127"/>
                          <a:pt x="198" y="170"/>
                          <a:pt x="165" y="190"/>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grpSp>
            <p:sp>
              <p:nvSpPr>
                <p:cNvPr id="53" name="Freeform 52"/>
                <p:cNvSpPr>
                  <a:spLocks/>
                </p:cNvSpPr>
                <p:nvPr/>
              </p:nvSpPr>
              <p:spPr bwMode="auto">
                <a:xfrm>
                  <a:off x="620273" y="491817"/>
                  <a:ext cx="495300" cy="468313"/>
                </a:xfrm>
                <a:custGeom>
                  <a:avLst/>
                  <a:gdLst/>
                  <a:ahLst/>
                  <a:cxnLst>
                    <a:cxn ang="0">
                      <a:pos x="139" y="98"/>
                    </a:cxn>
                    <a:cxn ang="0">
                      <a:pos x="136" y="76"/>
                    </a:cxn>
                    <a:cxn ang="0">
                      <a:pos x="177" y="36"/>
                    </a:cxn>
                    <a:cxn ang="0">
                      <a:pos x="161" y="18"/>
                    </a:cxn>
                    <a:cxn ang="0">
                      <a:pos x="121" y="61"/>
                    </a:cxn>
                    <a:cxn ang="0">
                      <a:pos x="99" y="58"/>
                    </a:cxn>
                    <a:cxn ang="0">
                      <a:pos x="70" y="0"/>
                    </a:cxn>
                    <a:cxn ang="0">
                      <a:pos x="51" y="14"/>
                    </a:cxn>
                    <a:cxn ang="0">
                      <a:pos x="80" y="67"/>
                    </a:cxn>
                    <a:cxn ang="0">
                      <a:pos x="70" y="87"/>
                    </a:cxn>
                    <a:cxn ang="0">
                      <a:pos x="1" y="97"/>
                    </a:cxn>
                    <a:cxn ang="0">
                      <a:pos x="2" y="121"/>
                    </a:cxn>
                    <a:cxn ang="0">
                      <a:pos x="73" y="108"/>
                    </a:cxn>
                    <a:cxn ang="0">
                      <a:pos x="89" y="124"/>
                    </a:cxn>
                    <a:cxn ang="0">
                      <a:pos x="79" y="182"/>
                    </a:cxn>
                    <a:cxn ang="0">
                      <a:pos x="103" y="181"/>
                    </a:cxn>
                    <a:cxn ang="0">
                      <a:pos x="110" y="127"/>
                    </a:cxn>
                    <a:cxn ang="0">
                      <a:pos x="130" y="117"/>
                    </a:cxn>
                    <a:cxn ang="0">
                      <a:pos x="180" y="143"/>
                    </a:cxn>
                    <a:cxn ang="0">
                      <a:pos x="193" y="123"/>
                    </a:cxn>
                    <a:cxn ang="0">
                      <a:pos x="139" y="98"/>
                    </a:cxn>
                  </a:cxnLst>
                  <a:rect l="0" t="0" r="r" b="b"/>
                  <a:pathLst>
                    <a:path w="193" h="182">
                      <a:moveTo>
                        <a:pt x="139" y="98"/>
                      </a:moveTo>
                      <a:cubicBezTo>
                        <a:pt x="128" y="93"/>
                        <a:pt x="127" y="85"/>
                        <a:pt x="136" y="76"/>
                      </a:cubicBezTo>
                      <a:cubicBezTo>
                        <a:pt x="141" y="71"/>
                        <a:pt x="161" y="51"/>
                        <a:pt x="177" y="36"/>
                      </a:cubicBezTo>
                      <a:cubicBezTo>
                        <a:pt x="172" y="30"/>
                        <a:pt x="167" y="24"/>
                        <a:pt x="161" y="18"/>
                      </a:cubicBezTo>
                      <a:cubicBezTo>
                        <a:pt x="146" y="35"/>
                        <a:pt x="126" y="56"/>
                        <a:pt x="121" y="61"/>
                      </a:cubicBezTo>
                      <a:cubicBezTo>
                        <a:pt x="112" y="70"/>
                        <a:pt x="104" y="69"/>
                        <a:pt x="99" y="58"/>
                      </a:cubicBezTo>
                      <a:cubicBezTo>
                        <a:pt x="95" y="50"/>
                        <a:pt x="80" y="20"/>
                        <a:pt x="70" y="0"/>
                      </a:cubicBezTo>
                      <a:cubicBezTo>
                        <a:pt x="63" y="4"/>
                        <a:pt x="57" y="9"/>
                        <a:pt x="51" y="14"/>
                      </a:cubicBezTo>
                      <a:cubicBezTo>
                        <a:pt x="62" y="34"/>
                        <a:pt x="76" y="60"/>
                        <a:pt x="80" y="67"/>
                      </a:cubicBezTo>
                      <a:cubicBezTo>
                        <a:pt x="86" y="78"/>
                        <a:pt x="82" y="85"/>
                        <a:pt x="70" y="87"/>
                      </a:cubicBezTo>
                      <a:cubicBezTo>
                        <a:pt x="61" y="89"/>
                        <a:pt x="23" y="94"/>
                        <a:pt x="1" y="97"/>
                      </a:cubicBezTo>
                      <a:cubicBezTo>
                        <a:pt x="0" y="105"/>
                        <a:pt x="0" y="113"/>
                        <a:pt x="2" y="121"/>
                      </a:cubicBezTo>
                      <a:cubicBezTo>
                        <a:pt x="23" y="117"/>
                        <a:pt x="64" y="109"/>
                        <a:pt x="73" y="108"/>
                      </a:cubicBezTo>
                      <a:cubicBezTo>
                        <a:pt x="85" y="106"/>
                        <a:pt x="91" y="111"/>
                        <a:pt x="89" y="124"/>
                      </a:cubicBezTo>
                      <a:cubicBezTo>
                        <a:pt x="88" y="131"/>
                        <a:pt x="83" y="160"/>
                        <a:pt x="79" y="182"/>
                      </a:cubicBezTo>
                      <a:cubicBezTo>
                        <a:pt x="87" y="182"/>
                        <a:pt x="95" y="182"/>
                        <a:pt x="103" y="181"/>
                      </a:cubicBezTo>
                      <a:cubicBezTo>
                        <a:pt x="106" y="159"/>
                        <a:pt x="109" y="134"/>
                        <a:pt x="110" y="127"/>
                      </a:cubicBezTo>
                      <a:cubicBezTo>
                        <a:pt x="111" y="115"/>
                        <a:pt x="119" y="111"/>
                        <a:pt x="130" y="117"/>
                      </a:cubicBezTo>
                      <a:cubicBezTo>
                        <a:pt x="136" y="120"/>
                        <a:pt x="161" y="133"/>
                        <a:pt x="180" y="143"/>
                      </a:cubicBezTo>
                      <a:cubicBezTo>
                        <a:pt x="186" y="137"/>
                        <a:pt x="190" y="130"/>
                        <a:pt x="193" y="123"/>
                      </a:cubicBezTo>
                      <a:cubicBezTo>
                        <a:pt x="172" y="114"/>
                        <a:pt x="146" y="101"/>
                        <a:pt x="139" y="98"/>
                      </a:cubicBezTo>
                      <a:close/>
                    </a:path>
                  </a:pathLst>
                </a:custGeom>
                <a:solidFill>
                  <a:schemeClr val="bg1"/>
                </a:solidFill>
                <a:ln w="9525">
                  <a:noFill/>
                  <a:round/>
                  <a:headEnd/>
                  <a:tailEnd/>
                </a:ln>
              </p:spPr>
              <p:txBody>
                <a:bodyPr vert="horz" wrap="square" lIns="91416" tIns="45708" rIns="91416" bIns="45708" numCol="1" anchor="t" anchorCtr="0" compatLnSpc="1">
                  <a:prstTxWarp prst="textNoShape">
                    <a:avLst/>
                  </a:prstTxWarp>
                </a:bodyPr>
                <a:lstStyle/>
                <a:p>
                  <a:endParaRPr lang="en-US" sz="2400">
                    <a:latin typeface="+mn-lt"/>
                  </a:endParaRPr>
                </a:p>
              </p:txBody>
            </p:sp>
          </p:grpSp>
        </p:grpSp>
      </p:grpSp>
      <p:sp>
        <p:nvSpPr>
          <p:cNvPr id="57" name="Round Same Side Corner Rectangle 56"/>
          <p:cNvSpPr/>
          <p:nvPr/>
        </p:nvSpPr>
        <p:spPr>
          <a:xfrm>
            <a:off x="6085225" y="3555093"/>
            <a:ext cx="2700000" cy="1032782"/>
          </a:xfrm>
          <a:prstGeom prst="round2SameRect">
            <a:avLst>
              <a:gd name="adj1" fmla="val 0"/>
              <a:gd name="adj2" fmla="val 1383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dirty="0">
                <a:solidFill>
                  <a:schemeClr val="tx1"/>
                </a:solidFill>
              </a:rPr>
              <a:t>Combat evolving threats using data science</a:t>
            </a:r>
          </a:p>
        </p:txBody>
      </p:sp>
    </p:spTree>
    <p:extLst>
      <p:ext uri="{BB962C8B-B14F-4D97-AF65-F5344CB8AC3E}">
        <p14:creationId xmlns:p14="http://schemas.microsoft.com/office/powerpoint/2010/main" val="284607736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Freeform 410"/>
          <p:cNvSpPr/>
          <p:nvPr/>
        </p:nvSpPr>
        <p:spPr>
          <a:xfrm>
            <a:off x="114299" y="1251181"/>
            <a:ext cx="3836210" cy="3757867"/>
          </a:xfrm>
          <a:custGeom>
            <a:avLst/>
            <a:gdLst>
              <a:gd name="connsiteX0" fmla="*/ 0 w 3836210"/>
              <a:gd name="connsiteY0" fmla="*/ 0 h 3566160"/>
              <a:gd name="connsiteX1" fmla="*/ 1445179 w 3836210"/>
              <a:gd name="connsiteY1" fmla="*/ 0 h 3566160"/>
              <a:gd name="connsiteX2" fmla="*/ 1558620 w 3836210"/>
              <a:gd name="connsiteY2" fmla="*/ 0 h 3566160"/>
              <a:gd name="connsiteX3" fmla="*/ 1807855 w 3836210"/>
              <a:gd name="connsiteY3" fmla="*/ 0 h 3566160"/>
              <a:gd name="connsiteX4" fmla="*/ 2033147 w 3836210"/>
              <a:gd name="connsiteY4" fmla="*/ 222837 h 3566160"/>
              <a:gd name="connsiteX5" fmla="*/ 3366911 w 3836210"/>
              <a:gd name="connsiteY5" fmla="*/ 2249913 h 3566160"/>
              <a:gd name="connsiteX6" fmla="*/ 3807416 w 3836210"/>
              <a:gd name="connsiteY6" fmla="*/ 3450753 h 3566160"/>
              <a:gd name="connsiteX7" fmla="*/ 3836210 w 3836210"/>
              <a:gd name="connsiteY7" fmla="*/ 3566160 h 3566160"/>
              <a:gd name="connsiteX8" fmla="*/ 1558620 w 3836210"/>
              <a:gd name="connsiteY8" fmla="*/ 3566160 h 3566160"/>
              <a:gd name="connsiteX9" fmla="*/ 1445179 w 3836210"/>
              <a:gd name="connsiteY9" fmla="*/ 3566160 h 3566160"/>
              <a:gd name="connsiteX10" fmla="*/ 0 w 3836210"/>
              <a:gd name="connsiteY10" fmla="*/ 3566160 h 356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6210" h="3566160">
                <a:moveTo>
                  <a:pt x="0" y="0"/>
                </a:moveTo>
                <a:lnTo>
                  <a:pt x="1445179" y="0"/>
                </a:lnTo>
                <a:lnTo>
                  <a:pt x="1558620" y="0"/>
                </a:lnTo>
                <a:lnTo>
                  <a:pt x="1807855" y="0"/>
                </a:lnTo>
                <a:lnTo>
                  <a:pt x="2033147" y="222837"/>
                </a:lnTo>
                <a:cubicBezTo>
                  <a:pt x="2530845" y="748093"/>
                  <a:pt x="2998117" y="1441868"/>
                  <a:pt x="3366911" y="2249913"/>
                </a:cubicBezTo>
                <a:cubicBezTo>
                  <a:pt x="3551308" y="2653935"/>
                  <a:pt x="3697992" y="3057838"/>
                  <a:pt x="3807416" y="3450753"/>
                </a:cubicBezTo>
                <a:lnTo>
                  <a:pt x="3836210" y="3566160"/>
                </a:lnTo>
                <a:lnTo>
                  <a:pt x="1558620" y="3566160"/>
                </a:lnTo>
                <a:lnTo>
                  <a:pt x="1445179" y="3566160"/>
                </a:lnTo>
                <a:lnTo>
                  <a:pt x="0" y="356616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315" name="Bent Arrow 314"/>
          <p:cNvSpPr/>
          <p:nvPr/>
        </p:nvSpPr>
        <p:spPr>
          <a:xfrm rot="10800000" flipH="1" flipV="1">
            <a:off x="1116843" y="2680640"/>
            <a:ext cx="2102182" cy="513096"/>
          </a:xfrm>
          <a:prstGeom prst="bentArrow">
            <a:avLst>
              <a:gd name="adj1" fmla="val 8420"/>
              <a:gd name="adj2" fmla="val 25000"/>
              <a:gd name="adj3" fmla="val 0"/>
              <a:gd name="adj4" fmla="val 18875"/>
            </a:avLst>
          </a:prstGeom>
          <a:solidFill>
            <a:schemeClr val="tx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362" name="Round Same Side Corner Rectangle 361"/>
          <p:cNvSpPr/>
          <p:nvPr/>
        </p:nvSpPr>
        <p:spPr>
          <a:xfrm rot="5400000" flipH="1">
            <a:off x="8575148" y="2522110"/>
            <a:ext cx="681827" cy="242171"/>
          </a:xfrm>
          <a:prstGeom prst="round2SameRect">
            <a:avLst>
              <a:gd name="adj1" fmla="val 50000"/>
              <a:gd name="adj2"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bIns="731520" rtlCol="0" anchor="t"/>
          <a:lstStyle/>
          <a:p>
            <a:pPr algn="ctr"/>
            <a:endParaRPr lang="en-IN" sz="1100" dirty="0">
              <a:solidFill>
                <a:srgbClr val="FFFFFF"/>
              </a:solidFill>
            </a:endParaRPr>
          </a:p>
        </p:txBody>
      </p:sp>
      <p:sp>
        <p:nvSpPr>
          <p:cNvPr id="448" name="Rectangle 447"/>
          <p:cNvSpPr/>
          <p:nvPr/>
        </p:nvSpPr>
        <p:spPr>
          <a:xfrm>
            <a:off x="6047269" y="4364579"/>
            <a:ext cx="2747711" cy="645283"/>
          </a:xfrm>
          <a:prstGeom prst="rect">
            <a:avLst/>
          </a:prstGeom>
          <a:solidFill>
            <a:srgbClr val="BFE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2" name="Rectangle 401"/>
          <p:cNvSpPr/>
          <p:nvPr/>
        </p:nvSpPr>
        <p:spPr>
          <a:xfrm>
            <a:off x="6340705" y="3696140"/>
            <a:ext cx="2454275" cy="645283"/>
          </a:xfrm>
          <a:prstGeom prst="rect">
            <a:avLst/>
          </a:prstGeom>
          <a:solidFill>
            <a:srgbClr val="FFEE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ectangle 41"/>
          <p:cNvSpPr/>
          <p:nvPr/>
        </p:nvSpPr>
        <p:spPr>
          <a:xfrm>
            <a:off x="6606954" y="3029828"/>
            <a:ext cx="2188026" cy="623556"/>
          </a:xfrm>
          <a:prstGeom prst="rect">
            <a:avLst/>
          </a:prstGeom>
          <a:solidFill>
            <a:srgbClr val="FDDD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26" name="Rectangle 625"/>
          <p:cNvSpPr/>
          <p:nvPr/>
        </p:nvSpPr>
        <p:spPr>
          <a:xfrm>
            <a:off x="7337447" y="1260069"/>
            <a:ext cx="1461343" cy="1004135"/>
          </a:xfrm>
          <a:prstGeom prst="rect">
            <a:avLst/>
          </a:prstGeom>
          <a:solidFill>
            <a:srgbClr val="E8F2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tIns="548640" rIns="0" bIns="137160" rtlCol="0" anchor="ctr" anchorCtr="0">
            <a:noAutofit/>
          </a:bodyPr>
          <a:lstStyle/>
          <a:p>
            <a:endParaRPr lang="en-US" sz="700" b="1" dirty="0">
              <a:solidFill>
                <a:srgbClr val="676767"/>
              </a:solidFill>
            </a:endParaRPr>
          </a:p>
        </p:txBody>
      </p:sp>
      <p:sp>
        <p:nvSpPr>
          <p:cNvPr id="398" name="Round Same Side Corner Rectangle 397"/>
          <p:cNvSpPr/>
          <p:nvPr/>
        </p:nvSpPr>
        <p:spPr>
          <a:xfrm rot="5400000" flipH="1">
            <a:off x="7955894" y="869886"/>
            <a:ext cx="257200" cy="1171846"/>
          </a:xfrm>
          <a:prstGeom prst="round2SameRect">
            <a:avLst>
              <a:gd name="adj1" fmla="val 50000"/>
              <a:gd name="adj2" fmla="val 0"/>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274320" rtlCol="0" anchor="ctr"/>
          <a:lstStyle/>
          <a:p>
            <a:pPr algn="r"/>
            <a:r>
              <a:rPr lang="en-US" sz="600" b="1" dirty="0">
                <a:solidFill>
                  <a:srgbClr val="FFFFFF"/>
                </a:solidFill>
              </a:rPr>
              <a:t>Shadow IT Risk </a:t>
            </a:r>
            <a:br>
              <a:rPr lang="en-US" sz="600" b="1" dirty="0">
                <a:solidFill>
                  <a:srgbClr val="FFFFFF"/>
                </a:solidFill>
              </a:rPr>
            </a:br>
            <a:r>
              <a:rPr lang="en-US" sz="600" b="1" dirty="0">
                <a:solidFill>
                  <a:srgbClr val="FFFFFF"/>
                </a:solidFill>
              </a:rPr>
              <a:t>Assessment Report</a:t>
            </a:r>
          </a:p>
        </p:txBody>
      </p:sp>
      <p:sp>
        <p:nvSpPr>
          <p:cNvPr id="399" name="Round Same Side Corner Rectangle 398"/>
          <p:cNvSpPr/>
          <p:nvPr/>
        </p:nvSpPr>
        <p:spPr>
          <a:xfrm rot="5400000" flipH="1">
            <a:off x="7885154" y="1411209"/>
            <a:ext cx="257200" cy="1313326"/>
          </a:xfrm>
          <a:prstGeom prst="round2SameRect">
            <a:avLst>
              <a:gd name="adj1" fmla="val 50000"/>
              <a:gd name="adj2" fmla="val 0"/>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457200" rtlCol="0" anchor="ctr"/>
          <a:lstStyle/>
          <a:p>
            <a:r>
              <a:rPr lang="en-US" sz="600" b="1" dirty="0">
                <a:solidFill>
                  <a:srgbClr val="FFFFFF"/>
                </a:solidFill>
              </a:rPr>
              <a:t>Business </a:t>
            </a:r>
            <a:br>
              <a:rPr lang="en-US" sz="600" b="1" dirty="0">
                <a:solidFill>
                  <a:srgbClr val="FFFFFF"/>
                </a:solidFill>
              </a:rPr>
            </a:br>
            <a:r>
              <a:rPr lang="en-US" sz="600" b="1" dirty="0">
                <a:solidFill>
                  <a:srgbClr val="FFFFFF"/>
                </a:solidFill>
              </a:rPr>
              <a:t>Readiness Rating™</a:t>
            </a:r>
          </a:p>
        </p:txBody>
      </p:sp>
      <p:sp>
        <p:nvSpPr>
          <p:cNvPr id="400" name="Round Same Side Corner Rectangle 399"/>
          <p:cNvSpPr/>
          <p:nvPr/>
        </p:nvSpPr>
        <p:spPr>
          <a:xfrm rot="5400000" flipH="1">
            <a:off x="7987039" y="1202980"/>
            <a:ext cx="257200" cy="1109557"/>
          </a:xfrm>
          <a:prstGeom prst="round2SameRect">
            <a:avLst>
              <a:gd name="adj1" fmla="val 50000"/>
              <a:gd name="adj2" fmla="val 0"/>
            </a:avLst>
          </a:prstGeom>
          <a:solidFill>
            <a:srgbClr val="B0D7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228600" rtlCol="0" anchor="ctr"/>
          <a:lstStyle/>
          <a:p>
            <a:r>
              <a:rPr lang="en-US" sz="600" b="1" dirty="0">
                <a:solidFill>
                  <a:srgbClr val="FFFFFF"/>
                </a:solidFill>
              </a:rPr>
              <a:t>Audit Score</a:t>
            </a:r>
          </a:p>
        </p:txBody>
      </p:sp>
      <p:cxnSp>
        <p:nvCxnSpPr>
          <p:cNvPr id="51" name="Straight Connector 50"/>
          <p:cNvCxnSpPr/>
          <p:nvPr/>
        </p:nvCxnSpPr>
        <p:spPr>
          <a:xfrm>
            <a:off x="8873207" y="2200860"/>
            <a:ext cx="0" cy="952900"/>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80" name="Rectangle 379"/>
          <p:cNvSpPr/>
          <p:nvPr/>
        </p:nvSpPr>
        <p:spPr>
          <a:xfrm>
            <a:off x="6944048" y="2302283"/>
            <a:ext cx="1854741" cy="68182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0" tIns="548640" rIns="0" bIns="137160" rtlCol="0" anchor="ctr">
            <a:noAutofit/>
          </a:bodyPr>
          <a:lstStyle/>
          <a:p>
            <a:endParaRPr lang="en-US" sz="700" b="1" dirty="0">
              <a:solidFill>
                <a:srgbClr val="676767"/>
              </a:solidFill>
            </a:endParaRPr>
          </a:p>
        </p:txBody>
      </p:sp>
      <p:sp>
        <p:nvSpPr>
          <p:cNvPr id="386" name="Round Same Side Corner Rectangle 385"/>
          <p:cNvSpPr/>
          <p:nvPr/>
        </p:nvSpPr>
        <p:spPr>
          <a:xfrm rot="5400000" flipH="1">
            <a:off x="7737596" y="1833655"/>
            <a:ext cx="257200" cy="1608443"/>
          </a:xfrm>
          <a:prstGeom prst="round2SameRect">
            <a:avLst>
              <a:gd name="adj1" fmla="val 50000"/>
              <a:gd name="adj2" fmla="val 0"/>
            </a:avLst>
          </a:prstGeom>
          <a:solidFill>
            <a:srgbClr val="9090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tIns="0" bIns="274320" rtlCol="0" anchor="ctr"/>
          <a:lstStyle/>
          <a:p>
            <a:r>
              <a:rPr lang="en-US" sz="600" b="1" dirty="0">
                <a:solidFill>
                  <a:srgbClr val="FFFFFF"/>
                </a:solidFill>
              </a:rPr>
              <a:t>Shadow Data </a:t>
            </a:r>
            <a:br>
              <a:rPr lang="en-US" sz="600" b="1" dirty="0">
                <a:solidFill>
                  <a:srgbClr val="FFFFFF"/>
                </a:solidFill>
              </a:rPr>
            </a:br>
            <a:r>
              <a:rPr lang="en-US" sz="600" b="1" dirty="0">
                <a:solidFill>
                  <a:srgbClr val="FFFFFF"/>
                </a:solidFill>
              </a:rPr>
              <a:t>Risk Assessment</a:t>
            </a:r>
          </a:p>
        </p:txBody>
      </p:sp>
      <p:cxnSp>
        <p:nvCxnSpPr>
          <p:cNvPr id="565" name="Straight Connector 564"/>
          <p:cNvCxnSpPr/>
          <p:nvPr/>
        </p:nvCxnSpPr>
        <p:spPr>
          <a:xfrm flipH="1">
            <a:off x="8872562" y="4267449"/>
            <a:ext cx="645" cy="169849"/>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59" name="Round Same Side Corner Rectangle 358"/>
          <p:cNvSpPr/>
          <p:nvPr/>
        </p:nvSpPr>
        <p:spPr>
          <a:xfrm rot="5400000" flipH="1">
            <a:off x="8593278" y="4566280"/>
            <a:ext cx="645570" cy="242168"/>
          </a:xfrm>
          <a:prstGeom prst="round2SameRect">
            <a:avLst>
              <a:gd name="adj1" fmla="val 50000"/>
              <a:gd name="adj2" fmla="val 0"/>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828800" rIns="45720" bIns="1691640" rtlCol="0" anchor="b" anchorCtr="0"/>
          <a:lstStyle/>
          <a:p>
            <a:pPr algn="ctr"/>
            <a:r>
              <a:rPr lang="en-US" sz="1100" dirty="0">
                <a:solidFill>
                  <a:srgbClr val="FFFFFF"/>
                </a:solidFill>
              </a:rPr>
              <a:t>After</a:t>
            </a:r>
          </a:p>
        </p:txBody>
      </p:sp>
      <p:sp>
        <p:nvSpPr>
          <p:cNvPr id="378" name="Round Same Side Corner Rectangle 377"/>
          <p:cNvSpPr/>
          <p:nvPr/>
        </p:nvSpPr>
        <p:spPr>
          <a:xfrm rot="5400000" flipH="1">
            <a:off x="7592639" y="2242450"/>
            <a:ext cx="257200" cy="1898357"/>
          </a:xfrm>
          <a:prstGeom prst="round2SameRect">
            <a:avLst>
              <a:gd name="adj1" fmla="val 50000"/>
              <a:gd name="adj2" fmla="val 0"/>
            </a:avLst>
          </a:prstGeom>
          <a:solidFill>
            <a:srgbClr val="FA9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bIns="502920" rtlCol="0" anchor="ctr"/>
          <a:lstStyle/>
          <a:p>
            <a:r>
              <a:rPr lang="en-US" sz="600" b="1" dirty="0" err="1">
                <a:solidFill>
                  <a:srgbClr val="FFFFFF"/>
                </a:solidFill>
              </a:rPr>
              <a:t>StreamIQ</a:t>
            </a:r>
            <a:r>
              <a:rPr lang="en-US" sz="600" b="1" dirty="0">
                <a:solidFill>
                  <a:srgbClr val="FFFFFF"/>
                </a:solidFill>
              </a:rPr>
              <a:t>™</a:t>
            </a:r>
          </a:p>
        </p:txBody>
      </p:sp>
      <p:sp>
        <p:nvSpPr>
          <p:cNvPr id="379" name="Round Same Side Corner Rectangle 378"/>
          <p:cNvSpPr/>
          <p:nvPr/>
        </p:nvSpPr>
        <p:spPr>
          <a:xfrm rot="5400000" flipH="1">
            <a:off x="7517222" y="2466990"/>
            <a:ext cx="257200" cy="2049191"/>
          </a:xfrm>
          <a:prstGeom prst="round2SameRect">
            <a:avLst>
              <a:gd name="adj1" fmla="val 50000"/>
              <a:gd name="adj2" fmla="val 0"/>
            </a:avLst>
          </a:prstGeom>
          <a:solidFill>
            <a:srgbClr val="FA96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tIns="91440" bIns="502920" rtlCol="0" anchor="ctr"/>
          <a:lstStyle/>
          <a:p>
            <a:r>
              <a:rPr lang="en-US" sz="600" b="1" dirty="0" err="1">
                <a:solidFill>
                  <a:srgbClr val="FFFFFF"/>
                </a:solidFill>
              </a:rPr>
              <a:t>ThreatScore</a:t>
            </a:r>
            <a:r>
              <a:rPr lang="en-US" sz="600" b="1" dirty="0">
                <a:solidFill>
                  <a:srgbClr val="FFFFFF"/>
                </a:solidFill>
              </a:rPr>
              <a:t>™</a:t>
            </a:r>
          </a:p>
        </p:txBody>
      </p:sp>
      <p:sp>
        <p:nvSpPr>
          <p:cNvPr id="382" name="Round Same Side Corner Rectangle 381"/>
          <p:cNvSpPr/>
          <p:nvPr/>
        </p:nvSpPr>
        <p:spPr>
          <a:xfrm rot="5400000" flipH="1">
            <a:off x="7409569" y="2883344"/>
            <a:ext cx="257200" cy="2264495"/>
          </a:xfrm>
          <a:prstGeom prst="round2SameRect">
            <a:avLst>
              <a:gd name="adj1" fmla="val 50000"/>
              <a:gd name="adj2" fmla="val 0"/>
            </a:avLst>
          </a:prstGeom>
          <a:solidFill>
            <a:srgbClr val="FFCB5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tIns="365760" bIns="502920" rtlCol="0" anchor="ctr"/>
          <a:lstStyle/>
          <a:p>
            <a:r>
              <a:rPr lang="en-US" sz="600" b="1" dirty="0" err="1">
                <a:solidFill>
                  <a:srgbClr val="FFFFFF"/>
                </a:solidFill>
              </a:rPr>
              <a:t>ContentIQ</a:t>
            </a:r>
            <a:r>
              <a:rPr lang="en-US" sz="600" b="1" dirty="0">
                <a:solidFill>
                  <a:srgbClr val="FFFFFF"/>
                </a:solidFill>
              </a:rPr>
              <a:t>™</a:t>
            </a:r>
          </a:p>
        </p:txBody>
      </p:sp>
      <p:sp>
        <p:nvSpPr>
          <p:cNvPr id="385" name="Round Same Side Corner Rectangle 384"/>
          <p:cNvSpPr/>
          <p:nvPr/>
        </p:nvSpPr>
        <p:spPr>
          <a:xfrm rot="5400000" flipH="1">
            <a:off x="7285208" y="3434957"/>
            <a:ext cx="257200" cy="2513218"/>
          </a:xfrm>
          <a:prstGeom prst="round2SameRect">
            <a:avLst>
              <a:gd name="adj1" fmla="val 50000"/>
              <a:gd name="adj2" fmla="val 0"/>
            </a:avLst>
          </a:prstGeom>
          <a:solidFill>
            <a:srgbClr val="46BA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tIns="548640" bIns="182880" rtlCol="0" anchor="ctr"/>
          <a:lstStyle/>
          <a:p>
            <a:r>
              <a:rPr lang="en-US" sz="600" b="1" dirty="0">
                <a:solidFill>
                  <a:srgbClr val="FFFFFF"/>
                </a:solidFill>
              </a:rPr>
              <a:t>Reports &amp; Analysis</a:t>
            </a:r>
          </a:p>
        </p:txBody>
      </p:sp>
      <p:sp>
        <p:nvSpPr>
          <p:cNvPr id="313" name="Bent Arrow 312"/>
          <p:cNvSpPr/>
          <p:nvPr/>
        </p:nvSpPr>
        <p:spPr>
          <a:xfrm rot="5400000" flipV="1">
            <a:off x="1313262" y="2487755"/>
            <a:ext cx="1953536" cy="217656"/>
          </a:xfrm>
          <a:prstGeom prst="bentArrow">
            <a:avLst>
              <a:gd name="adj1" fmla="val 25000"/>
              <a:gd name="adj2" fmla="val 11153"/>
              <a:gd name="adj3" fmla="val 0"/>
              <a:gd name="adj4" fmla="val 43750"/>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299" name="Rectangle 298"/>
          <p:cNvSpPr/>
          <p:nvPr/>
        </p:nvSpPr>
        <p:spPr>
          <a:xfrm>
            <a:off x="0" y="0"/>
            <a:ext cx="9144000" cy="365523"/>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Cisco Cloud Access Security</a:t>
            </a:r>
          </a:p>
        </p:txBody>
      </p:sp>
      <p:grpSp>
        <p:nvGrpSpPr>
          <p:cNvPr id="6" name="Group 5" hidden="1"/>
          <p:cNvGrpSpPr/>
          <p:nvPr/>
        </p:nvGrpSpPr>
        <p:grpSpPr>
          <a:xfrm>
            <a:off x="316368" y="943401"/>
            <a:ext cx="9554642" cy="7026533"/>
            <a:chOff x="316368" y="943401"/>
            <a:chExt cx="9554642" cy="7026533"/>
          </a:xfrm>
        </p:grpSpPr>
        <p:sp>
          <p:nvSpPr>
            <p:cNvPr id="264" name="Freeform 263"/>
            <p:cNvSpPr/>
            <p:nvPr/>
          </p:nvSpPr>
          <p:spPr>
            <a:xfrm flipH="1">
              <a:off x="5897886" y="943401"/>
              <a:ext cx="3973124" cy="7026533"/>
            </a:xfrm>
            <a:custGeom>
              <a:avLst/>
              <a:gdLst>
                <a:gd name="connsiteX0" fmla="*/ 742301 w 3973124"/>
                <a:gd name="connsiteY0" fmla="*/ 192 h 7026533"/>
                <a:gd name="connsiteX1" fmla="*/ 3327818 w 3973124"/>
                <a:gd name="connsiteY1" fmla="*/ 2946302 h 7026533"/>
                <a:gd name="connsiteX2" fmla="*/ 3451967 w 3973124"/>
                <a:gd name="connsiteY2" fmla="*/ 6979941 h 7026533"/>
                <a:gd name="connsiteX3" fmla="*/ 645306 w 3973124"/>
                <a:gd name="connsiteY3" fmla="*/ 4080231 h 7026533"/>
                <a:gd name="connsiteX4" fmla="*/ 521156 w 3973124"/>
                <a:gd name="connsiteY4" fmla="*/ 46592 h 7026533"/>
                <a:gd name="connsiteX5" fmla="*/ 742301 w 3973124"/>
                <a:gd name="connsiteY5" fmla="*/ 192 h 70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3124" h="7026533">
                  <a:moveTo>
                    <a:pt x="742301" y="192"/>
                  </a:moveTo>
                  <a:cubicBezTo>
                    <a:pt x="1493590" y="-17697"/>
                    <a:pt x="2594370" y="1211203"/>
                    <a:pt x="3327818" y="2946302"/>
                  </a:cubicBezTo>
                  <a:cubicBezTo>
                    <a:pt x="4137139" y="4860893"/>
                    <a:pt x="4192723" y="6666816"/>
                    <a:pt x="3451967" y="6979941"/>
                  </a:cubicBezTo>
                  <a:cubicBezTo>
                    <a:pt x="2711212" y="7293068"/>
                    <a:pt x="1454626" y="5994823"/>
                    <a:pt x="645306" y="4080231"/>
                  </a:cubicBezTo>
                  <a:cubicBezTo>
                    <a:pt x="-164015" y="2165640"/>
                    <a:pt x="-219599" y="359717"/>
                    <a:pt x="521156" y="46592"/>
                  </a:cubicBezTo>
                  <a:cubicBezTo>
                    <a:pt x="590602" y="17236"/>
                    <a:pt x="664582" y="2043"/>
                    <a:pt x="742301" y="192"/>
                  </a:cubicBezTo>
                  <a:close/>
                </a:path>
              </a:pathLst>
            </a:custGeom>
            <a:solidFill>
              <a:schemeClr val="accent3">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265" name="Freeform 264"/>
            <p:cNvSpPr/>
            <p:nvPr/>
          </p:nvSpPr>
          <p:spPr>
            <a:xfrm>
              <a:off x="316368" y="943401"/>
              <a:ext cx="3973124" cy="7026533"/>
            </a:xfrm>
            <a:custGeom>
              <a:avLst/>
              <a:gdLst>
                <a:gd name="connsiteX0" fmla="*/ 742301 w 3973124"/>
                <a:gd name="connsiteY0" fmla="*/ 192 h 7026533"/>
                <a:gd name="connsiteX1" fmla="*/ 3327818 w 3973124"/>
                <a:gd name="connsiteY1" fmla="*/ 2946302 h 7026533"/>
                <a:gd name="connsiteX2" fmla="*/ 3451967 w 3973124"/>
                <a:gd name="connsiteY2" fmla="*/ 6979941 h 7026533"/>
                <a:gd name="connsiteX3" fmla="*/ 645306 w 3973124"/>
                <a:gd name="connsiteY3" fmla="*/ 4080231 h 7026533"/>
                <a:gd name="connsiteX4" fmla="*/ 521156 w 3973124"/>
                <a:gd name="connsiteY4" fmla="*/ 46592 h 7026533"/>
                <a:gd name="connsiteX5" fmla="*/ 742301 w 3973124"/>
                <a:gd name="connsiteY5" fmla="*/ 192 h 70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3124" h="7026533">
                  <a:moveTo>
                    <a:pt x="742301" y="192"/>
                  </a:moveTo>
                  <a:cubicBezTo>
                    <a:pt x="1493590" y="-17697"/>
                    <a:pt x="2594370" y="1211203"/>
                    <a:pt x="3327818" y="2946302"/>
                  </a:cubicBezTo>
                  <a:cubicBezTo>
                    <a:pt x="4137139" y="4860893"/>
                    <a:pt x="4192723" y="6666816"/>
                    <a:pt x="3451967" y="6979941"/>
                  </a:cubicBezTo>
                  <a:cubicBezTo>
                    <a:pt x="2711212" y="7293068"/>
                    <a:pt x="1454626" y="5994823"/>
                    <a:pt x="645306" y="4080231"/>
                  </a:cubicBezTo>
                  <a:cubicBezTo>
                    <a:pt x="-164015" y="2165640"/>
                    <a:pt x="-219599" y="359717"/>
                    <a:pt x="521156" y="46592"/>
                  </a:cubicBezTo>
                  <a:cubicBezTo>
                    <a:pt x="590602" y="17236"/>
                    <a:pt x="664582" y="2043"/>
                    <a:pt x="742301" y="192"/>
                  </a:cubicBezTo>
                  <a:close/>
                </a:path>
              </a:pathLst>
            </a:custGeom>
            <a:solidFill>
              <a:schemeClr val="accent3">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grpSp>
      <p:sp>
        <p:nvSpPr>
          <p:cNvPr id="395" name="Freeform 394"/>
          <p:cNvSpPr/>
          <p:nvPr/>
        </p:nvSpPr>
        <p:spPr>
          <a:xfrm rot="10800000">
            <a:off x="2304800" y="1260071"/>
            <a:ext cx="5732467" cy="993553"/>
          </a:xfrm>
          <a:custGeom>
            <a:avLst/>
            <a:gdLst>
              <a:gd name="connsiteX0" fmla="*/ 6083514 w 6083514"/>
              <a:gd name="connsiteY0" fmla="*/ 721344 h 721344"/>
              <a:gd name="connsiteX1" fmla="*/ 0 w 6083514"/>
              <a:gd name="connsiteY1" fmla="*/ 721344 h 721344"/>
              <a:gd name="connsiteX2" fmla="*/ 31788 w 6083514"/>
              <a:gd name="connsiteY2" fmla="*/ 689903 h 721344"/>
              <a:gd name="connsiteX3" fmla="*/ 135629 w 6083514"/>
              <a:gd name="connsiteY3" fmla="*/ 591051 h 721344"/>
              <a:gd name="connsiteX4" fmla="*/ 480870 w 6083514"/>
              <a:gd name="connsiteY4" fmla="*/ 200005 h 721344"/>
              <a:gd name="connsiteX5" fmla="*/ 582332 w 6083514"/>
              <a:gd name="connsiteY5" fmla="*/ 66553 h 721344"/>
              <a:gd name="connsiteX6" fmla="*/ 634836 w 6083514"/>
              <a:gd name="connsiteY6" fmla="*/ 0 h 721344"/>
              <a:gd name="connsiteX7" fmla="*/ 5447173 w 6083514"/>
              <a:gd name="connsiteY7" fmla="*/ 0 h 721344"/>
              <a:gd name="connsiteX8" fmla="*/ 5658446 w 6083514"/>
              <a:gd name="connsiteY8" fmla="*/ 267806 h 721344"/>
              <a:gd name="connsiteX9" fmla="*/ 5750988 w 6083514"/>
              <a:gd name="connsiteY9" fmla="*/ 371792 h 721344"/>
              <a:gd name="connsiteX10" fmla="*/ 5779496 w 6083514"/>
              <a:gd name="connsiteY10" fmla="*/ 405800 h 721344"/>
              <a:gd name="connsiteX11" fmla="*/ 5818090 w 6083514"/>
              <a:gd name="connsiteY11" fmla="*/ 447192 h 721344"/>
              <a:gd name="connsiteX12" fmla="*/ 5904444 w 6083514"/>
              <a:gd name="connsiteY12" fmla="*/ 544226 h 721344"/>
              <a:gd name="connsiteX0" fmla="*/ 6151657 w 6151657"/>
              <a:gd name="connsiteY0" fmla="*/ 721344 h 721344"/>
              <a:gd name="connsiteX1" fmla="*/ 0 w 6151657"/>
              <a:gd name="connsiteY1" fmla="*/ 719696 h 721344"/>
              <a:gd name="connsiteX2" fmla="*/ 99931 w 6151657"/>
              <a:gd name="connsiteY2" fmla="*/ 689903 h 721344"/>
              <a:gd name="connsiteX3" fmla="*/ 203772 w 6151657"/>
              <a:gd name="connsiteY3" fmla="*/ 591051 h 721344"/>
              <a:gd name="connsiteX4" fmla="*/ 549013 w 6151657"/>
              <a:gd name="connsiteY4" fmla="*/ 200005 h 721344"/>
              <a:gd name="connsiteX5" fmla="*/ 650475 w 6151657"/>
              <a:gd name="connsiteY5" fmla="*/ 66553 h 721344"/>
              <a:gd name="connsiteX6" fmla="*/ 702979 w 6151657"/>
              <a:gd name="connsiteY6" fmla="*/ 0 h 721344"/>
              <a:gd name="connsiteX7" fmla="*/ 5515316 w 6151657"/>
              <a:gd name="connsiteY7" fmla="*/ 0 h 721344"/>
              <a:gd name="connsiteX8" fmla="*/ 5726589 w 6151657"/>
              <a:gd name="connsiteY8" fmla="*/ 267806 h 721344"/>
              <a:gd name="connsiteX9" fmla="*/ 5819131 w 6151657"/>
              <a:gd name="connsiteY9" fmla="*/ 371792 h 721344"/>
              <a:gd name="connsiteX10" fmla="*/ 5847639 w 6151657"/>
              <a:gd name="connsiteY10" fmla="*/ 405800 h 721344"/>
              <a:gd name="connsiteX11" fmla="*/ 5886233 w 6151657"/>
              <a:gd name="connsiteY11" fmla="*/ 447192 h 721344"/>
              <a:gd name="connsiteX12" fmla="*/ 5972587 w 6151657"/>
              <a:gd name="connsiteY12" fmla="*/ 544226 h 721344"/>
              <a:gd name="connsiteX13" fmla="*/ 6151657 w 6151657"/>
              <a:gd name="connsiteY13" fmla="*/ 721344 h 721344"/>
              <a:gd name="connsiteX0" fmla="*/ 6151657 w 6151657"/>
              <a:gd name="connsiteY0" fmla="*/ 721344 h 721344"/>
              <a:gd name="connsiteX1" fmla="*/ 0 w 6151657"/>
              <a:gd name="connsiteY1" fmla="*/ 719696 h 721344"/>
              <a:gd name="connsiteX2" fmla="*/ 72673 w 6151657"/>
              <a:gd name="connsiteY2" fmla="*/ 665189 h 721344"/>
              <a:gd name="connsiteX3" fmla="*/ 203772 w 6151657"/>
              <a:gd name="connsiteY3" fmla="*/ 591051 h 721344"/>
              <a:gd name="connsiteX4" fmla="*/ 549013 w 6151657"/>
              <a:gd name="connsiteY4" fmla="*/ 200005 h 721344"/>
              <a:gd name="connsiteX5" fmla="*/ 650475 w 6151657"/>
              <a:gd name="connsiteY5" fmla="*/ 66553 h 721344"/>
              <a:gd name="connsiteX6" fmla="*/ 702979 w 6151657"/>
              <a:gd name="connsiteY6" fmla="*/ 0 h 721344"/>
              <a:gd name="connsiteX7" fmla="*/ 5515316 w 6151657"/>
              <a:gd name="connsiteY7" fmla="*/ 0 h 721344"/>
              <a:gd name="connsiteX8" fmla="*/ 5726589 w 6151657"/>
              <a:gd name="connsiteY8" fmla="*/ 267806 h 721344"/>
              <a:gd name="connsiteX9" fmla="*/ 5819131 w 6151657"/>
              <a:gd name="connsiteY9" fmla="*/ 371792 h 721344"/>
              <a:gd name="connsiteX10" fmla="*/ 5847639 w 6151657"/>
              <a:gd name="connsiteY10" fmla="*/ 405800 h 721344"/>
              <a:gd name="connsiteX11" fmla="*/ 5886233 w 6151657"/>
              <a:gd name="connsiteY11" fmla="*/ 447192 h 721344"/>
              <a:gd name="connsiteX12" fmla="*/ 5972587 w 6151657"/>
              <a:gd name="connsiteY12" fmla="*/ 544226 h 721344"/>
              <a:gd name="connsiteX13" fmla="*/ 6151657 w 6151657"/>
              <a:gd name="connsiteY13" fmla="*/ 721344 h 721344"/>
              <a:gd name="connsiteX0" fmla="*/ 6151657 w 6151657"/>
              <a:gd name="connsiteY0" fmla="*/ 721344 h 721344"/>
              <a:gd name="connsiteX1" fmla="*/ 0 w 6151657"/>
              <a:gd name="connsiteY1" fmla="*/ 719696 h 721344"/>
              <a:gd name="connsiteX2" fmla="*/ 72673 w 6151657"/>
              <a:gd name="connsiteY2" fmla="*/ 665189 h 721344"/>
              <a:gd name="connsiteX3" fmla="*/ 211949 w 6151657"/>
              <a:gd name="connsiteY3" fmla="*/ 546566 h 721344"/>
              <a:gd name="connsiteX4" fmla="*/ 549013 w 6151657"/>
              <a:gd name="connsiteY4" fmla="*/ 200005 h 721344"/>
              <a:gd name="connsiteX5" fmla="*/ 650475 w 6151657"/>
              <a:gd name="connsiteY5" fmla="*/ 66553 h 721344"/>
              <a:gd name="connsiteX6" fmla="*/ 702979 w 6151657"/>
              <a:gd name="connsiteY6" fmla="*/ 0 h 721344"/>
              <a:gd name="connsiteX7" fmla="*/ 5515316 w 6151657"/>
              <a:gd name="connsiteY7" fmla="*/ 0 h 721344"/>
              <a:gd name="connsiteX8" fmla="*/ 5726589 w 6151657"/>
              <a:gd name="connsiteY8" fmla="*/ 267806 h 721344"/>
              <a:gd name="connsiteX9" fmla="*/ 5819131 w 6151657"/>
              <a:gd name="connsiteY9" fmla="*/ 371792 h 721344"/>
              <a:gd name="connsiteX10" fmla="*/ 5847639 w 6151657"/>
              <a:gd name="connsiteY10" fmla="*/ 405800 h 721344"/>
              <a:gd name="connsiteX11" fmla="*/ 5886233 w 6151657"/>
              <a:gd name="connsiteY11" fmla="*/ 447192 h 721344"/>
              <a:gd name="connsiteX12" fmla="*/ 5972587 w 6151657"/>
              <a:gd name="connsiteY12" fmla="*/ 544226 h 721344"/>
              <a:gd name="connsiteX13" fmla="*/ 6151657 w 6151657"/>
              <a:gd name="connsiteY13" fmla="*/ 721344 h 721344"/>
              <a:gd name="connsiteX0" fmla="*/ 6151657 w 6151657"/>
              <a:gd name="connsiteY0" fmla="*/ 721344 h 721344"/>
              <a:gd name="connsiteX1" fmla="*/ 0 w 6151657"/>
              <a:gd name="connsiteY1" fmla="*/ 719696 h 721344"/>
              <a:gd name="connsiteX2" fmla="*/ 211949 w 6151657"/>
              <a:gd name="connsiteY2" fmla="*/ 546566 h 721344"/>
              <a:gd name="connsiteX3" fmla="*/ 549013 w 6151657"/>
              <a:gd name="connsiteY3" fmla="*/ 200005 h 721344"/>
              <a:gd name="connsiteX4" fmla="*/ 650475 w 6151657"/>
              <a:gd name="connsiteY4" fmla="*/ 66553 h 721344"/>
              <a:gd name="connsiteX5" fmla="*/ 702979 w 6151657"/>
              <a:gd name="connsiteY5" fmla="*/ 0 h 721344"/>
              <a:gd name="connsiteX6" fmla="*/ 5515316 w 6151657"/>
              <a:gd name="connsiteY6" fmla="*/ 0 h 721344"/>
              <a:gd name="connsiteX7" fmla="*/ 5726589 w 6151657"/>
              <a:gd name="connsiteY7" fmla="*/ 267806 h 721344"/>
              <a:gd name="connsiteX8" fmla="*/ 5819131 w 6151657"/>
              <a:gd name="connsiteY8" fmla="*/ 371792 h 721344"/>
              <a:gd name="connsiteX9" fmla="*/ 5847639 w 6151657"/>
              <a:gd name="connsiteY9" fmla="*/ 405800 h 721344"/>
              <a:gd name="connsiteX10" fmla="*/ 5886233 w 6151657"/>
              <a:gd name="connsiteY10" fmla="*/ 447192 h 721344"/>
              <a:gd name="connsiteX11" fmla="*/ 5972587 w 6151657"/>
              <a:gd name="connsiteY11" fmla="*/ 544226 h 721344"/>
              <a:gd name="connsiteX12" fmla="*/ 6151657 w 6151657"/>
              <a:gd name="connsiteY12" fmla="*/ 721344 h 721344"/>
              <a:gd name="connsiteX0" fmla="*/ 6151657 w 6151657"/>
              <a:gd name="connsiteY0" fmla="*/ 721344 h 721344"/>
              <a:gd name="connsiteX1" fmla="*/ 0 w 6151657"/>
              <a:gd name="connsiteY1" fmla="*/ 719696 h 721344"/>
              <a:gd name="connsiteX2" fmla="*/ 214674 w 6151657"/>
              <a:gd name="connsiteY2" fmla="*/ 546566 h 721344"/>
              <a:gd name="connsiteX3" fmla="*/ 549013 w 6151657"/>
              <a:gd name="connsiteY3" fmla="*/ 200005 h 721344"/>
              <a:gd name="connsiteX4" fmla="*/ 650475 w 6151657"/>
              <a:gd name="connsiteY4" fmla="*/ 66553 h 721344"/>
              <a:gd name="connsiteX5" fmla="*/ 702979 w 6151657"/>
              <a:gd name="connsiteY5" fmla="*/ 0 h 721344"/>
              <a:gd name="connsiteX6" fmla="*/ 5515316 w 6151657"/>
              <a:gd name="connsiteY6" fmla="*/ 0 h 721344"/>
              <a:gd name="connsiteX7" fmla="*/ 5726589 w 6151657"/>
              <a:gd name="connsiteY7" fmla="*/ 267806 h 721344"/>
              <a:gd name="connsiteX8" fmla="*/ 5819131 w 6151657"/>
              <a:gd name="connsiteY8" fmla="*/ 371792 h 721344"/>
              <a:gd name="connsiteX9" fmla="*/ 5847639 w 6151657"/>
              <a:gd name="connsiteY9" fmla="*/ 405800 h 721344"/>
              <a:gd name="connsiteX10" fmla="*/ 5886233 w 6151657"/>
              <a:gd name="connsiteY10" fmla="*/ 447192 h 721344"/>
              <a:gd name="connsiteX11" fmla="*/ 5972587 w 6151657"/>
              <a:gd name="connsiteY11" fmla="*/ 544226 h 721344"/>
              <a:gd name="connsiteX12" fmla="*/ 6151657 w 6151657"/>
              <a:gd name="connsiteY12" fmla="*/ 721344 h 721344"/>
              <a:gd name="connsiteX0" fmla="*/ 6151657 w 6151657"/>
              <a:gd name="connsiteY0" fmla="*/ 721344 h 721344"/>
              <a:gd name="connsiteX1" fmla="*/ 0 w 6151657"/>
              <a:gd name="connsiteY1" fmla="*/ 719696 h 721344"/>
              <a:gd name="connsiteX2" fmla="*/ 214674 w 6151657"/>
              <a:gd name="connsiteY2" fmla="*/ 546566 h 721344"/>
              <a:gd name="connsiteX3" fmla="*/ 549013 w 6151657"/>
              <a:gd name="connsiteY3" fmla="*/ 193356 h 721344"/>
              <a:gd name="connsiteX4" fmla="*/ 650475 w 6151657"/>
              <a:gd name="connsiteY4" fmla="*/ 66553 h 721344"/>
              <a:gd name="connsiteX5" fmla="*/ 702979 w 6151657"/>
              <a:gd name="connsiteY5" fmla="*/ 0 h 721344"/>
              <a:gd name="connsiteX6" fmla="*/ 5515316 w 6151657"/>
              <a:gd name="connsiteY6" fmla="*/ 0 h 721344"/>
              <a:gd name="connsiteX7" fmla="*/ 5726589 w 6151657"/>
              <a:gd name="connsiteY7" fmla="*/ 267806 h 721344"/>
              <a:gd name="connsiteX8" fmla="*/ 5819131 w 6151657"/>
              <a:gd name="connsiteY8" fmla="*/ 371792 h 721344"/>
              <a:gd name="connsiteX9" fmla="*/ 5847639 w 6151657"/>
              <a:gd name="connsiteY9" fmla="*/ 405800 h 721344"/>
              <a:gd name="connsiteX10" fmla="*/ 5886233 w 6151657"/>
              <a:gd name="connsiteY10" fmla="*/ 447192 h 721344"/>
              <a:gd name="connsiteX11" fmla="*/ 5972587 w 6151657"/>
              <a:gd name="connsiteY11" fmla="*/ 544226 h 721344"/>
              <a:gd name="connsiteX12" fmla="*/ 6151657 w 6151657"/>
              <a:gd name="connsiteY12" fmla="*/ 721344 h 721344"/>
              <a:gd name="connsiteX0" fmla="*/ 6151657 w 6151657"/>
              <a:gd name="connsiteY0" fmla="*/ 721344 h 721344"/>
              <a:gd name="connsiteX1" fmla="*/ 0 w 6151657"/>
              <a:gd name="connsiteY1" fmla="*/ 719696 h 721344"/>
              <a:gd name="connsiteX2" fmla="*/ 214674 w 6151657"/>
              <a:gd name="connsiteY2" fmla="*/ 546566 h 721344"/>
              <a:gd name="connsiteX3" fmla="*/ 549013 w 6151657"/>
              <a:gd name="connsiteY3" fmla="*/ 193356 h 721344"/>
              <a:gd name="connsiteX4" fmla="*/ 650475 w 6151657"/>
              <a:gd name="connsiteY4" fmla="*/ 66553 h 721344"/>
              <a:gd name="connsiteX5" fmla="*/ 702979 w 6151657"/>
              <a:gd name="connsiteY5" fmla="*/ 0 h 721344"/>
              <a:gd name="connsiteX6" fmla="*/ 5515316 w 6151657"/>
              <a:gd name="connsiteY6" fmla="*/ 0 h 721344"/>
              <a:gd name="connsiteX7" fmla="*/ 5726589 w 6151657"/>
              <a:gd name="connsiteY7" fmla="*/ 267806 h 721344"/>
              <a:gd name="connsiteX8" fmla="*/ 5819131 w 6151657"/>
              <a:gd name="connsiteY8" fmla="*/ 371792 h 721344"/>
              <a:gd name="connsiteX9" fmla="*/ 5847639 w 6151657"/>
              <a:gd name="connsiteY9" fmla="*/ 405800 h 721344"/>
              <a:gd name="connsiteX10" fmla="*/ 5886233 w 6151657"/>
              <a:gd name="connsiteY10" fmla="*/ 447192 h 721344"/>
              <a:gd name="connsiteX11" fmla="*/ 5972587 w 6151657"/>
              <a:gd name="connsiteY11" fmla="*/ 544226 h 721344"/>
              <a:gd name="connsiteX12" fmla="*/ 6151657 w 6151657"/>
              <a:gd name="connsiteY12" fmla="*/ 721344 h 721344"/>
              <a:gd name="connsiteX0" fmla="*/ 6151657 w 6151657"/>
              <a:gd name="connsiteY0" fmla="*/ 721344 h 721344"/>
              <a:gd name="connsiteX1" fmla="*/ 0 w 6151657"/>
              <a:gd name="connsiteY1" fmla="*/ 719696 h 721344"/>
              <a:gd name="connsiteX2" fmla="*/ 214674 w 6151657"/>
              <a:gd name="connsiteY2" fmla="*/ 546566 h 721344"/>
              <a:gd name="connsiteX3" fmla="*/ 549013 w 6151657"/>
              <a:gd name="connsiteY3" fmla="*/ 193356 h 721344"/>
              <a:gd name="connsiteX4" fmla="*/ 702979 w 6151657"/>
              <a:gd name="connsiteY4" fmla="*/ 0 h 721344"/>
              <a:gd name="connsiteX5" fmla="*/ 5515316 w 6151657"/>
              <a:gd name="connsiteY5" fmla="*/ 0 h 721344"/>
              <a:gd name="connsiteX6" fmla="*/ 5726589 w 6151657"/>
              <a:gd name="connsiteY6" fmla="*/ 267806 h 721344"/>
              <a:gd name="connsiteX7" fmla="*/ 5819131 w 6151657"/>
              <a:gd name="connsiteY7" fmla="*/ 371792 h 721344"/>
              <a:gd name="connsiteX8" fmla="*/ 5847639 w 6151657"/>
              <a:gd name="connsiteY8" fmla="*/ 405800 h 721344"/>
              <a:gd name="connsiteX9" fmla="*/ 5886233 w 6151657"/>
              <a:gd name="connsiteY9" fmla="*/ 447192 h 721344"/>
              <a:gd name="connsiteX10" fmla="*/ 5972587 w 6151657"/>
              <a:gd name="connsiteY10" fmla="*/ 544226 h 721344"/>
              <a:gd name="connsiteX11" fmla="*/ 6151657 w 6151657"/>
              <a:gd name="connsiteY11" fmla="*/ 721344 h 721344"/>
              <a:gd name="connsiteX0" fmla="*/ 6151657 w 6151657"/>
              <a:gd name="connsiteY0" fmla="*/ 724669 h 724669"/>
              <a:gd name="connsiteX1" fmla="*/ 0 w 6151657"/>
              <a:gd name="connsiteY1" fmla="*/ 723021 h 724669"/>
              <a:gd name="connsiteX2" fmla="*/ 214674 w 6151657"/>
              <a:gd name="connsiteY2" fmla="*/ 549891 h 724669"/>
              <a:gd name="connsiteX3" fmla="*/ 549013 w 6151657"/>
              <a:gd name="connsiteY3" fmla="*/ 196681 h 724669"/>
              <a:gd name="connsiteX4" fmla="*/ 692076 w 6151657"/>
              <a:gd name="connsiteY4" fmla="*/ 0 h 724669"/>
              <a:gd name="connsiteX5" fmla="*/ 5515316 w 6151657"/>
              <a:gd name="connsiteY5" fmla="*/ 3325 h 724669"/>
              <a:gd name="connsiteX6" fmla="*/ 5726589 w 6151657"/>
              <a:gd name="connsiteY6" fmla="*/ 271131 h 724669"/>
              <a:gd name="connsiteX7" fmla="*/ 5819131 w 6151657"/>
              <a:gd name="connsiteY7" fmla="*/ 375117 h 724669"/>
              <a:gd name="connsiteX8" fmla="*/ 5847639 w 6151657"/>
              <a:gd name="connsiteY8" fmla="*/ 409125 h 724669"/>
              <a:gd name="connsiteX9" fmla="*/ 5886233 w 6151657"/>
              <a:gd name="connsiteY9" fmla="*/ 450517 h 724669"/>
              <a:gd name="connsiteX10" fmla="*/ 5972587 w 6151657"/>
              <a:gd name="connsiteY10" fmla="*/ 547551 h 724669"/>
              <a:gd name="connsiteX11" fmla="*/ 6151657 w 6151657"/>
              <a:gd name="connsiteY11" fmla="*/ 724669 h 724669"/>
              <a:gd name="connsiteX0" fmla="*/ 6151657 w 6151657"/>
              <a:gd name="connsiteY0" fmla="*/ 724669 h 724669"/>
              <a:gd name="connsiteX1" fmla="*/ 0 w 6151657"/>
              <a:gd name="connsiteY1" fmla="*/ 723021 h 724669"/>
              <a:gd name="connsiteX2" fmla="*/ 214674 w 6151657"/>
              <a:gd name="connsiteY2" fmla="*/ 549891 h 724669"/>
              <a:gd name="connsiteX3" fmla="*/ 540836 w 6151657"/>
              <a:gd name="connsiteY3" fmla="*/ 198343 h 724669"/>
              <a:gd name="connsiteX4" fmla="*/ 692076 w 6151657"/>
              <a:gd name="connsiteY4" fmla="*/ 0 h 724669"/>
              <a:gd name="connsiteX5" fmla="*/ 5515316 w 6151657"/>
              <a:gd name="connsiteY5" fmla="*/ 3325 h 724669"/>
              <a:gd name="connsiteX6" fmla="*/ 5726589 w 6151657"/>
              <a:gd name="connsiteY6" fmla="*/ 271131 h 724669"/>
              <a:gd name="connsiteX7" fmla="*/ 5819131 w 6151657"/>
              <a:gd name="connsiteY7" fmla="*/ 375117 h 724669"/>
              <a:gd name="connsiteX8" fmla="*/ 5847639 w 6151657"/>
              <a:gd name="connsiteY8" fmla="*/ 409125 h 724669"/>
              <a:gd name="connsiteX9" fmla="*/ 5886233 w 6151657"/>
              <a:gd name="connsiteY9" fmla="*/ 450517 h 724669"/>
              <a:gd name="connsiteX10" fmla="*/ 5972587 w 6151657"/>
              <a:gd name="connsiteY10" fmla="*/ 547551 h 724669"/>
              <a:gd name="connsiteX11" fmla="*/ 6151657 w 6151657"/>
              <a:gd name="connsiteY11" fmla="*/ 724669 h 724669"/>
              <a:gd name="connsiteX0" fmla="*/ 6151657 w 6151657"/>
              <a:gd name="connsiteY0" fmla="*/ 724669 h 724669"/>
              <a:gd name="connsiteX1" fmla="*/ 0 w 6151657"/>
              <a:gd name="connsiteY1" fmla="*/ 723021 h 724669"/>
              <a:gd name="connsiteX2" fmla="*/ 214674 w 6151657"/>
              <a:gd name="connsiteY2" fmla="*/ 549891 h 724669"/>
              <a:gd name="connsiteX3" fmla="*/ 540836 w 6151657"/>
              <a:gd name="connsiteY3" fmla="*/ 198343 h 724669"/>
              <a:gd name="connsiteX4" fmla="*/ 700253 w 6151657"/>
              <a:gd name="connsiteY4" fmla="*/ 0 h 724669"/>
              <a:gd name="connsiteX5" fmla="*/ 5515316 w 6151657"/>
              <a:gd name="connsiteY5" fmla="*/ 3325 h 724669"/>
              <a:gd name="connsiteX6" fmla="*/ 5726589 w 6151657"/>
              <a:gd name="connsiteY6" fmla="*/ 271131 h 724669"/>
              <a:gd name="connsiteX7" fmla="*/ 5819131 w 6151657"/>
              <a:gd name="connsiteY7" fmla="*/ 375117 h 724669"/>
              <a:gd name="connsiteX8" fmla="*/ 5847639 w 6151657"/>
              <a:gd name="connsiteY8" fmla="*/ 409125 h 724669"/>
              <a:gd name="connsiteX9" fmla="*/ 5886233 w 6151657"/>
              <a:gd name="connsiteY9" fmla="*/ 450517 h 724669"/>
              <a:gd name="connsiteX10" fmla="*/ 5972587 w 6151657"/>
              <a:gd name="connsiteY10" fmla="*/ 547551 h 724669"/>
              <a:gd name="connsiteX11" fmla="*/ 6151657 w 6151657"/>
              <a:gd name="connsiteY11" fmla="*/ 724669 h 72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1657" h="724669">
                <a:moveTo>
                  <a:pt x="6151657" y="724669"/>
                </a:moveTo>
                <a:lnTo>
                  <a:pt x="0" y="723021"/>
                </a:lnTo>
                <a:lnTo>
                  <a:pt x="214674" y="549891"/>
                </a:lnTo>
                <a:cubicBezTo>
                  <a:pt x="329661" y="433479"/>
                  <a:pt x="426128" y="342146"/>
                  <a:pt x="540836" y="198343"/>
                </a:cubicBezTo>
                <a:lnTo>
                  <a:pt x="700253" y="0"/>
                </a:lnTo>
                <a:lnTo>
                  <a:pt x="5515316" y="3325"/>
                </a:lnTo>
                <a:lnTo>
                  <a:pt x="5726589" y="271131"/>
                </a:lnTo>
                <a:lnTo>
                  <a:pt x="5819131" y="375117"/>
                </a:lnTo>
                <a:lnTo>
                  <a:pt x="5847639" y="409125"/>
                </a:lnTo>
                <a:lnTo>
                  <a:pt x="5886233" y="450517"/>
                </a:lnTo>
                <a:lnTo>
                  <a:pt x="5972587" y="547551"/>
                </a:lnTo>
                <a:lnTo>
                  <a:pt x="6151657" y="724669"/>
                </a:lnTo>
                <a:close/>
              </a:path>
            </a:pathLst>
          </a:custGeom>
          <a:solidFill>
            <a:schemeClr val="bg1">
              <a:lumMod val="95000"/>
            </a:schemeClr>
          </a:solidFill>
          <a:ln w="9525">
            <a:solidFill>
              <a:srgbClr val="99CC3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180" name="Freeform 13"/>
          <p:cNvSpPr>
            <a:spLocks/>
          </p:cNvSpPr>
          <p:nvPr/>
        </p:nvSpPr>
        <p:spPr bwMode="auto">
          <a:xfrm>
            <a:off x="2789404" y="439924"/>
            <a:ext cx="5426547" cy="773766"/>
          </a:xfrm>
          <a:custGeom>
            <a:avLst/>
            <a:gdLst>
              <a:gd name="T0" fmla="*/ 5504 w 5760"/>
              <a:gd name="T1" fmla="*/ 173 h 738"/>
              <a:gd name="T2" fmla="*/ 5344 w 5760"/>
              <a:gd name="T3" fmla="*/ 23 h 738"/>
              <a:gd name="T4" fmla="*/ 5149 w 5760"/>
              <a:gd name="T5" fmla="*/ 12 h 738"/>
              <a:gd name="T6" fmla="*/ 4981 w 5760"/>
              <a:gd name="T7" fmla="*/ 129 h 738"/>
              <a:gd name="T8" fmla="*/ 4922 w 5760"/>
              <a:gd name="T9" fmla="*/ 249 h 738"/>
              <a:gd name="T10" fmla="*/ 4712 w 5760"/>
              <a:gd name="T11" fmla="*/ 366 h 738"/>
              <a:gd name="T12" fmla="*/ 4602 w 5760"/>
              <a:gd name="T13" fmla="*/ 249 h 738"/>
              <a:gd name="T14" fmla="*/ 4507 w 5760"/>
              <a:gd name="T15" fmla="*/ 224 h 738"/>
              <a:gd name="T16" fmla="*/ 4355 w 5760"/>
              <a:gd name="T17" fmla="*/ 166 h 738"/>
              <a:gd name="T18" fmla="*/ 4201 w 5760"/>
              <a:gd name="T19" fmla="*/ 227 h 738"/>
              <a:gd name="T20" fmla="*/ 4141 w 5760"/>
              <a:gd name="T21" fmla="*/ 250 h 738"/>
              <a:gd name="T22" fmla="*/ 4035 w 5760"/>
              <a:gd name="T23" fmla="*/ 129 h 738"/>
              <a:gd name="T24" fmla="*/ 3893 w 5760"/>
              <a:gd name="T25" fmla="*/ 98 h 738"/>
              <a:gd name="T26" fmla="*/ 3742 w 5760"/>
              <a:gd name="T27" fmla="*/ 171 h 738"/>
              <a:gd name="T28" fmla="*/ 3677 w 5760"/>
              <a:gd name="T29" fmla="*/ 304 h 738"/>
              <a:gd name="T30" fmla="*/ 3511 w 5760"/>
              <a:gd name="T31" fmla="*/ 299 h 738"/>
              <a:gd name="T32" fmla="*/ 3384 w 5760"/>
              <a:gd name="T33" fmla="*/ 285 h 738"/>
              <a:gd name="T34" fmla="*/ 3309 w 5760"/>
              <a:gd name="T35" fmla="*/ 102 h 738"/>
              <a:gd name="T36" fmla="*/ 3110 w 5760"/>
              <a:gd name="T37" fmla="*/ 2 h 738"/>
              <a:gd name="T38" fmla="*/ 2927 w 5760"/>
              <a:gd name="T39" fmla="*/ 42 h 738"/>
              <a:gd name="T40" fmla="*/ 2796 w 5760"/>
              <a:gd name="T41" fmla="*/ 197 h 738"/>
              <a:gd name="T42" fmla="*/ 2719 w 5760"/>
              <a:gd name="T43" fmla="*/ 254 h 738"/>
              <a:gd name="T44" fmla="*/ 2600 w 5760"/>
              <a:gd name="T45" fmla="*/ 318 h 738"/>
              <a:gd name="T46" fmla="*/ 2544 w 5760"/>
              <a:gd name="T47" fmla="*/ 356 h 738"/>
              <a:gd name="T48" fmla="*/ 2469 w 5760"/>
              <a:gd name="T49" fmla="*/ 264 h 738"/>
              <a:gd name="T50" fmla="*/ 2359 w 5760"/>
              <a:gd name="T51" fmla="*/ 241 h 738"/>
              <a:gd name="T52" fmla="*/ 2214 w 5760"/>
              <a:gd name="T53" fmla="*/ 168 h 738"/>
              <a:gd name="T54" fmla="*/ 2070 w 5760"/>
              <a:gd name="T55" fmla="*/ 200 h 738"/>
              <a:gd name="T56" fmla="*/ 1983 w 5760"/>
              <a:gd name="T57" fmla="*/ 299 h 738"/>
              <a:gd name="T58" fmla="*/ 1900 w 5760"/>
              <a:gd name="T59" fmla="*/ 156 h 738"/>
              <a:gd name="T60" fmla="*/ 1744 w 5760"/>
              <a:gd name="T61" fmla="*/ 98 h 738"/>
              <a:gd name="T62" fmla="*/ 1572 w 5760"/>
              <a:gd name="T63" fmla="*/ 168 h 738"/>
              <a:gd name="T64" fmla="*/ 1480 w 5760"/>
              <a:gd name="T65" fmla="*/ 81 h 738"/>
              <a:gd name="T66" fmla="*/ 1322 w 5760"/>
              <a:gd name="T67" fmla="*/ 4 h 738"/>
              <a:gd name="T68" fmla="*/ 1145 w 5760"/>
              <a:gd name="T69" fmla="*/ 29 h 738"/>
              <a:gd name="T70" fmla="*/ 1002 w 5760"/>
              <a:gd name="T71" fmla="*/ 173 h 738"/>
              <a:gd name="T72" fmla="*/ 931 w 5760"/>
              <a:gd name="T73" fmla="*/ 250 h 738"/>
              <a:gd name="T74" fmla="*/ 807 w 5760"/>
              <a:gd name="T75" fmla="*/ 306 h 738"/>
              <a:gd name="T76" fmla="*/ 742 w 5760"/>
              <a:gd name="T77" fmla="*/ 372 h 738"/>
              <a:gd name="T78" fmla="*/ 676 w 5760"/>
              <a:gd name="T79" fmla="*/ 272 h 738"/>
              <a:gd name="T80" fmla="*/ 574 w 5760"/>
              <a:gd name="T81" fmla="*/ 239 h 738"/>
              <a:gd name="T82" fmla="*/ 432 w 5760"/>
              <a:gd name="T83" fmla="*/ 171 h 738"/>
              <a:gd name="T84" fmla="*/ 281 w 5760"/>
              <a:gd name="T85" fmla="*/ 191 h 738"/>
              <a:gd name="T86" fmla="*/ 189 w 5760"/>
              <a:gd name="T87" fmla="*/ 277 h 738"/>
              <a:gd name="T88" fmla="*/ 114 w 5760"/>
              <a:gd name="T89" fmla="*/ 355 h 738"/>
              <a:gd name="T90" fmla="*/ 19 w 5760"/>
              <a:gd name="T91" fmla="*/ 451 h 738"/>
              <a:gd name="T92" fmla="*/ 4 w 5760"/>
              <a:gd name="T93" fmla="*/ 576 h 738"/>
              <a:gd name="T94" fmla="*/ 89 w 5760"/>
              <a:gd name="T95" fmla="*/ 703 h 738"/>
              <a:gd name="T96" fmla="*/ 690 w 5760"/>
              <a:gd name="T97" fmla="*/ 738 h 738"/>
              <a:gd name="T98" fmla="*/ 1578 w 5760"/>
              <a:gd name="T99" fmla="*/ 738 h 738"/>
              <a:gd name="T100" fmla="*/ 2523 w 5760"/>
              <a:gd name="T101" fmla="*/ 738 h 738"/>
              <a:gd name="T102" fmla="*/ 4166 w 5760"/>
              <a:gd name="T103" fmla="*/ 738 h 738"/>
              <a:gd name="T104" fmla="*/ 4671 w 5760"/>
              <a:gd name="T105" fmla="*/ 738 h 738"/>
              <a:gd name="T106" fmla="*/ 5660 w 5760"/>
              <a:gd name="T107" fmla="*/ 699 h 738"/>
              <a:gd name="T108" fmla="*/ 5754 w 5760"/>
              <a:gd name="T109" fmla="*/ 557 h 738"/>
              <a:gd name="T110" fmla="*/ 5733 w 5760"/>
              <a:gd name="T111" fmla="*/ 403 h 738"/>
              <a:gd name="T112" fmla="*/ 5600 w 5760"/>
              <a:gd name="T113" fmla="*/ 295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0" h="738">
                <a:moveTo>
                  <a:pt x="5533" y="285"/>
                </a:moveTo>
                <a:lnTo>
                  <a:pt x="5533" y="285"/>
                </a:lnTo>
                <a:lnTo>
                  <a:pt x="5533" y="285"/>
                </a:lnTo>
                <a:lnTo>
                  <a:pt x="5533" y="285"/>
                </a:lnTo>
                <a:lnTo>
                  <a:pt x="5529" y="254"/>
                </a:lnTo>
                <a:lnTo>
                  <a:pt x="5523" y="227"/>
                </a:lnTo>
                <a:lnTo>
                  <a:pt x="5515" y="198"/>
                </a:lnTo>
                <a:lnTo>
                  <a:pt x="5504" y="173"/>
                </a:lnTo>
                <a:lnTo>
                  <a:pt x="5490" y="148"/>
                </a:lnTo>
                <a:lnTo>
                  <a:pt x="5475" y="125"/>
                </a:lnTo>
                <a:lnTo>
                  <a:pt x="5457" y="102"/>
                </a:lnTo>
                <a:lnTo>
                  <a:pt x="5438" y="83"/>
                </a:lnTo>
                <a:lnTo>
                  <a:pt x="5417" y="66"/>
                </a:lnTo>
                <a:lnTo>
                  <a:pt x="5394" y="48"/>
                </a:lnTo>
                <a:lnTo>
                  <a:pt x="5369" y="35"/>
                </a:lnTo>
                <a:lnTo>
                  <a:pt x="5344" y="23"/>
                </a:lnTo>
                <a:lnTo>
                  <a:pt x="5317" y="13"/>
                </a:lnTo>
                <a:lnTo>
                  <a:pt x="5288" y="6"/>
                </a:lnTo>
                <a:lnTo>
                  <a:pt x="5259" y="2"/>
                </a:lnTo>
                <a:lnTo>
                  <a:pt x="5230" y="0"/>
                </a:lnTo>
                <a:lnTo>
                  <a:pt x="5230" y="0"/>
                </a:lnTo>
                <a:lnTo>
                  <a:pt x="5201" y="2"/>
                </a:lnTo>
                <a:lnTo>
                  <a:pt x="5176" y="6"/>
                </a:lnTo>
                <a:lnTo>
                  <a:pt x="5149" y="12"/>
                </a:lnTo>
                <a:lnTo>
                  <a:pt x="5124" y="19"/>
                </a:lnTo>
                <a:lnTo>
                  <a:pt x="5099" y="29"/>
                </a:lnTo>
                <a:lnTo>
                  <a:pt x="5078" y="42"/>
                </a:lnTo>
                <a:lnTo>
                  <a:pt x="5055" y="56"/>
                </a:lnTo>
                <a:lnTo>
                  <a:pt x="5035" y="71"/>
                </a:lnTo>
                <a:lnTo>
                  <a:pt x="5016" y="89"/>
                </a:lnTo>
                <a:lnTo>
                  <a:pt x="4999" y="108"/>
                </a:lnTo>
                <a:lnTo>
                  <a:pt x="4981" y="129"/>
                </a:lnTo>
                <a:lnTo>
                  <a:pt x="4968" y="150"/>
                </a:lnTo>
                <a:lnTo>
                  <a:pt x="4956" y="173"/>
                </a:lnTo>
                <a:lnTo>
                  <a:pt x="4945" y="197"/>
                </a:lnTo>
                <a:lnTo>
                  <a:pt x="4937" y="222"/>
                </a:lnTo>
                <a:lnTo>
                  <a:pt x="4931" y="249"/>
                </a:lnTo>
                <a:lnTo>
                  <a:pt x="4931" y="249"/>
                </a:lnTo>
                <a:lnTo>
                  <a:pt x="4922" y="249"/>
                </a:lnTo>
                <a:lnTo>
                  <a:pt x="4922" y="249"/>
                </a:lnTo>
                <a:lnTo>
                  <a:pt x="4889" y="250"/>
                </a:lnTo>
                <a:lnTo>
                  <a:pt x="4856" y="256"/>
                </a:lnTo>
                <a:lnTo>
                  <a:pt x="4827" y="266"/>
                </a:lnTo>
                <a:lnTo>
                  <a:pt x="4798" y="279"/>
                </a:lnTo>
                <a:lnTo>
                  <a:pt x="4773" y="297"/>
                </a:lnTo>
                <a:lnTo>
                  <a:pt x="4750" y="318"/>
                </a:lnTo>
                <a:lnTo>
                  <a:pt x="4729" y="341"/>
                </a:lnTo>
                <a:lnTo>
                  <a:pt x="4712" y="366"/>
                </a:lnTo>
                <a:lnTo>
                  <a:pt x="4712" y="366"/>
                </a:lnTo>
                <a:lnTo>
                  <a:pt x="4708" y="353"/>
                </a:lnTo>
                <a:lnTo>
                  <a:pt x="4702" y="339"/>
                </a:lnTo>
                <a:lnTo>
                  <a:pt x="4689" y="314"/>
                </a:lnTo>
                <a:lnTo>
                  <a:pt x="4671" y="293"/>
                </a:lnTo>
                <a:lnTo>
                  <a:pt x="4652" y="276"/>
                </a:lnTo>
                <a:lnTo>
                  <a:pt x="4629" y="260"/>
                </a:lnTo>
                <a:lnTo>
                  <a:pt x="4602" y="249"/>
                </a:lnTo>
                <a:lnTo>
                  <a:pt x="4588" y="245"/>
                </a:lnTo>
                <a:lnTo>
                  <a:pt x="4575" y="241"/>
                </a:lnTo>
                <a:lnTo>
                  <a:pt x="4561" y="239"/>
                </a:lnTo>
                <a:lnTo>
                  <a:pt x="4546" y="239"/>
                </a:lnTo>
                <a:lnTo>
                  <a:pt x="4546" y="239"/>
                </a:lnTo>
                <a:lnTo>
                  <a:pt x="4525" y="241"/>
                </a:lnTo>
                <a:lnTo>
                  <a:pt x="4525" y="241"/>
                </a:lnTo>
                <a:lnTo>
                  <a:pt x="4507" y="224"/>
                </a:lnTo>
                <a:lnTo>
                  <a:pt x="4488" y="208"/>
                </a:lnTo>
                <a:lnTo>
                  <a:pt x="4469" y="197"/>
                </a:lnTo>
                <a:lnTo>
                  <a:pt x="4448" y="185"/>
                </a:lnTo>
                <a:lnTo>
                  <a:pt x="4426" y="177"/>
                </a:lnTo>
                <a:lnTo>
                  <a:pt x="4403" y="171"/>
                </a:lnTo>
                <a:lnTo>
                  <a:pt x="4380" y="168"/>
                </a:lnTo>
                <a:lnTo>
                  <a:pt x="4355" y="166"/>
                </a:lnTo>
                <a:lnTo>
                  <a:pt x="4355" y="166"/>
                </a:lnTo>
                <a:lnTo>
                  <a:pt x="4334" y="168"/>
                </a:lnTo>
                <a:lnTo>
                  <a:pt x="4313" y="170"/>
                </a:lnTo>
                <a:lnTo>
                  <a:pt x="4294" y="175"/>
                </a:lnTo>
                <a:lnTo>
                  <a:pt x="4272" y="181"/>
                </a:lnTo>
                <a:lnTo>
                  <a:pt x="4253" y="191"/>
                </a:lnTo>
                <a:lnTo>
                  <a:pt x="4236" y="200"/>
                </a:lnTo>
                <a:lnTo>
                  <a:pt x="4216" y="212"/>
                </a:lnTo>
                <a:lnTo>
                  <a:pt x="4201" y="227"/>
                </a:lnTo>
                <a:lnTo>
                  <a:pt x="4201" y="227"/>
                </a:lnTo>
                <a:lnTo>
                  <a:pt x="4188" y="241"/>
                </a:lnTo>
                <a:lnTo>
                  <a:pt x="4174" y="256"/>
                </a:lnTo>
                <a:lnTo>
                  <a:pt x="4162" y="272"/>
                </a:lnTo>
                <a:lnTo>
                  <a:pt x="4153" y="289"/>
                </a:lnTo>
                <a:lnTo>
                  <a:pt x="4153" y="289"/>
                </a:lnTo>
                <a:lnTo>
                  <a:pt x="4149" y="270"/>
                </a:lnTo>
                <a:lnTo>
                  <a:pt x="4141" y="250"/>
                </a:lnTo>
                <a:lnTo>
                  <a:pt x="4134" y="231"/>
                </a:lnTo>
                <a:lnTo>
                  <a:pt x="4122" y="214"/>
                </a:lnTo>
                <a:lnTo>
                  <a:pt x="4112" y="197"/>
                </a:lnTo>
                <a:lnTo>
                  <a:pt x="4099" y="181"/>
                </a:lnTo>
                <a:lnTo>
                  <a:pt x="4085" y="166"/>
                </a:lnTo>
                <a:lnTo>
                  <a:pt x="4070" y="152"/>
                </a:lnTo>
                <a:lnTo>
                  <a:pt x="4053" y="141"/>
                </a:lnTo>
                <a:lnTo>
                  <a:pt x="4035" y="129"/>
                </a:lnTo>
                <a:lnTo>
                  <a:pt x="4018" y="119"/>
                </a:lnTo>
                <a:lnTo>
                  <a:pt x="3999" y="112"/>
                </a:lnTo>
                <a:lnTo>
                  <a:pt x="3979" y="106"/>
                </a:lnTo>
                <a:lnTo>
                  <a:pt x="3958" y="102"/>
                </a:lnTo>
                <a:lnTo>
                  <a:pt x="3937" y="98"/>
                </a:lnTo>
                <a:lnTo>
                  <a:pt x="3916" y="98"/>
                </a:lnTo>
                <a:lnTo>
                  <a:pt x="3916" y="98"/>
                </a:lnTo>
                <a:lnTo>
                  <a:pt x="3893" y="98"/>
                </a:lnTo>
                <a:lnTo>
                  <a:pt x="3871" y="102"/>
                </a:lnTo>
                <a:lnTo>
                  <a:pt x="3850" y="108"/>
                </a:lnTo>
                <a:lnTo>
                  <a:pt x="3829" y="114"/>
                </a:lnTo>
                <a:lnTo>
                  <a:pt x="3810" y="123"/>
                </a:lnTo>
                <a:lnTo>
                  <a:pt x="3791" y="133"/>
                </a:lnTo>
                <a:lnTo>
                  <a:pt x="3773" y="145"/>
                </a:lnTo>
                <a:lnTo>
                  <a:pt x="3758" y="158"/>
                </a:lnTo>
                <a:lnTo>
                  <a:pt x="3742" y="171"/>
                </a:lnTo>
                <a:lnTo>
                  <a:pt x="3727" y="187"/>
                </a:lnTo>
                <a:lnTo>
                  <a:pt x="3715" y="204"/>
                </a:lnTo>
                <a:lnTo>
                  <a:pt x="3704" y="224"/>
                </a:lnTo>
                <a:lnTo>
                  <a:pt x="3694" y="243"/>
                </a:lnTo>
                <a:lnTo>
                  <a:pt x="3686" y="262"/>
                </a:lnTo>
                <a:lnTo>
                  <a:pt x="3681" y="283"/>
                </a:lnTo>
                <a:lnTo>
                  <a:pt x="3677" y="304"/>
                </a:lnTo>
                <a:lnTo>
                  <a:pt x="3677" y="304"/>
                </a:lnTo>
                <a:lnTo>
                  <a:pt x="3656" y="295"/>
                </a:lnTo>
                <a:lnTo>
                  <a:pt x="3634" y="289"/>
                </a:lnTo>
                <a:lnTo>
                  <a:pt x="3611" y="285"/>
                </a:lnTo>
                <a:lnTo>
                  <a:pt x="3588" y="283"/>
                </a:lnTo>
                <a:lnTo>
                  <a:pt x="3588" y="283"/>
                </a:lnTo>
                <a:lnTo>
                  <a:pt x="3561" y="285"/>
                </a:lnTo>
                <a:lnTo>
                  <a:pt x="3536" y="291"/>
                </a:lnTo>
                <a:lnTo>
                  <a:pt x="3511" y="299"/>
                </a:lnTo>
                <a:lnTo>
                  <a:pt x="3488" y="310"/>
                </a:lnTo>
                <a:lnTo>
                  <a:pt x="3488" y="310"/>
                </a:lnTo>
                <a:lnTo>
                  <a:pt x="3465" y="299"/>
                </a:lnTo>
                <a:lnTo>
                  <a:pt x="3438" y="291"/>
                </a:lnTo>
                <a:lnTo>
                  <a:pt x="3413" y="285"/>
                </a:lnTo>
                <a:lnTo>
                  <a:pt x="3384" y="285"/>
                </a:lnTo>
                <a:lnTo>
                  <a:pt x="3384" y="285"/>
                </a:lnTo>
                <a:lnTo>
                  <a:pt x="3384" y="285"/>
                </a:lnTo>
                <a:lnTo>
                  <a:pt x="3384" y="285"/>
                </a:lnTo>
                <a:lnTo>
                  <a:pt x="3380" y="254"/>
                </a:lnTo>
                <a:lnTo>
                  <a:pt x="3374" y="227"/>
                </a:lnTo>
                <a:lnTo>
                  <a:pt x="3365" y="198"/>
                </a:lnTo>
                <a:lnTo>
                  <a:pt x="3355" y="173"/>
                </a:lnTo>
                <a:lnTo>
                  <a:pt x="3342" y="148"/>
                </a:lnTo>
                <a:lnTo>
                  <a:pt x="3326" y="125"/>
                </a:lnTo>
                <a:lnTo>
                  <a:pt x="3309" y="102"/>
                </a:lnTo>
                <a:lnTo>
                  <a:pt x="3290" y="83"/>
                </a:lnTo>
                <a:lnTo>
                  <a:pt x="3268" y="66"/>
                </a:lnTo>
                <a:lnTo>
                  <a:pt x="3245" y="48"/>
                </a:lnTo>
                <a:lnTo>
                  <a:pt x="3220" y="35"/>
                </a:lnTo>
                <a:lnTo>
                  <a:pt x="3195" y="23"/>
                </a:lnTo>
                <a:lnTo>
                  <a:pt x="3168" y="13"/>
                </a:lnTo>
                <a:lnTo>
                  <a:pt x="3139" y="6"/>
                </a:lnTo>
                <a:lnTo>
                  <a:pt x="3110" y="2"/>
                </a:lnTo>
                <a:lnTo>
                  <a:pt x="3081" y="0"/>
                </a:lnTo>
                <a:lnTo>
                  <a:pt x="3081" y="0"/>
                </a:lnTo>
                <a:lnTo>
                  <a:pt x="3052" y="2"/>
                </a:lnTo>
                <a:lnTo>
                  <a:pt x="3025" y="6"/>
                </a:lnTo>
                <a:lnTo>
                  <a:pt x="3000" y="12"/>
                </a:lnTo>
                <a:lnTo>
                  <a:pt x="2975" y="19"/>
                </a:lnTo>
                <a:lnTo>
                  <a:pt x="2950" y="29"/>
                </a:lnTo>
                <a:lnTo>
                  <a:pt x="2927" y="42"/>
                </a:lnTo>
                <a:lnTo>
                  <a:pt x="2906" y="56"/>
                </a:lnTo>
                <a:lnTo>
                  <a:pt x="2885" y="71"/>
                </a:lnTo>
                <a:lnTo>
                  <a:pt x="2867" y="89"/>
                </a:lnTo>
                <a:lnTo>
                  <a:pt x="2848" y="108"/>
                </a:lnTo>
                <a:lnTo>
                  <a:pt x="2833" y="129"/>
                </a:lnTo>
                <a:lnTo>
                  <a:pt x="2819" y="150"/>
                </a:lnTo>
                <a:lnTo>
                  <a:pt x="2808" y="173"/>
                </a:lnTo>
                <a:lnTo>
                  <a:pt x="2796" y="197"/>
                </a:lnTo>
                <a:lnTo>
                  <a:pt x="2788" y="222"/>
                </a:lnTo>
                <a:lnTo>
                  <a:pt x="2783" y="249"/>
                </a:lnTo>
                <a:lnTo>
                  <a:pt x="2783" y="249"/>
                </a:lnTo>
                <a:lnTo>
                  <a:pt x="2771" y="249"/>
                </a:lnTo>
                <a:lnTo>
                  <a:pt x="2771" y="249"/>
                </a:lnTo>
                <a:lnTo>
                  <a:pt x="2754" y="249"/>
                </a:lnTo>
                <a:lnTo>
                  <a:pt x="2736" y="250"/>
                </a:lnTo>
                <a:lnTo>
                  <a:pt x="2719" y="254"/>
                </a:lnTo>
                <a:lnTo>
                  <a:pt x="2702" y="258"/>
                </a:lnTo>
                <a:lnTo>
                  <a:pt x="2684" y="264"/>
                </a:lnTo>
                <a:lnTo>
                  <a:pt x="2669" y="270"/>
                </a:lnTo>
                <a:lnTo>
                  <a:pt x="2654" y="277"/>
                </a:lnTo>
                <a:lnTo>
                  <a:pt x="2640" y="287"/>
                </a:lnTo>
                <a:lnTo>
                  <a:pt x="2625" y="297"/>
                </a:lnTo>
                <a:lnTo>
                  <a:pt x="2613" y="306"/>
                </a:lnTo>
                <a:lnTo>
                  <a:pt x="2600" y="318"/>
                </a:lnTo>
                <a:lnTo>
                  <a:pt x="2588" y="331"/>
                </a:lnTo>
                <a:lnTo>
                  <a:pt x="2576" y="345"/>
                </a:lnTo>
                <a:lnTo>
                  <a:pt x="2567" y="358"/>
                </a:lnTo>
                <a:lnTo>
                  <a:pt x="2559" y="372"/>
                </a:lnTo>
                <a:lnTo>
                  <a:pt x="2551" y="387"/>
                </a:lnTo>
                <a:lnTo>
                  <a:pt x="2551" y="387"/>
                </a:lnTo>
                <a:lnTo>
                  <a:pt x="2548" y="372"/>
                </a:lnTo>
                <a:lnTo>
                  <a:pt x="2544" y="356"/>
                </a:lnTo>
                <a:lnTo>
                  <a:pt x="2538" y="343"/>
                </a:lnTo>
                <a:lnTo>
                  <a:pt x="2532" y="329"/>
                </a:lnTo>
                <a:lnTo>
                  <a:pt x="2524" y="316"/>
                </a:lnTo>
                <a:lnTo>
                  <a:pt x="2515" y="304"/>
                </a:lnTo>
                <a:lnTo>
                  <a:pt x="2505" y="293"/>
                </a:lnTo>
                <a:lnTo>
                  <a:pt x="2494" y="281"/>
                </a:lnTo>
                <a:lnTo>
                  <a:pt x="2482" y="272"/>
                </a:lnTo>
                <a:lnTo>
                  <a:pt x="2469" y="264"/>
                </a:lnTo>
                <a:lnTo>
                  <a:pt x="2455" y="256"/>
                </a:lnTo>
                <a:lnTo>
                  <a:pt x="2442" y="250"/>
                </a:lnTo>
                <a:lnTo>
                  <a:pt x="2426" y="245"/>
                </a:lnTo>
                <a:lnTo>
                  <a:pt x="2413" y="241"/>
                </a:lnTo>
                <a:lnTo>
                  <a:pt x="2395" y="239"/>
                </a:lnTo>
                <a:lnTo>
                  <a:pt x="2380" y="239"/>
                </a:lnTo>
                <a:lnTo>
                  <a:pt x="2380" y="239"/>
                </a:lnTo>
                <a:lnTo>
                  <a:pt x="2359" y="241"/>
                </a:lnTo>
                <a:lnTo>
                  <a:pt x="2359" y="241"/>
                </a:lnTo>
                <a:lnTo>
                  <a:pt x="2341" y="224"/>
                </a:lnTo>
                <a:lnTo>
                  <a:pt x="2322" y="208"/>
                </a:lnTo>
                <a:lnTo>
                  <a:pt x="2303" y="197"/>
                </a:lnTo>
                <a:lnTo>
                  <a:pt x="2282" y="185"/>
                </a:lnTo>
                <a:lnTo>
                  <a:pt x="2260" y="177"/>
                </a:lnTo>
                <a:lnTo>
                  <a:pt x="2237" y="171"/>
                </a:lnTo>
                <a:lnTo>
                  <a:pt x="2214" y="168"/>
                </a:lnTo>
                <a:lnTo>
                  <a:pt x="2189" y="166"/>
                </a:lnTo>
                <a:lnTo>
                  <a:pt x="2189" y="166"/>
                </a:lnTo>
                <a:lnTo>
                  <a:pt x="2168" y="168"/>
                </a:lnTo>
                <a:lnTo>
                  <a:pt x="2147" y="170"/>
                </a:lnTo>
                <a:lnTo>
                  <a:pt x="2127" y="175"/>
                </a:lnTo>
                <a:lnTo>
                  <a:pt x="2106" y="181"/>
                </a:lnTo>
                <a:lnTo>
                  <a:pt x="2087" y="191"/>
                </a:lnTo>
                <a:lnTo>
                  <a:pt x="2070" y="200"/>
                </a:lnTo>
                <a:lnTo>
                  <a:pt x="2050" y="212"/>
                </a:lnTo>
                <a:lnTo>
                  <a:pt x="2035" y="227"/>
                </a:lnTo>
                <a:lnTo>
                  <a:pt x="2035" y="227"/>
                </a:lnTo>
                <a:lnTo>
                  <a:pt x="2020" y="243"/>
                </a:lnTo>
                <a:lnTo>
                  <a:pt x="2006" y="260"/>
                </a:lnTo>
                <a:lnTo>
                  <a:pt x="1993" y="279"/>
                </a:lnTo>
                <a:lnTo>
                  <a:pt x="1983" y="299"/>
                </a:lnTo>
                <a:lnTo>
                  <a:pt x="1983" y="299"/>
                </a:lnTo>
                <a:lnTo>
                  <a:pt x="1979" y="277"/>
                </a:lnTo>
                <a:lnTo>
                  <a:pt x="1971" y="258"/>
                </a:lnTo>
                <a:lnTo>
                  <a:pt x="1964" y="237"/>
                </a:lnTo>
                <a:lnTo>
                  <a:pt x="1954" y="220"/>
                </a:lnTo>
                <a:lnTo>
                  <a:pt x="1942" y="202"/>
                </a:lnTo>
                <a:lnTo>
                  <a:pt x="1931" y="185"/>
                </a:lnTo>
                <a:lnTo>
                  <a:pt x="1916" y="170"/>
                </a:lnTo>
                <a:lnTo>
                  <a:pt x="1900" y="156"/>
                </a:lnTo>
                <a:lnTo>
                  <a:pt x="1885" y="143"/>
                </a:lnTo>
                <a:lnTo>
                  <a:pt x="1867" y="131"/>
                </a:lnTo>
                <a:lnTo>
                  <a:pt x="1848" y="121"/>
                </a:lnTo>
                <a:lnTo>
                  <a:pt x="1829" y="114"/>
                </a:lnTo>
                <a:lnTo>
                  <a:pt x="1810" y="106"/>
                </a:lnTo>
                <a:lnTo>
                  <a:pt x="1788" y="102"/>
                </a:lnTo>
                <a:lnTo>
                  <a:pt x="1765" y="98"/>
                </a:lnTo>
                <a:lnTo>
                  <a:pt x="1744" y="98"/>
                </a:lnTo>
                <a:lnTo>
                  <a:pt x="1744" y="98"/>
                </a:lnTo>
                <a:lnTo>
                  <a:pt x="1715" y="100"/>
                </a:lnTo>
                <a:lnTo>
                  <a:pt x="1688" y="104"/>
                </a:lnTo>
                <a:lnTo>
                  <a:pt x="1663" y="112"/>
                </a:lnTo>
                <a:lnTo>
                  <a:pt x="1638" y="121"/>
                </a:lnTo>
                <a:lnTo>
                  <a:pt x="1615" y="135"/>
                </a:lnTo>
                <a:lnTo>
                  <a:pt x="1594" y="150"/>
                </a:lnTo>
                <a:lnTo>
                  <a:pt x="1572" y="168"/>
                </a:lnTo>
                <a:lnTo>
                  <a:pt x="1555" y="187"/>
                </a:lnTo>
                <a:lnTo>
                  <a:pt x="1555" y="187"/>
                </a:lnTo>
                <a:lnTo>
                  <a:pt x="1546" y="168"/>
                </a:lnTo>
                <a:lnTo>
                  <a:pt x="1536" y="148"/>
                </a:lnTo>
                <a:lnTo>
                  <a:pt x="1524" y="129"/>
                </a:lnTo>
                <a:lnTo>
                  <a:pt x="1511" y="112"/>
                </a:lnTo>
                <a:lnTo>
                  <a:pt x="1495" y="96"/>
                </a:lnTo>
                <a:lnTo>
                  <a:pt x="1480" y="81"/>
                </a:lnTo>
                <a:lnTo>
                  <a:pt x="1463" y="66"/>
                </a:lnTo>
                <a:lnTo>
                  <a:pt x="1445" y="52"/>
                </a:lnTo>
                <a:lnTo>
                  <a:pt x="1428" y="40"/>
                </a:lnTo>
                <a:lnTo>
                  <a:pt x="1407" y="31"/>
                </a:lnTo>
                <a:lnTo>
                  <a:pt x="1387" y="21"/>
                </a:lnTo>
                <a:lnTo>
                  <a:pt x="1366" y="13"/>
                </a:lnTo>
                <a:lnTo>
                  <a:pt x="1345" y="8"/>
                </a:lnTo>
                <a:lnTo>
                  <a:pt x="1322" y="4"/>
                </a:lnTo>
                <a:lnTo>
                  <a:pt x="1299" y="2"/>
                </a:lnTo>
                <a:lnTo>
                  <a:pt x="1276" y="0"/>
                </a:lnTo>
                <a:lnTo>
                  <a:pt x="1276" y="0"/>
                </a:lnTo>
                <a:lnTo>
                  <a:pt x="1247" y="2"/>
                </a:lnTo>
                <a:lnTo>
                  <a:pt x="1222" y="6"/>
                </a:lnTo>
                <a:lnTo>
                  <a:pt x="1195" y="12"/>
                </a:lnTo>
                <a:lnTo>
                  <a:pt x="1170" y="19"/>
                </a:lnTo>
                <a:lnTo>
                  <a:pt x="1145" y="29"/>
                </a:lnTo>
                <a:lnTo>
                  <a:pt x="1123" y="42"/>
                </a:lnTo>
                <a:lnTo>
                  <a:pt x="1100" y="56"/>
                </a:lnTo>
                <a:lnTo>
                  <a:pt x="1081" y="71"/>
                </a:lnTo>
                <a:lnTo>
                  <a:pt x="1062" y="89"/>
                </a:lnTo>
                <a:lnTo>
                  <a:pt x="1044" y="108"/>
                </a:lnTo>
                <a:lnTo>
                  <a:pt x="1027" y="129"/>
                </a:lnTo>
                <a:lnTo>
                  <a:pt x="1014" y="150"/>
                </a:lnTo>
                <a:lnTo>
                  <a:pt x="1002" y="173"/>
                </a:lnTo>
                <a:lnTo>
                  <a:pt x="991" y="197"/>
                </a:lnTo>
                <a:lnTo>
                  <a:pt x="983" y="222"/>
                </a:lnTo>
                <a:lnTo>
                  <a:pt x="977" y="249"/>
                </a:lnTo>
                <a:lnTo>
                  <a:pt x="977" y="249"/>
                </a:lnTo>
                <a:lnTo>
                  <a:pt x="967" y="249"/>
                </a:lnTo>
                <a:lnTo>
                  <a:pt x="967" y="249"/>
                </a:lnTo>
                <a:lnTo>
                  <a:pt x="948" y="249"/>
                </a:lnTo>
                <a:lnTo>
                  <a:pt x="931" y="250"/>
                </a:lnTo>
                <a:lnTo>
                  <a:pt x="913" y="254"/>
                </a:lnTo>
                <a:lnTo>
                  <a:pt x="896" y="258"/>
                </a:lnTo>
                <a:lnTo>
                  <a:pt x="881" y="264"/>
                </a:lnTo>
                <a:lnTo>
                  <a:pt x="863" y="270"/>
                </a:lnTo>
                <a:lnTo>
                  <a:pt x="848" y="277"/>
                </a:lnTo>
                <a:lnTo>
                  <a:pt x="834" y="287"/>
                </a:lnTo>
                <a:lnTo>
                  <a:pt x="821" y="297"/>
                </a:lnTo>
                <a:lnTo>
                  <a:pt x="807" y="306"/>
                </a:lnTo>
                <a:lnTo>
                  <a:pt x="794" y="318"/>
                </a:lnTo>
                <a:lnTo>
                  <a:pt x="782" y="331"/>
                </a:lnTo>
                <a:lnTo>
                  <a:pt x="773" y="345"/>
                </a:lnTo>
                <a:lnTo>
                  <a:pt x="761" y="358"/>
                </a:lnTo>
                <a:lnTo>
                  <a:pt x="753" y="372"/>
                </a:lnTo>
                <a:lnTo>
                  <a:pt x="746" y="387"/>
                </a:lnTo>
                <a:lnTo>
                  <a:pt x="746" y="387"/>
                </a:lnTo>
                <a:lnTo>
                  <a:pt x="742" y="372"/>
                </a:lnTo>
                <a:lnTo>
                  <a:pt x="738" y="356"/>
                </a:lnTo>
                <a:lnTo>
                  <a:pt x="732" y="343"/>
                </a:lnTo>
                <a:lnTo>
                  <a:pt x="727" y="329"/>
                </a:lnTo>
                <a:lnTo>
                  <a:pt x="719" y="316"/>
                </a:lnTo>
                <a:lnTo>
                  <a:pt x="709" y="304"/>
                </a:lnTo>
                <a:lnTo>
                  <a:pt x="700" y="293"/>
                </a:lnTo>
                <a:lnTo>
                  <a:pt x="688" y="281"/>
                </a:lnTo>
                <a:lnTo>
                  <a:pt x="676" y="272"/>
                </a:lnTo>
                <a:lnTo>
                  <a:pt x="665" y="264"/>
                </a:lnTo>
                <a:lnTo>
                  <a:pt x="651" y="256"/>
                </a:lnTo>
                <a:lnTo>
                  <a:pt x="636" y="250"/>
                </a:lnTo>
                <a:lnTo>
                  <a:pt x="622" y="245"/>
                </a:lnTo>
                <a:lnTo>
                  <a:pt x="607" y="241"/>
                </a:lnTo>
                <a:lnTo>
                  <a:pt x="592" y="239"/>
                </a:lnTo>
                <a:lnTo>
                  <a:pt x="574" y="239"/>
                </a:lnTo>
                <a:lnTo>
                  <a:pt x="574" y="239"/>
                </a:lnTo>
                <a:lnTo>
                  <a:pt x="553" y="241"/>
                </a:lnTo>
                <a:lnTo>
                  <a:pt x="553" y="241"/>
                </a:lnTo>
                <a:lnTo>
                  <a:pt x="536" y="224"/>
                </a:lnTo>
                <a:lnTo>
                  <a:pt x="516" y="208"/>
                </a:lnTo>
                <a:lnTo>
                  <a:pt x="497" y="197"/>
                </a:lnTo>
                <a:lnTo>
                  <a:pt x="476" y="185"/>
                </a:lnTo>
                <a:lnTo>
                  <a:pt x="455" y="177"/>
                </a:lnTo>
                <a:lnTo>
                  <a:pt x="432" y="171"/>
                </a:lnTo>
                <a:lnTo>
                  <a:pt x="409" y="168"/>
                </a:lnTo>
                <a:lnTo>
                  <a:pt x="383" y="166"/>
                </a:lnTo>
                <a:lnTo>
                  <a:pt x="383" y="166"/>
                </a:lnTo>
                <a:lnTo>
                  <a:pt x="362" y="168"/>
                </a:lnTo>
                <a:lnTo>
                  <a:pt x="341" y="170"/>
                </a:lnTo>
                <a:lnTo>
                  <a:pt x="322" y="175"/>
                </a:lnTo>
                <a:lnTo>
                  <a:pt x="301" y="181"/>
                </a:lnTo>
                <a:lnTo>
                  <a:pt x="281" y="191"/>
                </a:lnTo>
                <a:lnTo>
                  <a:pt x="264" y="200"/>
                </a:lnTo>
                <a:lnTo>
                  <a:pt x="247" y="212"/>
                </a:lnTo>
                <a:lnTo>
                  <a:pt x="229" y="227"/>
                </a:lnTo>
                <a:lnTo>
                  <a:pt x="229" y="227"/>
                </a:lnTo>
                <a:lnTo>
                  <a:pt x="218" y="239"/>
                </a:lnTo>
                <a:lnTo>
                  <a:pt x="206" y="250"/>
                </a:lnTo>
                <a:lnTo>
                  <a:pt x="197" y="264"/>
                </a:lnTo>
                <a:lnTo>
                  <a:pt x="189" y="277"/>
                </a:lnTo>
                <a:lnTo>
                  <a:pt x="181" y="293"/>
                </a:lnTo>
                <a:lnTo>
                  <a:pt x="173" y="306"/>
                </a:lnTo>
                <a:lnTo>
                  <a:pt x="168" y="322"/>
                </a:lnTo>
                <a:lnTo>
                  <a:pt x="164" y="337"/>
                </a:lnTo>
                <a:lnTo>
                  <a:pt x="164" y="337"/>
                </a:lnTo>
                <a:lnTo>
                  <a:pt x="146" y="341"/>
                </a:lnTo>
                <a:lnTo>
                  <a:pt x="131" y="347"/>
                </a:lnTo>
                <a:lnTo>
                  <a:pt x="114" y="355"/>
                </a:lnTo>
                <a:lnTo>
                  <a:pt x="98" y="362"/>
                </a:lnTo>
                <a:lnTo>
                  <a:pt x="85" y="372"/>
                </a:lnTo>
                <a:lnTo>
                  <a:pt x="71" y="382"/>
                </a:lnTo>
                <a:lnTo>
                  <a:pt x="58" y="393"/>
                </a:lnTo>
                <a:lnTo>
                  <a:pt x="46" y="407"/>
                </a:lnTo>
                <a:lnTo>
                  <a:pt x="37" y="420"/>
                </a:lnTo>
                <a:lnTo>
                  <a:pt x="27" y="435"/>
                </a:lnTo>
                <a:lnTo>
                  <a:pt x="19" y="451"/>
                </a:lnTo>
                <a:lnTo>
                  <a:pt x="12" y="466"/>
                </a:lnTo>
                <a:lnTo>
                  <a:pt x="8" y="484"/>
                </a:lnTo>
                <a:lnTo>
                  <a:pt x="4" y="499"/>
                </a:lnTo>
                <a:lnTo>
                  <a:pt x="0" y="518"/>
                </a:lnTo>
                <a:lnTo>
                  <a:pt x="0" y="536"/>
                </a:lnTo>
                <a:lnTo>
                  <a:pt x="0" y="536"/>
                </a:lnTo>
                <a:lnTo>
                  <a:pt x="2" y="557"/>
                </a:lnTo>
                <a:lnTo>
                  <a:pt x="4" y="576"/>
                </a:lnTo>
                <a:lnTo>
                  <a:pt x="10" y="595"/>
                </a:lnTo>
                <a:lnTo>
                  <a:pt x="15" y="615"/>
                </a:lnTo>
                <a:lnTo>
                  <a:pt x="25" y="632"/>
                </a:lnTo>
                <a:lnTo>
                  <a:pt x="35" y="649"/>
                </a:lnTo>
                <a:lnTo>
                  <a:pt x="46" y="665"/>
                </a:lnTo>
                <a:lnTo>
                  <a:pt x="60" y="678"/>
                </a:lnTo>
                <a:lnTo>
                  <a:pt x="73" y="692"/>
                </a:lnTo>
                <a:lnTo>
                  <a:pt x="89" y="703"/>
                </a:lnTo>
                <a:lnTo>
                  <a:pt x="106" y="713"/>
                </a:lnTo>
                <a:lnTo>
                  <a:pt x="123" y="723"/>
                </a:lnTo>
                <a:lnTo>
                  <a:pt x="143" y="728"/>
                </a:lnTo>
                <a:lnTo>
                  <a:pt x="162" y="734"/>
                </a:lnTo>
                <a:lnTo>
                  <a:pt x="181" y="736"/>
                </a:lnTo>
                <a:lnTo>
                  <a:pt x="202" y="738"/>
                </a:lnTo>
                <a:lnTo>
                  <a:pt x="206" y="738"/>
                </a:lnTo>
                <a:lnTo>
                  <a:pt x="690" y="738"/>
                </a:lnTo>
                <a:lnTo>
                  <a:pt x="690" y="738"/>
                </a:lnTo>
                <a:lnTo>
                  <a:pt x="705" y="738"/>
                </a:lnTo>
                <a:lnTo>
                  <a:pt x="705" y="738"/>
                </a:lnTo>
                <a:lnTo>
                  <a:pt x="717" y="738"/>
                </a:lnTo>
                <a:lnTo>
                  <a:pt x="717" y="738"/>
                </a:lnTo>
                <a:lnTo>
                  <a:pt x="1497" y="738"/>
                </a:lnTo>
                <a:lnTo>
                  <a:pt x="1497" y="738"/>
                </a:lnTo>
                <a:lnTo>
                  <a:pt x="1578" y="738"/>
                </a:lnTo>
                <a:lnTo>
                  <a:pt x="2008" y="738"/>
                </a:lnTo>
                <a:lnTo>
                  <a:pt x="2012" y="738"/>
                </a:lnTo>
                <a:lnTo>
                  <a:pt x="2345" y="738"/>
                </a:lnTo>
                <a:lnTo>
                  <a:pt x="2496" y="738"/>
                </a:lnTo>
                <a:lnTo>
                  <a:pt x="2496" y="738"/>
                </a:lnTo>
                <a:lnTo>
                  <a:pt x="2509" y="738"/>
                </a:lnTo>
                <a:lnTo>
                  <a:pt x="2509" y="738"/>
                </a:lnTo>
                <a:lnTo>
                  <a:pt x="2523" y="738"/>
                </a:lnTo>
                <a:lnTo>
                  <a:pt x="2523" y="738"/>
                </a:lnTo>
                <a:lnTo>
                  <a:pt x="3315" y="738"/>
                </a:lnTo>
                <a:lnTo>
                  <a:pt x="3315" y="738"/>
                </a:lnTo>
                <a:lnTo>
                  <a:pt x="3384" y="738"/>
                </a:lnTo>
                <a:lnTo>
                  <a:pt x="4164" y="738"/>
                </a:lnTo>
                <a:lnTo>
                  <a:pt x="4164" y="738"/>
                </a:lnTo>
                <a:lnTo>
                  <a:pt x="4166" y="738"/>
                </a:lnTo>
                <a:lnTo>
                  <a:pt x="4166" y="738"/>
                </a:lnTo>
                <a:lnTo>
                  <a:pt x="4174" y="738"/>
                </a:lnTo>
                <a:lnTo>
                  <a:pt x="4178" y="738"/>
                </a:lnTo>
                <a:lnTo>
                  <a:pt x="4662" y="738"/>
                </a:lnTo>
                <a:lnTo>
                  <a:pt x="4662" y="738"/>
                </a:lnTo>
                <a:lnTo>
                  <a:pt x="4669" y="738"/>
                </a:lnTo>
                <a:lnTo>
                  <a:pt x="4669" y="738"/>
                </a:lnTo>
                <a:lnTo>
                  <a:pt x="4671" y="738"/>
                </a:lnTo>
                <a:lnTo>
                  <a:pt x="4671" y="738"/>
                </a:lnTo>
                <a:lnTo>
                  <a:pt x="5533" y="738"/>
                </a:lnTo>
                <a:lnTo>
                  <a:pt x="5533" y="738"/>
                </a:lnTo>
                <a:lnTo>
                  <a:pt x="5556" y="736"/>
                </a:lnTo>
                <a:lnTo>
                  <a:pt x="5579" y="734"/>
                </a:lnTo>
                <a:lnTo>
                  <a:pt x="5600" y="728"/>
                </a:lnTo>
                <a:lnTo>
                  <a:pt x="5621" y="721"/>
                </a:lnTo>
                <a:lnTo>
                  <a:pt x="5641" y="711"/>
                </a:lnTo>
                <a:lnTo>
                  <a:pt x="5660" y="699"/>
                </a:lnTo>
                <a:lnTo>
                  <a:pt x="5677" y="686"/>
                </a:lnTo>
                <a:lnTo>
                  <a:pt x="5693" y="671"/>
                </a:lnTo>
                <a:lnTo>
                  <a:pt x="5708" y="655"/>
                </a:lnTo>
                <a:lnTo>
                  <a:pt x="5721" y="638"/>
                </a:lnTo>
                <a:lnTo>
                  <a:pt x="5733" y="619"/>
                </a:lnTo>
                <a:lnTo>
                  <a:pt x="5743" y="599"/>
                </a:lnTo>
                <a:lnTo>
                  <a:pt x="5750" y="578"/>
                </a:lnTo>
                <a:lnTo>
                  <a:pt x="5754" y="557"/>
                </a:lnTo>
                <a:lnTo>
                  <a:pt x="5758" y="534"/>
                </a:lnTo>
                <a:lnTo>
                  <a:pt x="5760" y="511"/>
                </a:lnTo>
                <a:lnTo>
                  <a:pt x="5760" y="511"/>
                </a:lnTo>
                <a:lnTo>
                  <a:pt x="5758" y="488"/>
                </a:lnTo>
                <a:lnTo>
                  <a:pt x="5754" y="466"/>
                </a:lnTo>
                <a:lnTo>
                  <a:pt x="5750" y="443"/>
                </a:lnTo>
                <a:lnTo>
                  <a:pt x="5743" y="422"/>
                </a:lnTo>
                <a:lnTo>
                  <a:pt x="5733" y="403"/>
                </a:lnTo>
                <a:lnTo>
                  <a:pt x="5721" y="383"/>
                </a:lnTo>
                <a:lnTo>
                  <a:pt x="5708" y="366"/>
                </a:lnTo>
                <a:lnTo>
                  <a:pt x="5693" y="351"/>
                </a:lnTo>
                <a:lnTo>
                  <a:pt x="5677" y="335"/>
                </a:lnTo>
                <a:lnTo>
                  <a:pt x="5660" y="324"/>
                </a:lnTo>
                <a:lnTo>
                  <a:pt x="5641" y="312"/>
                </a:lnTo>
                <a:lnTo>
                  <a:pt x="5621" y="303"/>
                </a:lnTo>
                <a:lnTo>
                  <a:pt x="5600" y="295"/>
                </a:lnTo>
                <a:lnTo>
                  <a:pt x="5579" y="289"/>
                </a:lnTo>
                <a:lnTo>
                  <a:pt x="5556" y="285"/>
                </a:lnTo>
                <a:lnTo>
                  <a:pt x="5533" y="285"/>
                </a:lnTo>
                <a:lnTo>
                  <a:pt x="5533" y="285"/>
                </a:lnTo>
                <a:close/>
              </a:path>
            </a:pathLst>
          </a:custGeom>
          <a:solidFill>
            <a:schemeClr val="accent2">
              <a:lumMod val="20000"/>
              <a:lumOff val="80000"/>
            </a:schemeClr>
          </a:solidFill>
          <a:ln>
            <a:noFill/>
          </a:ln>
        </p:spPr>
        <p:txBody>
          <a:bodyPr vert="horz" wrap="square" lIns="91440" tIns="274320" rIns="91440" bIns="45720" numCol="1" anchor="ctr" anchorCtr="0" compatLnSpc="1">
            <a:prstTxWarp prst="textNoShape">
              <a:avLst/>
            </a:prstTxWarp>
          </a:bodyPr>
          <a:lstStyle/>
          <a:p>
            <a:pPr algn="ctr"/>
            <a:r>
              <a:rPr lang="en-US" sz="1400" dirty="0">
                <a:solidFill>
                  <a:srgbClr val="676767">
                    <a:lumMod val="75000"/>
                  </a:srgbClr>
                </a:solidFill>
                <a:latin typeface="Arial"/>
                <a:cs typeface="Arial" panose="020B0604020202020204" pitchFamily="34" charset="0"/>
              </a:rPr>
              <a:t>Cloud Apps</a:t>
            </a:r>
          </a:p>
        </p:txBody>
      </p:sp>
      <p:sp>
        <p:nvSpPr>
          <p:cNvPr id="389" name="Freeform 388"/>
          <p:cNvSpPr/>
          <p:nvPr/>
        </p:nvSpPr>
        <p:spPr>
          <a:xfrm rot="10800000">
            <a:off x="2962733" y="2297721"/>
            <a:ext cx="4394358" cy="686390"/>
          </a:xfrm>
          <a:custGeom>
            <a:avLst/>
            <a:gdLst>
              <a:gd name="connsiteX0" fmla="*/ 4742627 w 4742627"/>
              <a:gd name="connsiteY0" fmla="*/ 773314 h 773314"/>
              <a:gd name="connsiteX1" fmla="*/ 0 w 4742627"/>
              <a:gd name="connsiteY1" fmla="*/ 773314 h 773314"/>
              <a:gd name="connsiteX2" fmla="*/ 218047 w 4742627"/>
              <a:gd name="connsiteY2" fmla="*/ 462542 h 773314"/>
              <a:gd name="connsiteX3" fmla="*/ 437490 w 4742627"/>
              <a:gd name="connsiteY3" fmla="*/ 110904 h 773314"/>
              <a:gd name="connsiteX4" fmla="*/ 498867 w 4742627"/>
              <a:gd name="connsiteY4" fmla="*/ 0 h 773314"/>
              <a:gd name="connsiteX5" fmla="*/ 4242756 w 4742627"/>
              <a:gd name="connsiteY5" fmla="*/ 0 h 773314"/>
              <a:gd name="connsiteX6" fmla="*/ 4300384 w 4742627"/>
              <a:gd name="connsiteY6" fmla="*/ 104131 h 773314"/>
              <a:gd name="connsiteX7" fmla="*/ 4519827 w 4742627"/>
              <a:gd name="connsiteY7" fmla="*/ 455769 h 773314"/>
              <a:gd name="connsiteX0" fmla="*/ 4696907 w 4696907"/>
              <a:gd name="connsiteY0" fmla="*/ 773314 h 773314"/>
              <a:gd name="connsiteX1" fmla="*/ 0 w 4696907"/>
              <a:gd name="connsiteY1" fmla="*/ 766305 h 773314"/>
              <a:gd name="connsiteX2" fmla="*/ 172327 w 4696907"/>
              <a:gd name="connsiteY2" fmla="*/ 462542 h 773314"/>
              <a:gd name="connsiteX3" fmla="*/ 391770 w 4696907"/>
              <a:gd name="connsiteY3" fmla="*/ 110904 h 773314"/>
              <a:gd name="connsiteX4" fmla="*/ 453147 w 4696907"/>
              <a:gd name="connsiteY4" fmla="*/ 0 h 773314"/>
              <a:gd name="connsiteX5" fmla="*/ 4197036 w 4696907"/>
              <a:gd name="connsiteY5" fmla="*/ 0 h 773314"/>
              <a:gd name="connsiteX6" fmla="*/ 4254664 w 4696907"/>
              <a:gd name="connsiteY6" fmla="*/ 104131 h 773314"/>
              <a:gd name="connsiteX7" fmla="*/ 4474107 w 4696907"/>
              <a:gd name="connsiteY7" fmla="*/ 455769 h 773314"/>
              <a:gd name="connsiteX8" fmla="*/ 4696907 w 4696907"/>
              <a:gd name="connsiteY8" fmla="*/ 773314 h 773314"/>
              <a:gd name="connsiteX0" fmla="*/ 4696907 w 4696907"/>
              <a:gd name="connsiteY0" fmla="*/ 773314 h 773314"/>
              <a:gd name="connsiteX1" fmla="*/ 0 w 4696907"/>
              <a:gd name="connsiteY1" fmla="*/ 766305 h 773314"/>
              <a:gd name="connsiteX2" fmla="*/ 172327 w 4696907"/>
              <a:gd name="connsiteY2" fmla="*/ 462542 h 773314"/>
              <a:gd name="connsiteX3" fmla="*/ 391770 w 4696907"/>
              <a:gd name="connsiteY3" fmla="*/ 110904 h 773314"/>
              <a:gd name="connsiteX4" fmla="*/ 453147 w 4696907"/>
              <a:gd name="connsiteY4" fmla="*/ 0 h 773314"/>
              <a:gd name="connsiteX5" fmla="*/ 4197036 w 4696907"/>
              <a:gd name="connsiteY5" fmla="*/ 0 h 773314"/>
              <a:gd name="connsiteX6" fmla="*/ 4254664 w 4696907"/>
              <a:gd name="connsiteY6" fmla="*/ 104131 h 773314"/>
              <a:gd name="connsiteX7" fmla="*/ 4474107 w 4696907"/>
              <a:gd name="connsiteY7" fmla="*/ 455769 h 773314"/>
              <a:gd name="connsiteX8" fmla="*/ 4696907 w 4696907"/>
              <a:gd name="connsiteY8" fmla="*/ 773314 h 773314"/>
              <a:gd name="connsiteX0" fmla="*/ 4696907 w 4696907"/>
              <a:gd name="connsiteY0" fmla="*/ 773314 h 773314"/>
              <a:gd name="connsiteX1" fmla="*/ 0 w 4696907"/>
              <a:gd name="connsiteY1" fmla="*/ 766305 h 773314"/>
              <a:gd name="connsiteX2" fmla="*/ 177407 w 4696907"/>
              <a:gd name="connsiteY2" fmla="*/ 462543 h 773314"/>
              <a:gd name="connsiteX3" fmla="*/ 391770 w 4696907"/>
              <a:gd name="connsiteY3" fmla="*/ 110904 h 773314"/>
              <a:gd name="connsiteX4" fmla="*/ 453147 w 4696907"/>
              <a:gd name="connsiteY4" fmla="*/ 0 h 773314"/>
              <a:gd name="connsiteX5" fmla="*/ 4197036 w 4696907"/>
              <a:gd name="connsiteY5" fmla="*/ 0 h 773314"/>
              <a:gd name="connsiteX6" fmla="*/ 4254664 w 4696907"/>
              <a:gd name="connsiteY6" fmla="*/ 104131 h 773314"/>
              <a:gd name="connsiteX7" fmla="*/ 4474107 w 4696907"/>
              <a:gd name="connsiteY7" fmla="*/ 455769 h 773314"/>
              <a:gd name="connsiteX8" fmla="*/ 4696907 w 4696907"/>
              <a:gd name="connsiteY8" fmla="*/ 773314 h 773314"/>
              <a:gd name="connsiteX0" fmla="*/ 4646107 w 4646107"/>
              <a:gd name="connsiteY0" fmla="*/ 773314 h 773314"/>
              <a:gd name="connsiteX1" fmla="*/ 0 w 4646107"/>
              <a:gd name="connsiteY1" fmla="*/ 766305 h 773314"/>
              <a:gd name="connsiteX2" fmla="*/ 126607 w 4646107"/>
              <a:gd name="connsiteY2" fmla="*/ 462543 h 773314"/>
              <a:gd name="connsiteX3" fmla="*/ 340970 w 4646107"/>
              <a:gd name="connsiteY3" fmla="*/ 110904 h 773314"/>
              <a:gd name="connsiteX4" fmla="*/ 402347 w 4646107"/>
              <a:gd name="connsiteY4" fmla="*/ 0 h 773314"/>
              <a:gd name="connsiteX5" fmla="*/ 4146236 w 4646107"/>
              <a:gd name="connsiteY5" fmla="*/ 0 h 773314"/>
              <a:gd name="connsiteX6" fmla="*/ 4203864 w 4646107"/>
              <a:gd name="connsiteY6" fmla="*/ 104131 h 773314"/>
              <a:gd name="connsiteX7" fmla="*/ 4423307 w 4646107"/>
              <a:gd name="connsiteY7" fmla="*/ 455769 h 773314"/>
              <a:gd name="connsiteX8" fmla="*/ 4646107 w 4646107"/>
              <a:gd name="connsiteY8" fmla="*/ 773314 h 773314"/>
              <a:gd name="connsiteX0" fmla="*/ 4646107 w 4646107"/>
              <a:gd name="connsiteY0" fmla="*/ 773314 h 773314"/>
              <a:gd name="connsiteX1" fmla="*/ 0 w 4646107"/>
              <a:gd name="connsiteY1" fmla="*/ 766305 h 773314"/>
              <a:gd name="connsiteX2" fmla="*/ 177407 w 4646107"/>
              <a:gd name="connsiteY2" fmla="*/ 462543 h 773314"/>
              <a:gd name="connsiteX3" fmla="*/ 340970 w 4646107"/>
              <a:gd name="connsiteY3" fmla="*/ 110904 h 773314"/>
              <a:gd name="connsiteX4" fmla="*/ 402347 w 4646107"/>
              <a:gd name="connsiteY4" fmla="*/ 0 h 773314"/>
              <a:gd name="connsiteX5" fmla="*/ 4146236 w 4646107"/>
              <a:gd name="connsiteY5" fmla="*/ 0 h 773314"/>
              <a:gd name="connsiteX6" fmla="*/ 4203864 w 4646107"/>
              <a:gd name="connsiteY6" fmla="*/ 104131 h 773314"/>
              <a:gd name="connsiteX7" fmla="*/ 4423307 w 4646107"/>
              <a:gd name="connsiteY7" fmla="*/ 455769 h 773314"/>
              <a:gd name="connsiteX8" fmla="*/ 4646107 w 4646107"/>
              <a:gd name="connsiteY8" fmla="*/ 773314 h 773314"/>
              <a:gd name="connsiteX0" fmla="*/ 4646107 w 4646107"/>
              <a:gd name="connsiteY0" fmla="*/ 773314 h 773314"/>
              <a:gd name="connsiteX1" fmla="*/ 0 w 4646107"/>
              <a:gd name="connsiteY1" fmla="*/ 766305 h 773314"/>
              <a:gd name="connsiteX2" fmla="*/ 177407 w 4646107"/>
              <a:gd name="connsiteY2" fmla="*/ 462543 h 773314"/>
              <a:gd name="connsiteX3" fmla="*/ 351130 w 4646107"/>
              <a:gd name="connsiteY3" fmla="*/ 117913 h 773314"/>
              <a:gd name="connsiteX4" fmla="*/ 402347 w 4646107"/>
              <a:gd name="connsiteY4" fmla="*/ 0 h 773314"/>
              <a:gd name="connsiteX5" fmla="*/ 4146236 w 4646107"/>
              <a:gd name="connsiteY5" fmla="*/ 0 h 773314"/>
              <a:gd name="connsiteX6" fmla="*/ 4203864 w 4646107"/>
              <a:gd name="connsiteY6" fmla="*/ 104131 h 773314"/>
              <a:gd name="connsiteX7" fmla="*/ 4423307 w 4646107"/>
              <a:gd name="connsiteY7" fmla="*/ 455769 h 773314"/>
              <a:gd name="connsiteX8" fmla="*/ 4646107 w 4646107"/>
              <a:gd name="connsiteY8"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351130 w 4544507"/>
              <a:gd name="connsiteY3" fmla="*/ 117913 h 773314"/>
              <a:gd name="connsiteX4" fmla="*/ 402347 w 4544507"/>
              <a:gd name="connsiteY4" fmla="*/ 0 h 773314"/>
              <a:gd name="connsiteX5" fmla="*/ 4146236 w 4544507"/>
              <a:gd name="connsiteY5" fmla="*/ 0 h 773314"/>
              <a:gd name="connsiteX6" fmla="*/ 4203864 w 4544507"/>
              <a:gd name="connsiteY6" fmla="*/ 104131 h 773314"/>
              <a:gd name="connsiteX7" fmla="*/ 4423307 w 4544507"/>
              <a:gd name="connsiteY7" fmla="*/ 455769 h 773314"/>
              <a:gd name="connsiteX8" fmla="*/ 4544507 w 4544507"/>
              <a:gd name="connsiteY8"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351130 w 4544507"/>
              <a:gd name="connsiteY3" fmla="*/ 117913 h 773314"/>
              <a:gd name="connsiteX4" fmla="*/ 402347 w 4544507"/>
              <a:gd name="connsiteY4" fmla="*/ 0 h 773314"/>
              <a:gd name="connsiteX5" fmla="*/ 4146236 w 4544507"/>
              <a:gd name="connsiteY5" fmla="*/ 0 h 773314"/>
              <a:gd name="connsiteX6" fmla="*/ 4203864 w 4544507"/>
              <a:gd name="connsiteY6" fmla="*/ 104131 h 773314"/>
              <a:gd name="connsiteX7" fmla="*/ 4387747 w 4544507"/>
              <a:gd name="connsiteY7" fmla="*/ 455769 h 773314"/>
              <a:gd name="connsiteX8" fmla="*/ 4544507 w 4544507"/>
              <a:gd name="connsiteY8"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402347 w 4544507"/>
              <a:gd name="connsiteY3" fmla="*/ 0 h 773314"/>
              <a:gd name="connsiteX4" fmla="*/ 4146236 w 4544507"/>
              <a:gd name="connsiteY4" fmla="*/ 0 h 773314"/>
              <a:gd name="connsiteX5" fmla="*/ 4203864 w 4544507"/>
              <a:gd name="connsiteY5" fmla="*/ 104131 h 773314"/>
              <a:gd name="connsiteX6" fmla="*/ 4387747 w 4544507"/>
              <a:gd name="connsiteY6" fmla="*/ 455769 h 773314"/>
              <a:gd name="connsiteX7" fmla="*/ 4544507 w 4544507"/>
              <a:gd name="connsiteY7"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402347 w 4544507"/>
              <a:gd name="connsiteY3" fmla="*/ 0 h 773314"/>
              <a:gd name="connsiteX4" fmla="*/ 4146236 w 4544507"/>
              <a:gd name="connsiteY4" fmla="*/ 0 h 773314"/>
              <a:gd name="connsiteX5" fmla="*/ 4203864 w 4544507"/>
              <a:gd name="connsiteY5" fmla="*/ 104131 h 773314"/>
              <a:gd name="connsiteX6" fmla="*/ 4387747 w 4544507"/>
              <a:gd name="connsiteY6" fmla="*/ 455769 h 773314"/>
              <a:gd name="connsiteX7" fmla="*/ 4544507 w 4544507"/>
              <a:gd name="connsiteY7"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402347 w 4544507"/>
              <a:gd name="connsiteY3" fmla="*/ 0 h 773314"/>
              <a:gd name="connsiteX4" fmla="*/ 4146236 w 4544507"/>
              <a:gd name="connsiteY4" fmla="*/ 0 h 773314"/>
              <a:gd name="connsiteX5" fmla="*/ 4203864 w 4544507"/>
              <a:gd name="connsiteY5" fmla="*/ 104131 h 773314"/>
              <a:gd name="connsiteX6" fmla="*/ 4387747 w 4544507"/>
              <a:gd name="connsiteY6" fmla="*/ 455769 h 773314"/>
              <a:gd name="connsiteX7" fmla="*/ 4544507 w 4544507"/>
              <a:gd name="connsiteY7" fmla="*/ 773314 h 773314"/>
              <a:gd name="connsiteX0" fmla="*/ 4544507 w 4544507"/>
              <a:gd name="connsiteY0" fmla="*/ 773314 h 773314"/>
              <a:gd name="connsiteX1" fmla="*/ 0 w 4544507"/>
              <a:gd name="connsiteY1" fmla="*/ 766305 h 773314"/>
              <a:gd name="connsiteX2" fmla="*/ 177407 w 4544507"/>
              <a:gd name="connsiteY2" fmla="*/ 462543 h 773314"/>
              <a:gd name="connsiteX3" fmla="*/ 402347 w 4544507"/>
              <a:gd name="connsiteY3" fmla="*/ 0 h 773314"/>
              <a:gd name="connsiteX4" fmla="*/ 4146236 w 4544507"/>
              <a:gd name="connsiteY4" fmla="*/ 0 h 773314"/>
              <a:gd name="connsiteX5" fmla="*/ 4203864 w 4544507"/>
              <a:gd name="connsiteY5" fmla="*/ 104131 h 773314"/>
              <a:gd name="connsiteX6" fmla="*/ 4387747 w 4544507"/>
              <a:gd name="connsiteY6" fmla="*/ 455769 h 773314"/>
              <a:gd name="connsiteX7" fmla="*/ 4544507 w 4544507"/>
              <a:gd name="connsiteY7" fmla="*/ 773314 h 773314"/>
              <a:gd name="connsiteX0" fmla="*/ 4534689 w 4534689"/>
              <a:gd name="connsiteY0" fmla="*/ 773314 h 773314"/>
              <a:gd name="connsiteX1" fmla="*/ 0 w 4534689"/>
              <a:gd name="connsiteY1" fmla="*/ 766305 h 773314"/>
              <a:gd name="connsiteX2" fmla="*/ 167589 w 4534689"/>
              <a:gd name="connsiteY2" fmla="*/ 462543 h 773314"/>
              <a:gd name="connsiteX3" fmla="*/ 392529 w 4534689"/>
              <a:gd name="connsiteY3" fmla="*/ 0 h 773314"/>
              <a:gd name="connsiteX4" fmla="*/ 4136418 w 4534689"/>
              <a:gd name="connsiteY4" fmla="*/ 0 h 773314"/>
              <a:gd name="connsiteX5" fmla="*/ 4194046 w 4534689"/>
              <a:gd name="connsiteY5" fmla="*/ 104131 h 773314"/>
              <a:gd name="connsiteX6" fmla="*/ 4377929 w 4534689"/>
              <a:gd name="connsiteY6" fmla="*/ 455769 h 773314"/>
              <a:gd name="connsiteX7" fmla="*/ 4534689 w 4534689"/>
              <a:gd name="connsiteY7" fmla="*/ 773314 h 773314"/>
              <a:gd name="connsiteX0" fmla="*/ 4534689 w 4534689"/>
              <a:gd name="connsiteY0" fmla="*/ 773314 h 773314"/>
              <a:gd name="connsiteX1" fmla="*/ 0 w 4534689"/>
              <a:gd name="connsiteY1" fmla="*/ 766305 h 773314"/>
              <a:gd name="connsiteX2" fmla="*/ 167589 w 4534689"/>
              <a:gd name="connsiteY2" fmla="*/ 462543 h 773314"/>
              <a:gd name="connsiteX3" fmla="*/ 392529 w 4534689"/>
              <a:gd name="connsiteY3" fmla="*/ 0 h 773314"/>
              <a:gd name="connsiteX4" fmla="*/ 4136418 w 4534689"/>
              <a:gd name="connsiteY4" fmla="*/ 0 h 773314"/>
              <a:gd name="connsiteX5" fmla="*/ 4194046 w 4534689"/>
              <a:gd name="connsiteY5" fmla="*/ 104131 h 773314"/>
              <a:gd name="connsiteX6" fmla="*/ 4377929 w 4534689"/>
              <a:gd name="connsiteY6" fmla="*/ 455769 h 773314"/>
              <a:gd name="connsiteX7" fmla="*/ 4534689 w 4534689"/>
              <a:gd name="connsiteY7" fmla="*/ 773314 h 773314"/>
              <a:gd name="connsiteX0" fmla="*/ 4516362 w 4516362"/>
              <a:gd name="connsiteY0" fmla="*/ 773314 h 773314"/>
              <a:gd name="connsiteX1" fmla="*/ 0 w 4516362"/>
              <a:gd name="connsiteY1" fmla="*/ 766305 h 773314"/>
              <a:gd name="connsiteX2" fmla="*/ 149262 w 4516362"/>
              <a:gd name="connsiteY2" fmla="*/ 462543 h 773314"/>
              <a:gd name="connsiteX3" fmla="*/ 374202 w 4516362"/>
              <a:gd name="connsiteY3" fmla="*/ 0 h 773314"/>
              <a:gd name="connsiteX4" fmla="*/ 4118091 w 4516362"/>
              <a:gd name="connsiteY4" fmla="*/ 0 h 773314"/>
              <a:gd name="connsiteX5" fmla="*/ 4175719 w 4516362"/>
              <a:gd name="connsiteY5" fmla="*/ 104131 h 773314"/>
              <a:gd name="connsiteX6" fmla="*/ 4359602 w 4516362"/>
              <a:gd name="connsiteY6" fmla="*/ 455769 h 773314"/>
              <a:gd name="connsiteX7" fmla="*/ 4516362 w 4516362"/>
              <a:gd name="connsiteY7" fmla="*/ 773314 h 773314"/>
              <a:gd name="connsiteX0" fmla="*/ 4529452 w 4529452"/>
              <a:gd name="connsiteY0" fmla="*/ 773314 h 773314"/>
              <a:gd name="connsiteX1" fmla="*/ 0 w 4529452"/>
              <a:gd name="connsiteY1" fmla="*/ 766305 h 773314"/>
              <a:gd name="connsiteX2" fmla="*/ 162352 w 4529452"/>
              <a:gd name="connsiteY2" fmla="*/ 462543 h 773314"/>
              <a:gd name="connsiteX3" fmla="*/ 387292 w 4529452"/>
              <a:gd name="connsiteY3" fmla="*/ 0 h 773314"/>
              <a:gd name="connsiteX4" fmla="*/ 4131181 w 4529452"/>
              <a:gd name="connsiteY4" fmla="*/ 0 h 773314"/>
              <a:gd name="connsiteX5" fmla="*/ 4188809 w 4529452"/>
              <a:gd name="connsiteY5" fmla="*/ 104131 h 773314"/>
              <a:gd name="connsiteX6" fmla="*/ 4372692 w 4529452"/>
              <a:gd name="connsiteY6" fmla="*/ 455769 h 773314"/>
              <a:gd name="connsiteX7" fmla="*/ 4529452 w 4529452"/>
              <a:gd name="connsiteY7" fmla="*/ 773314 h 77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9452" h="773314">
                <a:moveTo>
                  <a:pt x="4529452" y="773314"/>
                </a:moveTo>
                <a:lnTo>
                  <a:pt x="0" y="766305"/>
                </a:lnTo>
                <a:cubicBezTo>
                  <a:pt x="72682" y="633800"/>
                  <a:pt x="79852" y="600305"/>
                  <a:pt x="162352" y="462543"/>
                </a:cubicBezTo>
                <a:cubicBezTo>
                  <a:pt x="239228" y="313797"/>
                  <a:pt x="254020" y="274231"/>
                  <a:pt x="387292" y="0"/>
                </a:cubicBezTo>
                <a:lnTo>
                  <a:pt x="4131181" y="0"/>
                </a:lnTo>
                <a:lnTo>
                  <a:pt x="4188809" y="104131"/>
                </a:lnTo>
                <a:cubicBezTo>
                  <a:pt x="4259956" y="225104"/>
                  <a:pt x="4297649" y="342400"/>
                  <a:pt x="4372692" y="455769"/>
                </a:cubicBezTo>
                <a:lnTo>
                  <a:pt x="4529452" y="773314"/>
                </a:lnTo>
                <a:close/>
              </a:path>
            </a:pathLst>
          </a:custGeom>
          <a:pattFill prst="pct30">
            <a:fgClr>
              <a:schemeClr val="accent3">
                <a:lumMod val="20000"/>
                <a:lumOff val="8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9" name="Rounded Rectangle 8"/>
          <p:cNvSpPr/>
          <p:nvPr/>
        </p:nvSpPr>
        <p:spPr>
          <a:xfrm>
            <a:off x="6246572" y="696324"/>
            <a:ext cx="362868" cy="361856"/>
          </a:xfrm>
          <a:prstGeom prst="roundRect">
            <a:avLst>
              <a:gd name="adj" fmla="val 6517"/>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10" name="Rounded Rectangle 9"/>
          <p:cNvSpPr/>
          <p:nvPr/>
        </p:nvSpPr>
        <p:spPr>
          <a:xfrm>
            <a:off x="6917256" y="825012"/>
            <a:ext cx="225312" cy="224684"/>
          </a:xfrm>
          <a:prstGeom prst="roundRect">
            <a:avLst>
              <a:gd name="adj" fmla="val 806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sp>
        <p:nvSpPr>
          <p:cNvPr id="14" name="Rounded Rectangle 13"/>
          <p:cNvSpPr/>
          <p:nvPr/>
        </p:nvSpPr>
        <p:spPr>
          <a:xfrm>
            <a:off x="6653974" y="1076858"/>
            <a:ext cx="225312" cy="224684"/>
          </a:xfrm>
          <a:prstGeom prst="roundRect">
            <a:avLst>
              <a:gd name="adj" fmla="val 978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sp>
        <p:nvSpPr>
          <p:cNvPr id="15" name="Rounded Rectangle 14"/>
          <p:cNvSpPr/>
          <p:nvPr/>
        </p:nvSpPr>
        <p:spPr>
          <a:xfrm>
            <a:off x="3095337" y="930926"/>
            <a:ext cx="362868" cy="361856"/>
          </a:xfrm>
          <a:prstGeom prst="roundRect">
            <a:avLst>
              <a:gd name="adj" fmla="val 7052"/>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18" name="Rounded Rectangle 17"/>
          <p:cNvSpPr/>
          <p:nvPr/>
        </p:nvSpPr>
        <p:spPr>
          <a:xfrm>
            <a:off x="7376171" y="815673"/>
            <a:ext cx="362868" cy="361856"/>
          </a:xfrm>
          <a:prstGeom prst="roundRect">
            <a:avLst>
              <a:gd name="adj" fmla="val 865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26" name="Rounded Rectangle 25"/>
          <p:cNvSpPr/>
          <p:nvPr/>
        </p:nvSpPr>
        <p:spPr>
          <a:xfrm>
            <a:off x="3662988" y="777754"/>
            <a:ext cx="362868" cy="361856"/>
          </a:xfrm>
          <a:prstGeom prst="roundRect">
            <a:avLst>
              <a:gd name="adj" fmla="val 9188"/>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27" name="Rounded Rectangle 26"/>
          <p:cNvSpPr/>
          <p:nvPr/>
        </p:nvSpPr>
        <p:spPr>
          <a:xfrm>
            <a:off x="7918765" y="821128"/>
            <a:ext cx="225312" cy="224684"/>
          </a:xfrm>
          <a:prstGeom prst="roundRect">
            <a:avLst>
              <a:gd name="adj" fmla="val 7203"/>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sp>
        <p:nvSpPr>
          <p:cNvPr id="30" name="Rounded Rectangle 29"/>
          <p:cNvSpPr/>
          <p:nvPr/>
        </p:nvSpPr>
        <p:spPr>
          <a:xfrm>
            <a:off x="4763767" y="1492454"/>
            <a:ext cx="362868" cy="361856"/>
          </a:xfrm>
          <a:prstGeom prst="roundRect">
            <a:avLst>
              <a:gd name="adj" fmla="val 8654"/>
            </a:avLst>
          </a:prstGeom>
          <a:solidFill>
            <a:schemeClr val="bg1">
              <a:lumMod val="8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ounded Rectangle 30"/>
          <p:cNvSpPr/>
          <p:nvPr/>
        </p:nvSpPr>
        <p:spPr>
          <a:xfrm>
            <a:off x="4170783" y="1699429"/>
            <a:ext cx="362868" cy="361856"/>
          </a:xfrm>
          <a:prstGeom prst="roundRect">
            <a:avLst>
              <a:gd name="adj" fmla="val 9722"/>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2" name="Rounded Rectangle 31"/>
          <p:cNvSpPr/>
          <p:nvPr/>
        </p:nvSpPr>
        <p:spPr>
          <a:xfrm>
            <a:off x="5356750" y="1699429"/>
            <a:ext cx="362868" cy="361856"/>
          </a:xfrm>
          <a:prstGeom prst="roundRect">
            <a:avLst>
              <a:gd name="adj" fmla="val 8120"/>
            </a:avLst>
          </a:prstGeom>
          <a:solidFill>
            <a:schemeClr val="bg1">
              <a:lumMod val="85000"/>
            </a:schemeClr>
          </a:solidFill>
          <a:ln>
            <a:solidFill>
              <a:schemeClr val="accent5">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Rounded Rectangle 32"/>
          <p:cNvSpPr/>
          <p:nvPr/>
        </p:nvSpPr>
        <p:spPr>
          <a:xfrm>
            <a:off x="5949734" y="1492454"/>
            <a:ext cx="362868" cy="361856"/>
          </a:xfrm>
          <a:prstGeom prst="roundRect">
            <a:avLst>
              <a:gd name="adj" fmla="val 8120"/>
            </a:avLst>
          </a:prstGeom>
          <a:solidFill>
            <a:schemeClr val="bg1">
              <a:lumMod val="8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Rounded Rectangle 33"/>
          <p:cNvSpPr/>
          <p:nvPr/>
        </p:nvSpPr>
        <p:spPr>
          <a:xfrm>
            <a:off x="6542718" y="1699429"/>
            <a:ext cx="362868" cy="361856"/>
          </a:xfrm>
          <a:prstGeom prst="roundRect">
            <a:avLst>
              <a:gd name="adj" fmla="val 9188"/>
            </a:avLst>
          </a:prstGeom>
          <a:solidFill>
            <a:schemeClr val="bg1">
              <a:lumMod val="8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ounded Rectangle 34"/>
          <p:cNvSpPr/>
          <p:nvPr/>
        </p:nvSpPr>
        <p:spPr>
          <a:xfrm>
            <a:off x="7135703" y="1492454"/>
            <a:ext cx="362868" cy="361856"/>
          </a:xfrm>
          <a:prstGeom prst="roundRect">
            <a:avLst>
              <a:gd name="adj" fmla="val 8654"/>
            </a:avLst>
          </a:prstGeom>
          <a:solidFill>
            <a:schemeClr val="bg1">
              <a:lumMod val="85000"/>
            </a:schemeClr>
          </a:solidFill>
          <a:ln>
            <a:solidFill>
              <a:schemeClr val="accent5">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3" name="Freeform 352"/>
          <p:cNvSpPr/>
          <p:nvPr/>
        </p:nvSpPr>
        <p:spPr>
          <a:xfrm rot="10800000">
            <a:off x="3588723" y="3699103"/>
            <a:ext cx="3018231" cy="632975"/>
          </a:xfrm>
          <a:custGeom>
            <a:avLst/>
            <a:gdLst>
              <a:gd name="connsiteX0" fmla="*/ 3018231 w 3018231"/>
              <a:gd name="connsiteY0" fmla="*/ 632975 h 632975"/>
              <a:gd name="connsiteX1" fmla="*/ 0 w 3018231"/>
              <a:gd name="connsiteY1" fmla="*/ 632975 h 632975"/>
              <a:gd name="connsiteX2" fmla="*/ 147168 w 3018231"/>
              <a:gd name="connsiteY2" fmla="*/ 287344 h 632975"/>
              <a:gd name="connsiteX3" fmla="*/ 252340 w 3018231"/>
              <a:gd name="connsiteY3" fmla="*/ 0 h 632975"/>
              <a:gd name="connsiteX4" fmla="*/ 2765486 w 3018231"/>
              <a:gd name="connsiteY4" fmla="*/ 0 h 632975"/>
              <a:gd name="connsiteX5" fmla="*/ 2868179 w 3018231"/>
              <a:gd name="connsiteY5" fmla="*/ 280572 h 63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231" h="632975">
                <a:moveTo>
                  <a:pt x="3018231" y="632975"/>
                </a:moveTo>
                <a:lnTo>
                  <a:pt x="0" y="632975"/>
                </a:lnTo>
                <a:lnTo>
                  <a:pt x="147168" y="287344"/>
                </a:lnTo>
                <a:lnTo>
                  <a:pt x="252340" y="0"/>
                </a:lnTo>
                <a:lnTo>
                  <a:pt x="2765486" y="0"/>
                </a:lnTo>
                <a:lnTo>
                  <a:pt x="2868179" y="280572"/>
                </a:lnTo>
                <a:close/>
              </a:path>
            </a:pathLst>
          </a:custGeom>
          <a:solidFill>
            <a:schemeClr val="bg1">
              <a:lumMod val="95000"/>
            </a:schemeClr>
          </a:solidFill>
          <a:ln w="9525" cmpd="sng">
            <a:solidFill>
              <a:srgbClr val="FFBC3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373" name="Freeform 372"/>
          <p:cNvSpPr/>
          <p:nvPr/>
        </p:nvSpPr>
        <p:spPr>
          <a:xfrm rot="10800000">
            <a:off x="3250762" y="3029831"/>
            <a:ext cx="3693286" cy="623552"/>
          </a:xfrm>
          <a:custGeom>
            <a:avLst/>
            <a:gdLst>
              <a:gd name="connsiteX0" fmla="*/ 3693286 w 3693286"/>
              <a:gd name="connsiteY0" fmla="*/ 623552 h 623552"/>
              <a:gd name="connsiteX1" fmla="*/ 0 w 3693286"/>
              <a:gd name="connsiteY1" fmla="*/ 623552 h 623552"/>
              <a:gd name="connsiteX2" fmla="*/ 120132 w 3693286"/>
              <a:gd name="connsiteY2" fmla="*/ 406479 h 623552"/>
              <a:gd name="connsiteX3" fmla="*/ 312421 w 3693286"/>
              <a:gd name="connsiteY3" fmla="*/ 12230 h 623552"/>
              <a:gd name="connsiteX4" fmla="*/ 317628 w 3693286"/>
              <a:gd name="connsiteY4" fmla="*/ 0 h 623552"/>
              <a:gd name="connsiteX5" fmla="*/ 3374793 w 3693286"/>
              <a:gd name="connsiteY5" fmla="*/ 0 h 623552"/>
              <a:gd name="connsiteX6" fmla="*/ 3377116 w 3693286"/>
              <a:gd name="connsiteY6" fmla="*/ 5458 h 623552"/>
              <a:gd name="connsiteX7" fmla="*/ 3569405 w 3693286"/>
              <a:gd name="connsiteY7" fmla="*/ 399706 h 6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3286" h="623552">
                <a:moveTo>
                  <a:pt x="3693286" y="623552"/>
                </a:moveTo>
                <a:lnTo>
                  <a:pt x="0" y="623552"/>
                </a:lnTo>
                <a:lnTo>
                  <a:pt x="120132" y="406479"/>
                </a:lnTo>
                <a:cubicBezTo>
                  <a:pt x="186754" y="278405"/>
                  <a:pt x="250955" y="146905"/>
                  <a:pt x="312421" y="12230"/>
                </a:cubicBezTo>
                <a:lnTo>
                  <a:pt x="317628" y="0"/>
                </a:lnTo>
                <a:lnTo>
                  <a:pt x="3374793" y="0"/>
                </a:lnTo>
                <a:lnTo>
                  <a:pt x="3377116" y="5458"/>
                </a:lnTo>
                <a:cubicBezTo>
                  <a:pt x="3438582" y="140132"/>
                  <a:pt x="3502783" y="271632"/>
                  <a:pt x="3569405" y="399706"/>
                </a:cubicBezTo>
                <a:close/>
              </a:path>
            </a:pathLst>
          </a:custGeom>
          <a:solidFill>
            <a:schemeClr val="bg1">
              <a:lumMod val="95000"/>
            </a:schemeClr>
          </a:solidFill>
          <a:ln w="9525">
            <a:solidFill>
              <a:srgbClr val="F9771D"/>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598" name="Freeform 597"/>
          <p:cNvSpPr/>
          <p:nvPr/>
        </p:nvSpPr>
        <p:spPr>
          <a:xfrm rot="10800000">
            <a:off x="3857157" y="4374942"/>
            <a:ext cx="2481769" cy="633248"/>
          </a:xfrm>
          <a:custGeom>
            <a:avLst/>
            <a:gdLst>
              <a:gd name="connsiteX0" fmla="*/ 2481769 w 2481769"/>
              <a:gd name="connsiteY0" fmla="*/ 633248 h 633248"/>
              <a:gd name="connsiteX1" fmla="*/ 0 w 2481769"/>
              <a:gd name="connsiteY1" fmla="*/ 633248 h 633248"/>
              <a:gd name="connsiteX2" fmla="*/ 25942 w 2481769"/>
              <a:gd name="connsiteY2" fmla="*/ 562371 h 633248"/>
              <a:gd name="connsiteX3" fmla="*/ 147802 w 2481769"/>
              <a:gd name="connsiteY3" fmla="*/ 166196 h 633248"/>
              <a:gd name="connsiteX4" fmla="*/ 189269 w 2481769"/>
              <a:gd name="connsiteY4" fmla="*/ 0 h 633248"/>
              <a:gd name="connsiteX5" fmla="*/ 2291711 w 2481769"/>
              <a:gd name="connsiteY5" fmla="*/ 0 h 633248"/>
              <a:gd name="connsiteX6" fmla="*/ 2331488 w 2481769"/>
              <a:gd name="connsiteY6" fmla="*/ 159423 h 633248"/>
              <a:gd name="connsiteX7" fmla="*/ 2453348 w 2481769"/>
              <a:gd name="connsiteY7" fmla="*/ 555598 h 63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1769" h="633248">
                <a:moveTo>
                  <a:pt x="2481769" y="633248"/>
                </a:moveTo>
                <a:lnTo>
                  <a:pt x="0" y="633248"/>
                </a:lnTo>
                <a:lnTo>
                  <a:pt x="25942" y="562371"/>
                </a:lnTo>
                <a:cubicBezTo>
                  <a:pt x="70713" y="429360"/>
                  <a:pt x="111328" y="297168"/>
                  <a:pt x="147802" y="166196"/>
                </a:cubicBezTo>
                <a:lnTo>
                  <a:pt x="189269" y="0"/>
                </a:lnTo>
                <a:lnTo>
                  <a:pt x="2291711" y="0"/>
                </a:lnTo>
                <a:lnTo>
                  <a:pt x="2331488" y="159423"/>
                </a:lnTo>
                <a:cubicBezTo>
                  <a:pt x="2367962" y="290395"/>
                  <a:pt x="2408577" y="422587"/>
                  <a:pt x="2453348" y="555598"/>
                </a:cubicBezTo>
                <a:close/>
              </a:path>
            </a:pathLst>
          </a:custGeom>
          <a:solidFill>
            <a:schemeClr val="bg1">
              <a:lumMod val="95000"/>
            </a:schemeClr>
          </a:solidFill>
          <a:ln w="9525">
            <a:solidFill>
              <a:srgbClr val="13A7E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endParaRPr lang="en-US" sz="900" dirty="0">
              <a:solidFill>
                <a:srgbClr val="FFFFFF"/>
              </a:solidFill>
            </a:endParaRPr>
          </a:p>
        </p:txBody>
      </p:sp>
      <p:sp>
        <p:nvSpPr>
          <p:cNvPr id="631" name="Freeform 630"/>
          <p:cNvSpPr/>
          <p:nvPr/>
        </p:nvSpPr>
        <p:spPr>
          <a:xfrm>
            <a:off x="3857181" y="4375003"/>
            <a:ext cx="992776" cy="635125"/>
          </a:xfrm>
          <a:custGeom>
            <a:avLst/>
            <a:gdLst>
              <a:gd name="connsiteX0" fmla="*/ 0 w 992776"/>
              <a:gd name="connsiteY0" fmla="*/ 0 h 635125"/>
              <a:gd name="connsiteX1" fmla="*/ 108468 w 992776"/>
              <a:gd name="connsiteY1" fmla="*/ 256 h 635125"/>
              <a:gd name="connsiteX2" fmla="*/ 108374 w 992776"/>
              <a:gd name="connsiteY2" fmla="*/ 0 h 635125"/>
              <a:gd name="connsiteX3" fmla="*/ 825368 w 992776"/>
              <a:gd name="connsiteY3" fmla="*/ 1689 h 635125"/>
              <a:gd name="connsiteX4" fmla="*/ 838258 w 992776"/>
              <a:gd name="connsiteY4" fmla="*/ 39089 h 635125"/>
              <a:gd name="connsiteX5" fmla="*/ 943356 w 992776"/>
              <a:gd name="connsiteY5" fmla="*/ 410440 h 635125"/>
              <a:gd name="connsiteX6" fmla="*/ 992776 w 992776"/>
              <a:gd name="connsiteY6" fmla="*/ 635125 h 635125"/>
              <a:gd name="connsiteX7" fmla="*/ 190043 w 992776"/>
              <a:gd name="connsiteY7" fmla="*/ 633216 h 635125"/>
              <a:gd name="connsiteX8" fmla="*/ 150260 w 992776"/>
              <a:gd name="connsiteY8" fmla="*/ 473765 h 635125"/>
              <a:gd name="connsiteX9" fmla="*/ 28399 w 992776"/>
              <a:gd name="connsiteY9" fmla="*/ 77590 h 6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776" h="635125">
                <a:moveTo>
                  <a:pt x="0" y="0"/>
                </a:moveTo>
                <a:lnTo>
                  <a:pt x="108468" y="256"/>
                </a:lnTo>
                <a:lnTo>
                  <a:pt x="108374" y="0"/>
                </a:lnTo>
                <a:lnTo>
                  <a:pt x="825368" y="1689"/>
                </a:lnTo>
                <a:lnTo>
                  <a:pt x="838258" y="39089"/>
                </a:lnTo>
                <a:cubicBezTo>
                  <a:pt x="877546" y="164264"/>
                  <a:pt x="912585" y="288182"/>
                  <a:pt x="943356" y="410440"/>
                </a:cubicBezTo>
                <a:lnTo>
                  <a:pt x="992776" y="635125"/>
                </a:lnTo>
                <a:lnTo>
                  <a:pt x="190043" y="633216"/>
                </a:lnTo>
                <a:lnTo>
                  <a:pt x="150260" y="473765"/>
                </a:lnTo>
                <a:cubicBezTo>
                  <a:pt x="113785" y="342794"/>
                  <a:pt x="73171" y="210601"/>
                  <a:pt x="28399" y="77590"/>
                </a:cubicBezTo>
                <a:close/>
              </a:path>
            </a:pathLst>
          </a:cu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351" name="Freeform 350"/>
          <p:cNvSpPr/>
          <p:nvPr/>
        </p:nvSpPr>
        <p:spPr>
          <a:xfrm>
            <a:off x="3588727" y="3701643"/>
            <a:ext cx="1077601" cy="632866"/>
          </a:xfrm>
          <a:custGeom>
            <a:avLst/>
            <a:gdLst>
              <a:gd name="connsiteX0" fmla="*/ 0 w 1077601"/>
              <a:gd name="connsiteY0" fmla="*/ 0 h 632866"/>
              <a:gd name="connsiteX1" fmla="*/ 482090 w 1077601"/>
              <a:gd name="connsiteY1" fmla="*/ 0 h 632866"/>
              <a:gd name="connsiteX2" fmla="*/ 839715 w 1077601"/>
              <a:gd name="connsiteY2" fmla="*/ 263 h 632866"/>
              <a:gd name="connsiteX3" fmla="*/ 976119 w 1077601"/>
              <a:gd name="connsiteY3" fmla="*/ 336093 h 632866"/>
              <a:gd name="connsiteX4" fmla="*/ 1077601 w 1077601"/>
              <a:gd name="connsiteY4" fmla="*/ 630525 h 632866"/>
              <a:gd name="connsiteX5" fmla="*/ 394944 w 1077601"/>
              <a:gd name="connsiteY5" fmla="*/ 632866 h 632866"/>
              <a:gd name="connsiteX6" fmla="*/ 394766 w 1077601"/>
              <a:gd name="connsiteY6" fmla="*/ 632379 h 632866"/>
              <a:gd name="connsiteX7" fmla="*/ 252704 w 1077601"/>
              <a:gd name="connsiteY7" fmla="*/ 632866 h 632866"/>
              <a:gd name="connsiteX8" fmla="*/ 150052 w 1077601"/>
              <a:gd name="connsiteY8" fmla="*/ 352404 h 63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601" h="632866">
                <a:moveTo>
                  <a:pt x="0" y="0"/>
                </a:moveTo>
                <a:lnTo>
                  <a:pt x="482090" y="0"/>
                </a:lnTo>
                <a:lnTo>
                  <a:pt x="839715" y="263"/>
                </a:lnTo>
                <a:lnTo>
                  <a:pt x="976119" y="336093"/>
                </a:lnTo>
                <a:lnTo>
                  <a:pt x="1077601" y="630525"/>
                </a:lnTo>
                <a:lnTo>
                  <a:pt x="394944" y="632866"/>
                </a:lnTo>
                <a:lnTo>
                  <a:pt x="394766" y="632379"/>
                </a:lnTo>
                <a:lnTo>
                  <a:pt x="252704" y="632866"/>
                </a:lnTo>
                <a:lnTo>
                  <a:pt x="150052" y="352404"/>
                </a:lnTo>
                <a:close/>
              </a:path>
            </a:pathLst>
          </a:cu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161" name="Rounded Rectangle 160"/>
          <p:cNvSpPr/>
          <p:nvPr/>
        </p:nvSpPr>
        <p:spPr>
          <a:xfrm>
            <a:off x="4613200" y="3123970"/>
            <a:ext cx="362868" cy="361856"/>
          </a:xfrm>
          <a:prstGeom prst="roundRect">
            <a:avLst>
              <a:gd name="adj" fmla="val 5876"/>
            </a:avLst>
          </a:prstGeom>
          <a:solidFill>
            <a:schemeClr val="bg1"/>
          </a:solidFill>
          <a:ln w="28575">
            <a:solidFill>
              <a:srgbClr val="676767"/>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162" name="Rectangle 161"/>
          <p:cNvSpPr/>
          <p:nvPr/>
        </p:nvSpPr>
        <p:spPr>
          <a:xfrm>
            <a:off x="4637040" y="3147653"/>
            <a:ext cx="317601" cy="154460"/>
          </a:xfrm>
          <a:prstGeom prst="rect">
            <a:avLst/>
          </a:prstGeom>
          <a:solidFill>
            <a:schemeClr val="bg2">
              <a:lumMod val="95000"/>
            </a:schemeClr>
          </a:solidFill>
          <a:ln w="12700">
            <a:solidFill>
              <a:schemeClr val="accent6"/>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163" name="Rectangle 162"/>
          <p:cNvSpPr/>
          <p:nvPr/>
        </p:nvSpPr>
        <p:spPr>
          <a:xfrm>
            <a:off x="4637040" y="3317767"/>
            <a:ext cx="317601" cy="154460"/>
          </a:xfrm>
          <a:prstGeom prst="rect">
            <a:avLst/>
          </a:prstGeom>
          <a:solidFill>
            <a:srgbClr val="F2F2F2"/>
          </a:solidFill>
          <a:ln w="12700">
            <a:solidFill>
              <a:srgbClr val="92D050"/>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174" name="Rectangle 173"/>
          <p:cNvSpPr/>
          <p:nvPr/>
        </p:nvSpPr>
        <p:spPr>
          <a:xfrm>
            <a:off x="3889197" y="3930773"/>
            <a:ext cx="485710" cy="169277"/>
          </a:xfrm>
          <a:prstGeom prst="rect">
            <a:avLst/>
          </a:prstGeom>
        </p:spPr>
        <p:txBody>
          <a:bodyPr wrap="none" lIns="0" tIns="0" rIns="0" bIns="0">
            <a:spAutoFit/>
          </a:bodyPr>
          <a:lstStyle/>
          <a:p>
            <a:r>
              <a:rPr lang="en-US" sz="1100" b="1" dirty="0">
                <a:solidFill>
                  <a:srgbClr val="FFFFFF"/>
                </a:solidFill>
                <a:latin typeface="Arial"/>
                <a:cs typeface="+mn-cs"/>
              </a:rPr>
              <a:t>Protect</a:t>
            </a:r>
          </a:p>
        </p:txBody>
      </p:sp>
      <p:sp>
        <p:nvSpPr>
          <p:cNvPr id="85" name="Rounded Rectangle 84"/>
          <p:cNvSpPr/>
          <p:nvPr/>
        </p:nvSpPr>
        <p:spPr>
          <a:xfrm>
            <a:off x="5423613" y="3854152"/>
            <a:ext cx="362868" cy="361856"/>
          </a:xfrm>
          <a:prstGeom prst="roundRect">
            <a:avLst>
              <a:gd name="adj" fmla="val 7674"/>
            </a:avLst>
          </a:prstGeom>
          <a:solidFill>
            <a:schemeClr val="bg1"/>
          </a:solidFill>
          <a:ln w="28575">
            <a:solidFill>
              <a:srgbClr val="676767"/>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87" name="Rectangle 86"/>
          <p:cNvSpPr/>
          <p:nvPr/>
        </p:nvSpPr>
        <p:spPr>
          <a:xfrm>
            <a:off x="5447453" y="3880211"/>
            <a:ext cx="317601" cy="154459"/>
          </a:xfrm>
          <a:prstGeom prst="rect">
            <a:avLst/>
          </a:prstGeom>
          <a:solidFill>
            <a:srgbClr val="F2F2F2"/>
          </a:solidFill>
          <a:ln w="12700">
            <a:solidFill>
              <a:srgbClr val="92D050"/>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88" name="Rectangle 87"/>
          <p:cNvSpPr/>
          <p:nvPr/>
        </p:nvSpPr>
        <p:spPr>
          <a:xfrm>
            <a:off x="5447453" y="4047943"/>
            <a:ext cx="317601" cy="154459"/>
          </a:xfrm>
          <a:prstGeom prst="rect">
            <a:avLst/>
          </a:prstGeom>
          <a:noFill/>
          <a:ln w="12700">
            <a:solidFill>
              <a:srgbClr val="FA8B39"/>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89" name="Rounded Rectangle 88"/>
          <p:cNvSpPr/>
          <p:nvPr/>
        </p:nvSpPr>
        <p:spPr>
          <a:xfrm>
            <a:off x="5913836" y="3854152"/>
            <a:ext cx="362868" cy="361856"/>
          </a:xfrm>
          <a:prstGeom prst="roundRect">
            <a:avLst>
              <a:gd name="adj" fmla="val 7674"/>
            </a:avLst>
          </a:prstGeom>
          <a:solidFill>
            <a:schemeClr val="bg1"/>
          </a:solidFill>
          <a:ln w="28575">
            <a:solidFill>
              <a:srgbClr val="676767"/>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96" name="Rectangle 95"/>
          <p:cNvSpPr/>
          <p:nvPr/>
        </p:nvSpPr>
        <p:spPr>
          <a:xfrm>
            <a:off x="4449516" y="3899679"/>
            <a:ext cx="1088192" cy="31203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rgbClr val="676767"/>
                </a:solidFill>
              </a:rPr>
              <a:t>Cloud SOC </a:t>
            </a:r>
            <a:br>
              <a:rPr lang="en-US" sz="900" b="1" dirty="0">
                <a:solidFill>
                  <a:srgbClr val="676767"/>
                </a:solidFill>
              </a:rPr>
            </a:br>
            <a:r>
              <a:rPr lang="en-US" sz="900" b="1" dirty="0">
                <a:solidFill>
                  <a:srgbClr val="676767"/>
                </a:solidFill>
              </a:rPr>
              <a:t>Policy</a:t>
            </a:r>
          </a:p>
        </p:txBody>
      </p:sp>
      <p:sp>
        <p:nvSpPr>
          <p:cNvPr id="144" name="Rectangle 143"/>
          <p:cNvSpPr/>
          <p:nvPr/>
        </p:nvSpPr>
        <p:spPr>
          <a:xfrm>
            <a:off x="5937675" y="4045567"/>
            <a:ext cx="317601" cy="154459"/>
          </a:xfrm>
          <a:prstGeom prst="rect">
            <a:avLst/>
          </a:prstGeom>
          <a:solidFill>
            <a:srgbClr val="F2F2F2"/>
          </a:solidFill>
          <a:ln w="12700">
            <a:solidFill>
              <a:srgbClr val="92D050"/>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145" name="Rectangle 144"/>
          <p:cNvSpPr/>
          <p:nvPr/>
        </p:nvSpPr>
        <p:spPr>
          <a:xfrm>
            <a:off x="5937675" y="3877837"/>
            <a:ext cx="317601" cy="154459"/>
          </a:xfrm>
          <a:prstGeom prst="rect">
            <a:avLst/>
          </a:prstGeom>
          <a:solidFill>
            <a:schemeClr val="bg2">
              <a:lumMod val="95000"/>
            </a:schemeClr>
          </a:solidFill>
          <a:ln w="12700">
            <a:solidFill>
              <a:schemeClr val="accent6"/>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182" name="Rounded Rectangle 181"/>
          <p:cNvSpPr/>
          <p:nvPr/>
        </p:nvSpPr>
        <p:spPr>
          <a:xfrm>
            <a:off x="4149604" y="662757"/>
            <a:ext cx="225312" cy="224684"/>
          </a:xfrm>
          <a:prstGeom prst="roundRect">
            <a:avLst>
              <a:gd name="adj" fmla="val 806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grpSp>
        <p:nvGrpSpPr>
          <p:cNvPr id="183" name="Group 182"/>
          <p:cNvGrpSpPr>
            <a:grpSpLocks noChangeAspect="1"/>
          </p:cNvGrpSpPr>
          <p:nvPr/>
        </p:nvGrpSpPr>
        <p:grpSpPr>
          <a:xfrm>
            <a:off x="6157199" y="3139830"/>
            <a:ext cx="349865" cy="335270"/>
            <a:chOff x="5326854" y="2779521"/>
            <a:chExt cx="2283622" cy="2167128"/>
          </a:xfrm>
          <a:solidFill>
            <a:schemeClr val="accent2"/>
          </a:solidFill>
        </p:grpSpPr>
        <p:sp>
          <p:nvSpPr>
            <p:cNvPr id="184" name="Freeform 183"/>
            <p:cNvSpPr/>
            <p:nvPr/>
          </p:nvSpPr>
          <p:spPr>
            <a:xfrm>
              <a:off x="5326854" y="3228975"/>
              <a:ext cx="1147086"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185" name="Oval 23"/>
            <p:cNvSpPr/>
            <p:nvPr/>
          </p:nvSpPr>
          <p:spPr bwMode="auto">
            <a:xfrm>
              <a:off x="5472973" y="4217017"/>
              <a:ext cx="831612" cy="515320"/>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186" name="Rounded Rectangle 13"/>
            <p:cNvSpPr/>
            <p:nvPr/>
          </p:nvSpPr>
          <p:spPr bwMode="auto">
            <a:xfrm>
              <a:off x="6127750" y="3705226"/>
              <a:ext cx="1375516" cy="1241423"/>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187" name="Oval 186"/>
            <p:cNvSpPr/>
            <p:nvPr/>
          </p:nvSpPr>
          <p:spPr bwMode="auto">
            <a:xfrm>
              <a:off x="6524624" y="2779521"/>
              <a:ext cx="835026" cy="8350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188" name="Rounded Rectangle 14"/>
            <p:cNvSpPr/>
            <p:nvPr/>
          </p:nvSpPr>
          <p:spPr bwMode="auto">
            <a:xfrm>
              <a:off x="6740523" y="3829049"/>
              <a:ext cx="869953"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sp>
        <p:nvSpPr>
          <p:cNvPr id="189" name="Oval 188"/>
          <p:cNvSpPr/>
          <p:nvPr/>
        </p:nvSpPr>
        <p:spPr>
          <a:xfrm>
            <a:off x="6019958" y="3120558"/>
            <a:ext cx="181434" cy="180928"/>
          </a:xfrm>
          <a:prstGeom prst="ellipse">
            <a:avLst/>
          </a:prstGeom>
          <a:solidFill>
            <a:schemeClr val="accent6"/>
          </a:solidFill>
          <a:ln w="9525">
            <a:noFill/>
          </a:ln>
          <a:effectLst>
            <a:outerShdw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rgbClr val="FFFFFF"/>
                </a:solidFill>
              </a:rPr>
              <a:t>54</a:t>
            </a:r>
          </a:p>
        </p:txBody>
      </p:sp>
      <p:grpSp>
        <p:nvGrpSpPr>
          <p:cNvPr id="291" name="Group 290"/>
          <p:cNvGrpSpPr/>
          <p:nvPr/>
        </p:nvGrpSpPr>
        <p:grpSpPr>
          <a:xfrm>
            <a:off x="5407569" y="3201730"/>
            <a:ext cx="351467" cy="305135"/>
            <a:chOff x="4481616" y="2530283"/>
            <a:chExt cx="286086" cy="259364"/>
          </a:xfrm>
          <a:solidFill>
            <a:srgbClr val="36A4D7"/>
          </a:solidFill>
        </p:grpSpPr>
        <p:sp>
          <p:nvSpPr>
            <p:cNvPr id="292" name="Freeform 253"/>
            <p:cNvSpPr>
              <a:spLocks noEditPoints="1"/>
            </p:cNvSpPr>
            <p:nvPr/>
          </p:nvSpPr>
          <p:spPr bwMode="auto">
            <a:xfrm>
              <a:off x="4481616" y="2530283"/>
              <a:ext cx="275010" cy="218395"/>
            </a:xfrm>
            <a:custGeom>
              <a:avLst/>
              <a:gdLst>
                <a:gd name="T0" fmla="*/ 136 w 1620"/>
                <a:gd name="T1" fmla="*/ 0 h 1283"/>
                <a:gd name="T2" fmla="*/ 124 w 1620"/>
                <a:gd name="T3" fmla="*/ 0 h 1283"/>
                <a:gd name="T4" fmla="*/ 100 w 1620"/>
                <a:gd name="T5" fmla="*/ 5 h 1283"/>
                <a:gd name="T6" fmla="*/ 76 w 1620"/>
                <a:gd name="T7" fmla="*/ 14 h 1283"/>
                <a:gd name="T8" fmla="*/ 54 w 1620"/>
                <a:gd name="T9" fmla="*/ 28 h 1283"/>
                <a:gd name="T10" fmla="*/ 35 w 1620"/>
                <a:gd name="T11" fmla="*/ 49 h 1283"/>
                <a:gd name="T12" fmla="*/ 18 w 1620"/>
                <a:gd name="T13" fmla="*/ 76 h 1283"/>
                <a:gd name="T14" fmla="*/ 7 w 1620"/>
                <a:gd name="T15" fmla="*/ 110 h 1283"/>
                <a:gd name="T16" fmla="*/ 1 w 1620"/>
                <a:gd name="T17" fmla="*/ 150 h 1283"/>
                <a:gd name="T18" fmla="*/ 0 w 1620"/>
                <a:gd name="T19" fmla="*/ 1067 h 1283"/>
                <a:gd name="T20" fmla="*/ 1 w 1620"/>
                <a:gd name="T21" fmla="*/ 1089 h 1283"/>
                <a:gd name="T22" fmla="*/ 9 w 1620"/>
                <a:gd name="T23" fmla="*/ 1131 h 1283"/>
                <a:gd name="T24" fmla="*/ 25 w 1620"/>
                <a:gd name="T25" fmla="*/ 1170 h 1283"/>
                <a:gd name="T26" fmla="*/ 49 w 1620"/>
                <a:gd name="T27" fmla="*/ 1204 h 1283"/>
                <a:gd name="T28" fmla="*/ 78 w 1620"/>
                <a:gd name="T29" fmla="*/ 1234 h 1283"/>
                <a:gd name="T30" fmla="*/ 113 w 1620"/>
                <a:gd name="T31" fmla="*/ 1257 h 1283"/>
                <a:gd name="T32" fmla="*/ 152 w 1620"/>
                <a:gd name="T33" fmla="*/ 1274 h 1283"/>
                <a:gd name="T34" fmla="*/ 195 w 1620"/>
                <a:gd name="T35" fmla="*/ 1282 h 1283"/>
                <a:gd name="T36" fmla="*/ 629 w 1620"/>
                <a:gd name="T37" fmla="*/ 1283 h 1283"/>
                <a:gd name="T38" fmla="*/ 638 w 1620"/>
                <a:gd name="T39" fmla="*/ 1282 h 1283"/>
                <a:gd name="T40" fmla="*/ 655 w 1620"/>
                <a:gd name="T41" fmla="*/ 1276 h 1283"/>
                <a:gd name="T42" fmla="*/ 667 w 1620"/>
                <a:gd name="T43" fmla="*/ 1264 h 1283"/>
                <a:gd name="T44" fmla="*/ 673 w 1620"/>
                <a:gd name="T45" fmla="*/ 1247 h 1283"/>
                <a:gd name="T46" fmla="*/ 674 w 1620"/>
                <a:gd name="T47" fmla="*/ 1238 h 1283"/>
                <a:gd name="T48" fmla="*/ 671 w 1620"/>
                <a:gd name="T49" fmla="*/ 1221 h 1283"/>
                <a:gd name="T50" fmla="*/ 661 w 1620"/>
                <a:gd name="T51" fmla="*/ 1206 h 1283"/>
                <a:gd name="T52" fmla="*/ 646 w 1620"/>
                <a:gd name="T53" fmla="*/ 1196 h 1283"/>
                <a:gd name="T54" fmla="*/ 629 w 1620"/>
                <a:gd name="T55" fmla="*/ 1193 h 1283"/>
                <a:gd name="T56" fmla="*/ 216 w 1620"/>
                <a:gd name="T57" fmla="*/ 1193 h 1283"/>
                <a:gd name="T58" fmla="*/ 191 w 1620"/>
                <a:gd name="T59" fmla="*/ 1190 h 1283"/>
                <a:gd name="T60" fmla="*/ 167 w 1620"/>
                <a:gd name="T61" fmla="*/ 1183 h 1283"/>
                <a:gd name="T62" fmla="*/ 146 w 1620"/>
                <a:gd name="T63" fmla="*/ 1172 h 1283"/>
                <a:gd name="T64" fmla="*/ 127 w 1620"/>
                <a:gd name="T65" fmla="*/ 1155 h 1283"/>
                <a:gd name="T66" fmla="*/ 112 w 1620"/>
                <a:gd name="T67" fmla="*/ 1137 h 1283"/>
                <a:gd name="T68" fmla="*/ 100 w 1620"/>
                <a:gd name="T69" fmla="*/ 1116 h 1283"/>
                <a:gd name="T70" fmla="*/ 93 w 1620"/>
                <a:gd name="T71" fmla="*/ 1092 h 1283"/>
                <a:gd name="T72" fmla="*/ 90 w 1620"/>
                <a:gd name="T73" fmla="*/ 1067 h 1283"/>
                <a:gd name="T74" fmla="*/ 1574 w 1620"/>
                <a:gd name="T75" fmla="*/ 383 h 1283"/>
                <a:gd name="T76" fmla="*/ 1576 w 1620"/>
                <a:gd name="T77" fmla="*/ 383 h 1283"/>
                <a:gd name="T78" fmla="*/ 1593 w 1620"/>
                <a:gd name="T79" fmla="*/ 380 h 1283"/>
                <a:gd name="T80" fmla="*/ 1607 w 1620"/>
                <a:gd name="T81" fmla="*/ 371 h 1283"/>
                <a:gd name="T82" fmla="*/ 1617 w 1620"/>
                <a:gd name="T83" fmla="*/ 356 h 1283"/>
                <a:gd name="T84" fmla="*/ 1620 w 1620"/>
                <a:gd name="T85" fmla="*/ 338 h 1283"/>
                <a:gd name="T86" fmla="*/ 1620 w 1620"/>
                <a:gd name="T87" fmla="*/ 136 h 1283"/>
                <a:gd name="T88" fmla="*/ 1617 w 1620"/>
                <a:gd name="T89" fmla="*/ 109 h 1283"/>
                <a:gd name="T90" fmla="*/ 1610 w 1620"/>
                <a:gd name="T91" fmla="*/ 82 h 1283"/>
                <a:gd name="T92" fmla="*/ 1597 w 1620"/>
                <a:gd name="T93" fmla="*/ 60 h 1283"/>
                <a:gd name="T94" fmla="*/ 1581 w 1620"/>
                <a:gd name="T95" fmla="*/ 39 h 1283"/>
                <a:gd name="T96" fmla="*/ 1560 w 1620"/>
                <a:gd name="T97" fmla="*/ 23 h 1283"/>
                <a:gd name="T98" fmla="*/ 1537 w 1620"/>
                <a:gd name="T99" fmla="*/ 10 h 1283"/>
                <a:gd name="T100" fmla="*/ 1511 w 1620"/>
                <a:gd name="T101" fmla="*/ 2 h 1283"/>
                <a:gd name="T102" fmla="*/ 1484 w 1620"/>
                <a:gd name="T103" fmla="*/ 0 h 1283"/>
                <a:gd name="T104" fmla="*/ 1227 w 1620"/>
                <a:gd name="T105" fmla="*/ 276 h 1283"/>
                <a:gd name="T106" fmla="*/ 1074 w 1620"/>
                <a:gd name="T107" fmla="*/ 122 h 1283"/>
                <a:gd name="T108" fmla="*/ 1227 w 1620"/>
                <a:gd name="T109" fmla="*/ 276 h 1283"/>
                <a:gd name="T110" fmla="*/ 1324 w 1620"/>
                <a:gd name="T111" fmla="*/ 276 h 1283"/>
                <a:gd name="T112" fmla="*/ 1478 w 1620"/>
                <a:gd name="T113" fmla="*/ 12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0" h="1283">
                  <a:moveTo>
                    <a:pt x="1484" y="0"/>
                  </a:moveTo>
                  <a:lnTo>
                    <a:pt x="136" y="0"/>
                  </a:lnTo>
                  <a:lnTo>
                    <a:pt x="136" y="0"/>
                  </a:lnTo>
                  <a:lnTo>
                    <a:pt x="124" y="0"/>
                  </a:lnTo>
                  <a:lnTo>
                    <a:pt x="112" y="2"/>
                  </a:lnTo>
                  <a:lnTo>
                    <a:pt x="100" y="5"/>
                  </a:lnTo>
                  <a:lnTo>
                    <a:pt x="89" y="9"/>
                  </a:lnTo>
                  <a:lnTo>
                    <a:pt x="76" y="14"/>
                  </a:lnTo>
                  <a:lnTo>
                    <a:pt x="65" y="20"/>
                  </a:lnTo>
                  <a:lnTo>
                    <a:pt x="54" y="28"/>
                  </a:lnTo>
                  <a:lnTo>
                    <a:pt x="44" y="38"/>
                  </a:lnTo>
                  <a:lnTo>
                    <a:pt x="35" y="49"/>
                  </a:lnTo>
                  <a:lnTo>
                    <a:pt x="26" y="62"/>
                  </a:lnTo>
                  <a:lnTo>
                    <a:pt x="18" y="76"/>
                  </a:lnTo>
                  <a:lnTo>
                    <a:pt x="12" y="91"/>
                  </a:lnTo>
                  <a:lnTo>
                    <a:pt x="7" y="110"/>
                  </a:lnTo>
                  <a:lnTo>
                    <a:pt x="3" y="129"/>
                  </a:lnTo>
                  <a:lnTo>
                    <a:pt x="1" y="150"/>
                  </a:lnTo>
                  <a:lnTo>
                    <a:pt x="0" y="173"/>
                  </a:lnTo>
                  <a:lnTo>
                    <a:pt x="0" y="1067"/>
                  </a:lnTo>
                  <a:lnTo>
                    <a:pt x="0" y="1067"/>
                  </a:lnTo>
                  <a:lnTo>
                    <a:pt x="1" y="1089"/>
                  </a:lnTo>
                  <a:lnTo>
                    <a:pt x="4" y="1110"/>
                  </a:lnTo>
                  <a:lnTo>
                    <a:pt x="9" y="1131"/>
                  </a:lnTo>
                  <a:lnTo>
                    <a:pt x="16" y="1151"/>
                  </a:lnTo>
                  <a:lnTo>
                    <a:pt x="25" y="1170"/>
                  </a:lnTo>
                  <a:lnTo>
                    <a:pt x="37" y="1188"/>
                  </a:lnTo>
                  <a:lnTo>
                    <a:pt x="49" y="1204"/>
                  </a:lnTo>
                  <a:lnTo>
                    <a:pt x="63" y="1220"/>
                  </a:lnTo>
                  <a:lnTo>
                    <a:pt x="78" y="1234"/>
                  </a:lnTo>
                  <a:lnTo>
                    <a:pt x="96" y="1246"/>
                  </a:lnTo>
                  <a:lnTo>
                    <a:pt x="113" y="1257"/>
                  </a:lnTo>
                  <a:lnTo>
                    <a:pt x="133" y="1267"/>
                  </a:lnTo>
                  <a:lnTo>
                    <a:pt x="152" y="1274"/>
                  </a:lnTo>
                  <a:lnTo>
                    <a:pt x="172" y="1279"/>
                  </a:lnTo>
                  <a:lnTo>
                    <a:pt x="195" y="1282"/>
                  </a:lnTo>
                  <a:lnTo>
                    <a:pt x="216" y="1283"/>
                  </a:lnTo>
                  <a:lnTo>
                    <a:pt x="629" y="1283"/>
                  </a:lnTo>
                  <a:lnTo>
                    <a:pt x="629" y="1283"/>
                  </a:lnTo>
                  <a:lnTo>
                    <a:pt x="638" y="1282"/>
                  </a:lnTo>
                  <a:lnTo>
                    <a:pt x="646" y="1280"/>
                  </a:lnTo>
                  <a:lnTo>
                    <a:pt x="655" y="1276"/>
                  </a:lnTo>
                  <a:lnTo>
                    <a:pt x="661" y="1270"/>
                  </a:lnTo>
                  <a:lnTo>
                    <a:pt x="667" y="1264"/>
                  </a:lnTo>
                  <a:lnTo>
                    <a:pt x="671" y="1255"/>
                  </a:lnTo>
                  <a:lnTo>
                    <a:pt x="673" y="1247"/>
                  </a:lnTo>
                  <a:lnTo>
                    <a:pt x="674" y="1238"/>
                  </a:lnTo>
                  <a:lnTo>
                    <a:pt x="674" y="1238"/>
                  </a:lnTo>
                  <a:lnTo>
                    <a:pt x="673" y="1229"/>
                  </a:lnTo>
                  <a:lnTo>
                    <a:pt x="671" y="1221"/>
                  </a:lnTo>
                  <a:lnTo>
                    <a:pt x="667" y="1213"/>
                  </a:lnTo>
                  <a:lnTo>
                    <a:pt x="661" y="1206"/>
                  </a:lnTo>
                  <a:lnTo>
                    <a:pt x="655" y="1200"/>
                  </a:lnTo>
                  <a:lnTo>
                    <a:pt x="646" y="1196"/>
                  </a:lnTo>
                  <a:lnTo>
                    <a:pt x="638" y="1194"/>
                  </a:lnTo>
                  <a:lnTo>
                    <a:pt x="629" y="1193"/>
                  </a:lnTo>
                  <a:lnTo>
                    <a:pt x="216" y="1193"/>
                  </a:lnTo>
                  <a:lnTo>
                    <a:pt x="216" y="1193"/>
                  </a:lnTo>
                  <a:lnTo>
                    <a:pt x="204" y="1192"/>
                  </a:lnTo>
                  <a:lnTo>
                    <a:pt x="191" y="1190"/>
                  </a:lnTo>
                  <a:lnTo>
                    <a:pt x="178" y="1187"/>
                  </a:lnTo>
                  <a:lnTo>
                    <a:pt x="167" y="1183"/>
                  </a:lnTo>
                  <a:lnTo>
                    <a:pt x="156" y="1178"/>
                  </a:lnTo>
                  <a:lnTo>
                    <a:pt x="146" y="1172"/>
                  </a:lnTo>
                  <a:lnTo>
                    <a:pt x="136" y="1164"/>
                  </a:lnTo>
                  <a:lnTo>
                    <a:pt x="127" y="1155"/>
                  </a:lnTo>
                  <a:lnTo>
                    <a:pt x="119" y="1147"/>
                  </a:lnTo>
                  <a:lnTo>
                    <a:pt x="112" y="1137"/>
                  </a:lnTo>
                  <a:lnTo>
                    <a:pt x="105" y="1127"/>
                  </a:lnTo>
                  <a:lnTo>
                    <a:pt x="100" y="1116"/>
                  </a:lnTo>
                  <a:lnTo>
                    <a:pt x="96" y="1104"/>
                  </a:lnTo>
                  <a:lnTo>
                    <a:pt x="93" y="1092"/>
                  </a:lnTo>
                  <a:lnTo>
                    <a:pt x="91" y="1080"/>
                  </a:lnTo>
                  <a:lnTo>
                    <a:pt x="90" y="1067"/>
                  </a:lnTo>
                  <a:lnTo>
                    <a:pt x="90" y="383"/>
                  </a:lnTo>
                  <a:lnTo>
                    <a:pt x="1574" y="383"/>
                  </a:lnTo>
                  <a:lnTo>
                    <a:pt x="1576" y="383"/>
                  </a:lnTo>
                  <a:lnTo>
                    <a:pt x="1576" y="383"/>
                  </a:lnTo>
                  <a:lnTo>
                    <a:pt x="1585" y="383"/>
                  </a:lnTo>
                  <a:lnTo>
                    <a:pt x="1593" y="380"/>
                  </a:lnTo>
                  <a:lnTo>
                    <a:pt x="1601" y="376"/>
                  </a:lnTo>
                  <a:lnTo>
                    <a:pt x="1607" y="371"/>
                  </a:lnTo>
                  <a:lnTo>
                    <a:pt x="1612" y="364"/>
                  </a:lnTo>
                  <a:lnTo>
                    <a:pt x="1617" y="356"/>
                  </a:lnTo>
                  <a:lnTo>
                    <a:pt x="1619" y="348"/>
                  </a:lnTo>
                  <a:lnTo>
                    <a:pt x="1620" y="338"/>
                  </a:lnTo>
                  <a:lnTo>
                    <a:pt x="1620" y="136"/>
                  </a:lnTo>
                  <a:lnTo>
                    <a:pt x="1620" y="136"/>
                  </a:lnTo>
                  <a:lnTo>
                    <a:pt x="1619" y="122"/>
                  </a:lnTo>
                  <a:lnTo>
                    <a:pt x="1617" y="109"/>
                  </a:lnTo>
                  <a:lnTo>
                    <a:pt x="1614" y="96"/>
                  </a:lnTo>
                  <a:lnTo>
                    <a:pt x="1610" y="82"/>
                  </a:lnTo>
                  <a:lnTo>
                    <a:pt x="1604" y="71"/>
                  </a:lnTo>
                  <a:lnTo>
                    <a:pt x="1597" y="60"/>
                  </a:lnTo>
                  <a:lnTo>
                    <a:pt x="1589" y="49"/>
                  </a:lnTo>
                  <a:lnTo>
                    <a:pt x="1581" y="39"/>
                  </a:lnTo>
                  <a:lnTo>
                    <a:pt x="1570" y="30"/>
                  </a:lnTo>
                  <a:lnTo>
                    <a:pt x="1560" y="23"/>
                  </a:lnTo>
                  <a:lnTo>
                    <a:pt x="1549" y="16"/>
                  </a:lnTo>
                  <a:lnTo>
                    <a:pt x="1537" y="10"/>
                  </a:lnTo>
                  <a:lnTo>
                    <a:pt x="1525" y="6"/>
                  </a:lnTo>
                  <a:lnTo>
                    <a:pt x="1511" y="2"/>
                  </a:lnTo>
                  <a:lnTo>
                    <a:pt x="1498" y="0"/>
                  </a:lnTo>
                  <a:lnTo>
                    <a:pt x="1484" y="0"/>
                  </a:lnTo>
                  <a:lnTo>
                    <a:pt x="1484" y="0"/>
                  </a:lnTo>
                  <a:close/>
                  <a:moveTo>
                    <a:pt x="1227" y="276"/>
                  </a:moveTo>
                  <a:lnTo>
                    <a:pt x="1074" y="276"/>
                  </a:lnTo>
                  <a:lnTo>
                    <a:pt x="1074" y="122"/>
                  </a:lnTo>
                  <a:lnTo>
                    <a:pt x="1227" y="122"/>
                  </a:lnTo>
                  <a:lnTo>
                    <a:pt x="1227" y="276"/>
                  </a:lnTo>
                  <a:close/>
                  <a:moveTo>
                    <a:pt x="1478" y="276"/>
                  </a:moveTo>
                  <a:lnTo>
                    <a:pt x="1324" y="276"/>
                  </a:lnTo>
                  <a:lnTo>
                    <a:pt x="1324" y="122"/>
                  </a:lnTo>
                  <a:lnTo>
                    <a:pt x="1478" y="122"/>
                  </a:lnTo>
                  <a:lnTo>
                    <a:pt x="147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293" name="Freeform 193"/>
            <p:cNvSpPr>
              <a:spLocks noEditPoints="1"/>
            </p:cNvSpPr>
            <p:nvPr/>
          </p:nvSpPr>
          <p:spPr bwMode="auto">
            <a:xfrm>
              <a:off x="4635220" y="2629759"/>
              <a:ext cx="119810" cy="119810"/>
            </a:xfrm>
            <a:custGeom>
              <a:avLst/>
              <a:gdLst>
                <a:gd name="T0" fmla="*/ 464 w 515"/>
                <a:gd name="T1" fmla="*/ 387 h 515"/>
                <a:gd name="T2" fmla="*/ 488 w 515"/>
                <a:gd name="T3" fmla="*/ 390 h 515"/>
                <a:gd name="T4" fmla="*/ 515 w 515"/>
                <a:gd name="T5" fmla="*/ 328 h 515"/>
                <a:gd name="T6" fmla="*/ 490 w 515"/>
                <a:gd name="T7" fmla="*/ 308 h 515"/>
                <a:gd name="T8" fmla="*/ 472 w 515"/>
                <a:gd name="T9" fmla="*/ 268 h 515"/>
                <a:gd name="T10" fmla="*/ 475 w 515"/>
                <a:gd name="T11" fmla="*/ 236 h 515"/>
                <a:gd name="T12" fmla="*/ 498 w 515"/>
                <a:gd name="T13" fmla="*/ 200 h 515"/>
                <a:gd name="T14" fmla="*/ 510 w 515"/>
                <a:gd name="T15" fmla="*/ 171 h 515"/>
                <a:gd name="T16" fmla="*/ 488 w 515"/>
                <a:gd name="T17" fmla="*/ 126 h 515"/>
                <a:gd name="T18" fmla="*/ 447 w 515"/>
                <a:gd name="T19" fmla="*/ 127 h 515"/>
                <a:gd name="T20" fmla="*/ 409 w 515"/>
                <a:gd name="T21" fmla="*/ 105 h 515"/>
                <a:gd name="T22" fmla="*/ 391 w 515"/>
                <a:gd name="T23" fmla="*/ 78 h 515"/>
                <a:gd name="T24" fmla="*/ 387 w 515"/>
                <a:gd name="T25" fmla="*/ 37 h 515"/>
                <a:gd name="T26" fmla="*/ 359 w 515"/>
                <a:gd name="T27" fmla="*/ 11 h 515"/>
                <a:gd name="T28" fmla="*/ 321 w 515"/>
                <a:gd name="T29" fmla="*/ 10 h 515"/>
                <a:gd name="T30" fmla="*/ 289 w 515"/>
                <a:gd name="T31" fmla="*/ 37 h 515"/>
                <a:gd name="T32" fmla="*/ 258 w 515"/>
                <a:gd name="T33" fmla="*/ 43 h 515"/>
                <a:gd name="T34" fmla="*/ 216 w 515"/>
                <a:gd name="T35" fmla="*/ 31 h 515"/>
                <a:gd name="T36" fmla="*/ 188 w 515"/>
                <a:gd name="T37" fmla="*/ 0 h 515"/>
                <a:gd name="T38" fmla="*/ 139 w 515"/>
                <a:gd name="T39" fmla="*/ 18 h 515"/>
                <a:gd name="T40" fmla="*/ 128 w 515"/>
                <a:gd name="T41" fmla="*/ 47 h 515"/>
                <a:gd name="T42" fmla="*/ 119 w 515"/>
                <a:gd name="T43" fmla="*/ 88 h 515"/>
                <a:gd name="T44" fmla="*/ 97 w 515"/>
                <a:gd name="T45" fmla="*/ 113 h 515"/>
                <a:gd name="T46" fmla="*/ 57 w 515"/>
                <a:gd name="T47" fmla="*/ 128 h 515"/>
                <a:gd name="T48" fmla="*/ 26 w 515"/>
                <a:gd name="T49" fmla="*/ 126 h 515"/>
                <a:gd name="T50" fmla="*/ 0 w 515"/>
                <a:gd name="T51" fmla="*/ 188 h 515"/>
                <a:gd name="T52" fmla="*/ 25 w 515"/>
                <a:gd name="T53" fmla="*/ 208 h 515"/>
                <a:gd name="T54" fmla="*/ 42 w 515"/>
                <a:gd name="T55" fmla="*/ 247 h 515"/>
                <a:gd name="T56" fmla="*/ 39 w 515"/>
                <a:gd name="T57" fmla="*/ 279 h 515"/>
                <a:gd name="T58" fmla="*/ 16 w 515"/>
                <a:gd name="T59" fmla="*/ 316 h 515"/>
                <a:gd name="T60" fmla="*/ 4 w 515"/>
                <a:gd name="T61" fmla="*/ 344 h 515"/>
                <a:gd name="T62" fmla="*/ 26 w 515"/>
                <a:gd name="T63" fmla="*/ 390 h 515"/>
                <a:gd name="T64" fmla="*/ 68 w 515"/>
                <a:gd name="T65" fmla="*/ 388 h 515"/>
                <a:gd name="T66" fmla="*/ 105 w 515"/>
                <a:gd name="T67" fmla="*/ 410 h 515"/>
                <a:gd name="T68" fmla="*/ 123 w 515"/>
                <a:gd name="T69" fmla="*/ 437 h 515"/>
                <a:gd name="T70" fmla="*/ 127 w 515"/>
                <a:gd name="T71" fmla="*/ 479 h 515"/>
                <a:gd name="T72" fmla="*/ 155 w 515"/>
                <a:gd name="T73" fmla="*/ 504 h 515"/>
                <a:gd name="T74" fmla="*/ 193 w 515"/>
                <a:gd name="T75" fmla="*/ 506 h 515"/>
                <a:gd name="T76" fmla="*/ 225 w 515"/>
                <a:gd name="T77" fmla="*/ 479 h 515"/>
                <a:gd name="T78" fmla="*/ 258 w 515"/>
                <a:gd name="T79" fmla="*/ 472 h 515"/>
                <a:gd name="T80" fmla="*/ 298 w 515"/>
                <a:gd name="T81" fmla="*/ 484 h 515"/>
                <a:gd name="T82" fmla="*/ 328 w 515"/>
                <a:gd name="T83" fmla="*/ 515 h 515"/>
                <a:gd name="T84" fmla="*/ 344 w 515"/>
                <a:gd name="T85" fmla="*/ 357 h 515"/>
                <a:gd name="T86" fmla="*/ 352 w 515"/>
                <a:gd name="T87" fmla="*/ 336 h 515"/>
                <a:gd name="T88" fmla="*/ 374 w 515"/>
                <a:gd name="T89" fmla="*/ 328 h 515"/>
                <a:gd name="T90" fmla="*/ 389 w 515"/>
                <a:gd name="T91" fmla="*/ 332 h 515"/>
                <a:gd name="T92" fmla="*/ 258 w 515"/>
                <a:gd name="T93" fmla="*/ 337 h 515"/>
                <a:gd name="T94" fmla="*/ 213 w 515"/>
                <a:gd name="T95" fmla="*/ 324 h 515"/>
                <a:gd name="T96" fmla="*/ 180 w 515"/>
                <a:gd name="T97" fmla="*/ 274 h 515"/>
                <a:gd name="T98" fmla="*/ 178 w 515"/>
                <a:gd name="T99" fmla="*/ 250 h 515"/>
                <a:gd name="T100" fmla="*/ 201 w 515"/>
                <a:gd name="T101" fmla="*/ 202 h 515"/>
                <a:gd name="T102" fmla="*/ 250 w 515"/>
                <a:gd name="T103" fmla="*/ 179 h 515"/>
                <a:gd name="T104" fmla="*/ 273 w 515"/>
                <a:gd name="T105" fmla="*/ 181 h 515"/>
                <a:gd name="T106" fmla="*/ 323 w 515"/>
                <a:gd name="T107" fmla="*/ 213 h 515"/>
                <a:gd name="T108" fmla="*/ 336 w 515"/>
                <a:gd name="T109" fmla="*/ 258 h 515"/>
                <a:gd name="T110" fmla="*/ 329 w 515"/>
                <a:gd name="T111" fmla="*/ 289 h 515"/>
                <a:gd name="T112" fmla="*/ 287 w 515"/>
                <a:gd name="T113" fmla="*/ 330 h 515"/>
                <a:gd name="T114" fmla="*/ 258 w 515"/>
                <a:gd name="T115" fmla="*/ 33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5" h="515">
                  <a:moveTo>
                    <a:pt x="393" y="335"/>
                  </a:moveTo>
                  <a:lnTo>
                    <a:pt x="456" y="387"/>
                  </a:lnTo>
                  <a:lnTo>
                    <a:pt x="456" y="387"/>
                  </a:lnTo>
                  <a:lnTo>
                    <a:pt x="464" y="387"/>
                  </a:lnTo>
                  <a:lnTo>
                    <a:pt x="472" y="387"/>
                  </a:lnTo>
                  <a:lnTo>
                    <a:pt x="480" y="388"/>
                  </a:lnTo>
                  <a:lnTo>
                    <a:pt x="488" y="390"/>
                  </a:lnTo>
                  <a:lnTo>
                    <a:pt x="488" y="390"/>
                  </a:lnTo>
                  <a:lnTo>
                    <a:pt x="496" y="375"/>
                  </a:lnTo>
                  <a:lnTo>
                    <a:pt x="503" y="360"/>
                  </a:lnTo>
                  <a:lnTo>
                    <a:pt x="510" y="344"/>
                  </a:lnTo>
                  <a:lnTo>
                    <a:pt x="515" y="328"/>
                  </a:lnTo>
                  <a:lnTo>
                    <a:pt x="515" y="328"/>
                  </a:lnTo>
                  <a:lnTo>
                    <a:pt x="506" y="322"/>
                  </a:lnTo>
                  <a:lnTo>
                    <a:pt x="498" y="316"/>
                  </a:lnTo>
                  <a:lnTo>
                    <a:pt x="490" y="308"/>
                  </a:lnTo>
                  <a:lnTo>
                    <a:pt x="484" y="299"/>
                  </a:lnTo>
                  <a:lnTo>
                    <a:pt x="479" y="290"/>
                  </a:lnTo>
                  <a:lnTo>
                    <a:pt x="475" y="279"/>
                  </a:lnTo>
                  <a:lnTo>
                    <a:pt x="472" y="268"/>
                  </a:lnTo>
                  <a:lnTo>
                    <a:pt x="472" y="258"/>
                  </a:lnTo>
                  <a:lnTo>
                    <a:pt x="472" y="258"/>
                  </a:lnTo>
                  <a:lnTo>
                    <a:pt x="472" y="247"/>
                  </a:lnTo>
                  <a:lnTo>
                    <a:pt x="475" y="236"/>
                  </a:lnTo>
                  <a:lnTo>
                    <a:pt x="479" y="225"/>
                  </a:lnTo>
                  <a:lnTo>
                    <a:pt x="484" y="216"/>
                  </a:lnTo>
                  <a:lnTo>
                    <a:pt x="490" y="208"/>
                  </a:lnTo>
                  <a:lnTo>
                    <a:pt x="498" y="200"/>
                  </a:lnTo>
                  <a:lnTo>
                    <a:pt x="506" y="193"/>
                  </a:lnTo>
                  <a:lnTo>
                    <a:pt x="515" y="188"/>
                  </a:lnTo>
                  <a:lnTo>
                    <a:pt x="515" y="188"/>
                  </a:lnTo>
                  <a:lnTo>
                    <a:pt x="510" y="171"/>
                  </a:lnTo>
                  <a:lnTo>
                    <a:pt x="503" y="155"/>
                  </a:lnTo>
                  <a:lnTo>
                    <a:pt x="496" y="140"/>
                  </a:lnTo>
                  <a:lnTo>
                    <a:pt x="488" y="126"/>
                  </a:lnTo>
                  <a:lnTo>
                    <a:pt x="488" y="126"/>
                  </a:lnTo>
                  <a:lnTo>
                    <a:pt x="479" y="128"/>
                  </a:lnTo>
                  <a:lnTo>
                    <a:pt x="468" y="128"/>
                  </a:lnTo>
                  <a:lnTo>
                    <a:pt x="457" y="128"/>
                  </a:lnTo>
                  <a:lnTo>
                    <a:pt x="447" y="127"/>
                  </a:lnTo>
                  <a:lnTo>
                    <a:pt x="437" y="124"/>
                  </a:lnTo>
                  <a:lnTo>
                    <a:pt x="426" y="119"/>
                  </a:lnTo>
                  <a:lnTo>
                    <a:pt x="417" y="113"/>
                  </a:lnTo>
                  <a:lnTo>
                    <a:pt x="409" y="105"/>
                  </a:lnTo>
                  <a:lnTo>
                    <a:pt x="409" y="105"/>
                  </a:lnTo>
                  <a:lnTo>
                    <a:pt x="402" y="97"/>
                  </a:lnTo>
                  <a:lnTo>
                    <a:pt x="395" y="88"/>
                  </a:lnTo>
                  <a:lnTo>
                    <a:pt x="391" y="78"/>
                  </a:lnTo>
                  <a:lnTo>
                    <a:pt x="389" y="68"/>
                  </a:lnTo>
                  <a:lnTo>
                    <a:pt x="386" y="58"/>
                  </a:lnTo>
                  <a:lnTo>
                    <a:pt x="386" y="47"/>
                  </a:lnTo>
                  <a:lnTo>
                    <a:pt x="387" y="37"/>
                  </a:lnTo>
                  <a:lnTo>
                    <a:pt x="390" y="26"/>
                  </a:lnTo>
                  <a:lnTo>
                    <a:pt x="390" y="26"/>
                  </a:lnTo>
                  <a:lnTo>
                    <a:pt x="375" y="18"/>
                  </a:lnTo>
                  <a:lnTo>
                    <a:pt x="359" y="11"/>
                  </a:lnTo>
                  <a:lnTo>
                    <a:pt x="344" y="6"/>
                  </a:lnTo>
                  <a:lnTo>
                    <a:pt x="328" y="0"/>
                  </a:lnTo>
                  <a:lnTo>
                    <a:pt x="328" y="0"/>
                  </a:lnTo>
                  <a:lnTo>
                    <a:pt x="321" y="10"/>
                  </a:lnTo>
                  <a:lnTo>
                    <a:pt x="314" y="18"/>
                  </a:lnTo>
                  <a:lnTo>
                    <a:pt x="308" y="24"/>
                  </a:lnTo>
                  <a:lnTo>
                    <a:pt x="298" y="31"/>
                  </a:lnTo>
                  <a:lnTo>
                    <a:pt x="289" y="37"/>
                  </a:lnTo>
                  <a:lnTo>
                    <a:pt x="279" y="39"/>
                  </a:lnTo>
                  <a:lnTo>
                    <a:pt x="269" y="42"/>
                  </a:lnTo>
                  <a:lnTo>
                    <a:pt x="258" y="43"/>
                  </a:lnTo>
                  <a:lnTo>
                    <a:pt x="258" y="43"/>
                  </a:lnTo>
                  <a:lnTo>
                    <a:pt x="246" y="42"/>
                  </a:lnTo>
                  <a:lnTo>
                    <a:pt x="235" y="39"/>
                  </a:lnTo>
                  <a:lnTo>
                    <a:pt x="225" y="37"/>
                  </a:lnTo>
                  <a:lnTo>
                    <a:pt x="216" y="31"/>
                  </a:lnTo>
                  <a:lnTo>
                    <a:pt x="207" y="24"/>
                  </a:lnTo>
                  <a:lnTo>
                    <a:pt x="200" y="18"/>
                  </a:lnTo>
                  <a:lnTo>
                    <a:pt x="193" y="10"/>
                  </a:lnTo>
                  <a:lnTo>
                    <a:pt x="188" y="0"/>
                  </a:lnTo>
                  <a:lnTo>
                    <a:pt x="188" y="0"/>
                  </a:lnTo>
                  <a:lnTo>
                    <a:pt x="170" y="6"/>
                  </a:lnTo>
                  <a:lnTo>
                    <a:pt x="155" y="11"/>
                  </a:lnTo>
                  <a:lnTo>
                    <a:pt x="139" y="18"/>
                  </a:lnTo>
                  <a:lnTo>
                    <a:pt x="124" y="26"/>
                  </a:lnTo>
                  <a:lnTo>
                    <a:pt x="124" y="26"/>
                  </a:lnTo>
                  <a:lnTo>
                    <a:pt x="127" y="37"/>
                  </a:lnTo>
                  <a:lnTo>
                    <a:pt x="128" y="47"/>
                  </a:lnTo>
                  <a:lnTo>
                    <a:pt x="128" y="58"/>
                  </a:lnTo>
                  <a:lnTo>
                    <a:pt x="126" y="68"/>
                  </a:lnTo>
                  <a:lnTo>
                    <a:pt x="123" y="78"/>
                  </a:lnTo>
                  <a:lnTo>
                    <a:pt x="119" y="88"/>
                  </a:lnTo>
                  <a:lnTo>
                    <a:pt x="112" y="97"/>
                  </a:lnTo>
                  <a:lnTo>
                    <a:pt x="105" y="105"/>
                  </a:lnTo>
                  <a:lnTo>
                    <a:pt x="105" y="105"/>
                  </a:lnTo>
                  <a:lnTo>
                    <a:pt x="97" y="113"/>
                  </a:lnTo>
                  <a:lnTo>
                    <a:pt x="88" y="119"/>
                  </a:lnTo>
                  <a:lnTo>
                    <a:pt x="78" y="124"/>
                  </a:lnTo>
                  <a:lnTo>
                    <a:pt x="68" y="127"/>
                  </a:lnTo>
                  <a:lnTo>
                    <a:pt x="57" y="128"/>
                  </a:lnTo>
                  <a:lnTo>
                    <a:pt x="46" y="128"/>
                  </a:lnTo>
                  <a:lnTo>
                    <a:pt x="37" y="128"/>
                  </a:lnTo>
                  <a:lnTo>
                    <a:pt x="26" y="126"/>
                  </a:lnTo>
                  <a:lnTo>
                    <a:pt x="26" y="126"/>
                  </a:lnTo>
                  <a:lnTo>
                    <a:pt x="18" y="140"/>
                  </a:lnTo>
                  <a:lnTo>
                    <a:pt x="11" y="155"/>
                  </a:lnTo>
                  <a:lnTo>
                    <a:pt x="4" y="171"/>
                  </a:lnTo>
                  <a:lnTo>
                    <a:pt x="0" y="188"/>
                  </a:lnTo>
                  <a:lnTo>
                    <a:pt x="0" y="188"/>
                  </a:lnTo>
                  <a:lnTo>
                    <a:pt x="8" y="193"/>
                  </a:lnTo>
                  <a:lnTo>
                    <a:pt x="18" y="200"/>
                  </a:lnTo>
                  <a:lnTo>
                    <a:pt x="25" y="208"/>
                  </a:lnTo>
                  <a:lnTo>
                    <a:pt x="30" y="216"/>
                  </a:lnTo>
                  <a:lnTo>
                    <a:pt x="35" y="225"/>
                  </a:lnTo>
                  <a:lnTo>
                    <a:pt x="39" y="236"/>
                  </a:lnTo>
                  <a:lnTo>
                    <a:pt x="42" y="247"/>
                  </a:lnTo>
                  <a:lnTo>
                    <a:pt x="42" y="258"/>
                  </a:lnTo>
                  <a:lnTo>
                    <a:pt x="42" y="258"/>
                  </a:lnTo>
                  <a:lnTo>
                    <a:pt x="42" y="268"/>
                  </a:lnTo>
                  <a:lnTo>
                    <a:pt x="39" y="279"/>
                  </a:lnTo>
                  <a:lnTo>
                    <a:pt x="35" y="290"/>
                  </a:lnTo>
                  <a:lnTo>
                    <a:pt x="30" y="299"/>
                  </a:lnTo>
                  <a:lnTo>
                    <a:pt x="25" y="308"/>
                  </a:lnTo>
                  <a:lnTo>
                    <a:pt x="16" y="316"/>
                  </a:lnTo>
                  <a:lnTo>
                    <a:pt x="8" y="322"/>
                  </a:lnTo>
                  <a:lnTo>
                    <a:pt x="0" y="328"/>
                  </a:lnTo>
                  <a:lnTo>
                    <a:pt x="0" y="328"/>
                  </a:lnTo>
                  <a:lnTo>
                    <a:pt x="4" y="344"/>
                  </a:lnTo>
                  <a:lnTo>
                    <a:pt x="11" y="360"/>
                  </a:lnTo>
                  <a:lnTo>
                    <a:pt x="18" y="375"/>
                  </a:lnTo>
                  <a:lnTo>
                    <a:pt x="26" y="390"/>
                  </a:lnTo>
                  <a:lnTo>
                    <a:pt x="26" y="390"/>
                  </a:lnTo>
                  <a:lnTo>
                    <a:pt x="37" y="387"/>
                  </a:lnTo>
                  <a:lnTo>
                    <a:pt x="46" y="387"/>
                  </a:lnTo>
                  <a:lnTo>
                    <a:pt x="57" y="387"/>
                  </a:lnTo>
                  <a:lnTo>
                    <a:pt x="68" y="388"/>
                  </a:lnTo>
                  <a:lnTo>
                    <a:pt x="78" y="391"/>
                  </a:lnTo>
                  <a:lnTo>
                    <a:pt x="88" y="397"/>
                  </a:lnTo>
                  <a:lnTo>
                    <a:pt x="97" y="402"/>
                  </a:lnTo>
                  <a:lnTo>
                    <a:pt x="105" y="410"/>
                  </a:lnTo>
                  <a:lnTo>
                    <a:pt x="105" y="410"/>
                  </a:lnTo>
                  <a:lnTo>
                    <a:pt x="112" y="418"/>
                  </a:lnTo>
                  <a:lnTo>
                    <a:pt x="119" y="428"/>
                  </a:lnTo>
                  <a:lnTo>
                    <a:pt x="123" y="437"/>
                  </a:lnTo>
                  <a:lnTo>
                    <a:pt x="126" y="448"/>
                  </a:lnTo>
                  <a:lnTo>
                    <a:pt x="128" y="457"/>
                  </a:lnTo>
                  <a:lnTo>
                    <a:pt x="128" y="468"/>
                  </a:lnTo>
                  <a:lnTo>
                    <a:pt x="127" y="479"/>
                  </a:lnTo>
                  <a:lnTo>
                    <a:pt x="124" y="490"/>
                  </a:lnTo>
                  <a:lnTo>
                    <a:pt x="124" y="490"/>
                  </a:lnTo>
                  <a:lnTo>
                    <a:pt x="139" y="498"/>
                  </a:lnTo>
                  <a:lnTo>
                    <a:pt x="155" y="504"/>
                  </a:lnTo>
                  <a:lnTo>
                    <a:pt x="170" y="510"/>
                  </a:lnTo>
                  <a:lnTo>
                    <a:pt x="188" y="515"/>
                  </a:lnTo>
                  <a:lnTo>
                    <a:pt x="188" y="515"/>
                  </a:lnTo>
                  <a:lnTo>
                    <a:pt x="193" y="506"/>
                  </a:lnTo>
                  <a:lnTo>
                    <a:pt x="200" y="498"/>
                  </a:lnTo>
                  <a:lnTo>
                    <a:pt x="207" y="491"/>
                  </a:lnTo>
                  <a:lnTo>
                    <a:pt x="216" y="484"/>
                  </a:lnTo>
                  <a:lnTo>
                    <a:pt x="225" y="479"/>
                  </a:lnTo>
                  <a:lnTo>
                    <a:pt x="235" y="476"/>
                  </a:lnTo>
                  <a:lnTo>
                    <a:pt x="246" y="473"/>
                  </a:lnTo>
                  <a:lnTo>
                    <a:pt x="258" y="472"/>
                  </a:lnTo>
                  <a:lnTo>
                    <a:pt x="258" y="472"/>
                  </a:lnTo>
                  <a:lnTo>
                    <a:pt x="269" y="473"/>
                  </a:lnTo>
                  <a:lnTo>
                    <a:pt x="279" y="476"/>
                  </a:lnTo>
                  <a:lnTo>
                    <a:pt x="289" y="479"/>
                  </a:lnTo>
                  <a:lnTo>
                    <a:pt x="298" y="484"/>
                  </a:lnTo>
                  <a:lnTo>
                    <a:pt x="308" y="491"/>
                  </a:lnTo>
                  <a:lnTo>
                    <a:pt x="314" y="498"/>
                  </a:lnTo>
                  <a:lnTo>
                    <a:pt x="321" y="506"/>
                  </a:lnTo>
                  <a:lnTo>
                    <a:pt x="328" y="515"/>
                  </a:lnTo>
                  <a:lnTo>
                    <a:pt x="328" y="515"/>
                  </a:lnTo>
                  <a:lnTo>
                    <a:pt x="344" y="510"/>
                  </a:lnTo>
                  <a:lnTo>
                    <a:pt x="344" y="357"/>
                  </a:lnTo>
                  <a:lnTo>
                    <a:pt x="344" y="357"/>
                  </a:lnTo>
                  <a:lnTo>
                    <a:pt x="344" y="352"/>
                  </a:lnTo>
                  <a:lnTo>
                    <a:pt x="347" y="345"/>
                  </a:lnTo>
                  <a:lnTo>
                    <a:pt x="349" y="340"/>
                  </a:lnTo>
                  <a:lnTo>
                    <a:pt x="352" y="336"/>
                  </a:lnTo>
                  <a:lnTo>
                    <a:pt x="356" y="332"/>
                  </a:lnTo>
                  <a:lnTo>
                    <a:pt x="362" y="329"/>
                  </a:lnTo>
                  <a:lnTo>
                    <a:pt x="367" y="328"/>
                  </a:lnTo>
                  <a:lnTo>
                    <a:pt x="374" y="328"/>
                  </a:lnTo>
                  <a:lnTo>
                    <a:pt x="374" y="328"/>
                  </a:lnTo>
                  <a:lnTo>
                    <a:pt x="378" y="328"/>
                  </a:lnTo>
                  <a:lnTo>
                    <a:pt x="383" y="329"/>
                  </a:lnTo>
                  <a:lnTo>
                    <a:pt x="389" y="332"/>
                  </a:lnTo>
                  <a:lnTo>
                    <a:pt x="393" y="335"/>
                  </a:lnTo>
                  <a:lnTo>
                    <a:pt x="393" y="335"/>
                  </a:lnTo>
                  <a:close/>
                  <a:moveTo>
                    <a:pt x="258" y="337"/>
                  </a:moveTo>
                  <a:lnTo>
                    <a:pt x="258" y="337"/>
                  </a:lnTo>
                  <a:lnTo>
                    <a:pt x="250" y="336"/>
                  </a:lnTo>
                  <a:lnTo>
                    <a:pt x="242" y="335"/>
                  </a:lnTo>
                  <a:lnTo>
                    <a:pt x="227" y="330"/>
                  </a:lnTo>
                  <a:lnTo>
                    <a:pt x="213" y="324"/>
                  </a:lnTo>
                  <a:lnTo>
                    <a:pt x="201" y="313"/>
                  </a:lnTo>
                  <a:lnTo>
                    <a:pt x="192" y="302"/>
                  </a:lnTo>
                  <a:lnTo>
                    <a:pt x="185" y="289"/>
                  </a:lnTo>
                  <a:lnTo>
                    <a:pt x="180" y="274"/>
                  </a:lnTo>
                  <a:lnTo>
                    <a:pt x="178" y="266"/>
                  </a:lnTo>
                  <a:lnTo>
                    <a:pt x="178" y="258"/>
                  </a:lnTo>
                  <a:lnTo>
                    <a:pt x="178" y="258"/>
                  </a:lnTo>
                  <a:lnTo>
                    <a:pt x="178" y="250"/>
                  </a:lnTo>
                  <a:lnTo>
                    <a:pt x="180" y="241"/>
                  </a:lnTo>
                  <a:lnTo>
                    <a:pt x="185" y="227"/>
                  </a:lnTo>
                  <a:lnTo>
                    <a:pt x="192" y="213"/>
                  </a:lnTo>
                  <a:lnTo>
                    <a:pt x="201" y="202"/>
                  </a:lnTo>
                  <a:lnTo>
                    <a:pt x="213" y="193"/>
                  </a:lnTo>
                  <a:lnTo>
                    <a:pt x="227" y="185"/>
                  </a:lnTo>
                  <a:lnTo>
                    <a:pt x="242" y="181"/>
                  </a:lnTo>
                  <a:lnTo>
                    <a:pt x="250" y="179"/>
                  </a:lnTo>
                  <a:lnTo>
                    <a:pt x="258" y="179"/>
                  </a:lnTo>
                  <a:lnTo>
                    <a:pt x="258" y="179"/>
                  </a:lnTo>
                  <a:lnTo>
                    <a:pt x="266" y="179"/>
                  </a:lnTo>
                  <a:lnTo>
                    <a:pt x="273" y="181"/>
                  </a:lnTo>
                  <a:lnTo>
                    <a:pt x="287" y="185"/>
                  </a:lnTo>
                  <a:lnTo>
                    <a:pt x="301" y="193"/>
                  </a:lnTo>
                  <a:lnTo>
                    <a:pt x="313" y="202"/>
                  </a:lnTo>
                  <a:lnTo>
                    <a:pt x="323" y="213"/>
                  </a:lnTo>
                  <a:lnTo>
                    <a:pt x="329" y="227"/>
                  </a:lnTo>
                  <a:lnTo>
                    <a:pt x="335" y="241"/>
                  </a:lnTo>
                  <a:lnTo>
                    <a:pt x="336" y="250"/>
                  </a:lnTo>
                  <a:lnTo>
                    <a:pt x="336" y="258"/>
                  </a:lnTo>
                  <a:lnTo>
                    <a:pt x="336" y="258"/>
                  </a:lnTo>
                  <a:lnTo>
                    <a:pt x="336" y="266"/>
                  </a:lnTo>
                  <a:lnTo>
                    <a:pt x="335" y="274"/>
                  </a:lnTo>
                  <a:lnTo>
                    <a:pt x="329" y="289"/>
                  </a:lnTo>
                  <a:lnTo>
                    <a:pt x="323" y="302"/>
                  </a:lnTo>
                  <a:lnTo>
                    <a:pt x="313" y="313"/>
                  </a:lnTo>
                  <a:lnTo>
                    <a:pt x="301" y="324"/>
                  </a:lnTo>
                  <a:lnTo>
                    <a:pt x="287" y="330"/>
                  </a:lnTo>
                  <a:lnTo>
                    <a:pt x="273" y="335"/>
                  </a:lnTo>
                  <a:lnTo>
                    <a:pt x="266" y="336"/>
                  </a:lnTo>
                  <a:lnTo>
                    <a:pt x="258" y="337"/>
                  </a:lnTo>
                  <a:lnTo>
                    <a:pt x="258"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294" name="Freeform 194"/>
            <p:cNvSpPr>
              <a:spLocks/>
            </p:cNvSpPr>
            <p:nvPr/>
          </p:nvSpPr>
          <p:spPr bwMode="auto">
            <a:xfrm>
              <a:off x="4724050" y="2714881"/>
              <a:ext cx="43652" cy="74766"/>
            </a:xfrm>
            <a:custGeom>
              <a:avLst/>
              <a:gdLst>
                <a:gd name="T0" fmla="*/ 186 w 187"/>
                <a:gd name="T1" fmla="*/ 151 h 324"/>
                <a:gd name="T2" fmla="*/ 56 w 187"/>
                <a:gd name="T3" fmla="*/ 44 h 324"/>
                <a:gd name="T4" fmla="*/ 6 w 187"/>
                <a:gd name="T5" fmla="*/ 2 h 324"/>
                <a:gd name="T6" fmla="*/ 6 w 187"/>
                <a:gd name="T7" fmla="*/ 2 h 324"/>
                <a:gd name="T8" fmla="*/ 4 w 187"/>
                <a:gd name="T9" fmla="*/ 0 h 324"/>
                <a:gd name="T10" fmla="*/ 4 w 187"/>
                <a:gd name="T11" fmla="*/ 0 h 324"/>
                <a:gd name="T12" fmla="*/ 1 w 187"/>
                <a:gd name="T13" fmla="*/ 2 h 324"/>
                <a:gd name="T14" fmla="*/ 0 w 187"/>
                <a:gd name="T15" fmla="*/ 4 h 324"/>
                <a:gd name="T16" fmla="*/ 0 w 187"/>
                <a:gd name="T17" fmla="*/ 146 h 324"/>
                <a:gd name="T18" fmla="*/ 0 w 187"/>
                <a:gd name="T19" fmla="*/ 238 h 324"/>
                <a:gd name="T20" fmla="*/ 0 w 187"/>
                <a:gd name="T21" fmla="*/ 238 h 324"/>
                <a:gd name="T22" fmla="*/ 1 w 187"/>
                <a:gd name="T23" fmla="*/ 242 h 324"/>
                <a:gd name="T24" fmla="*/ 4 w 187"/>
                <a:gd name="T25" fmla="*/ 243 h 324"/>
                <a:gd name="T26" fmla="*/ 4 w 187"/>
                <a:gd name="T27" fmla="*/ 243 h 324"/>
                <a:gd name="T28" fmla="*/ 6 w 187"/>
                <a:gd name="T29" fmla="*/ 242 h 324"/>
                <a:gd name="T30" fmla="*/ 55 w 187"/>
                <a:gd name="T31" fmla="*/ 204 h 324"/>
                <a:gd name="T32" fmla="*/ 55 w 187"/>
                <a:gd name="T33" fmla="*/ 204 h 324"/>
                <a:gd name="T34" fmla="*/ 59 w 187"/>
                <a:gd name="T35" fmla="*/ 203 h 324"/>
                <a:gd name="T36" fmla="*/ 59 w 187"/>
                <a:gd name="T37" fmla="*/ 203 h 324"/>
                <a:gd name="T38" fmla="*/ 62 w 187"/>
                <a:gd name="T39" fmla="*/ 204 h 324"/>
                <a:gd name="T40" fmla="*/ 64 w 187"/>
                <a:gd name="T41" fmla="*/ 207 h 324"/>
                <a:gd name="T42" fmla="*/ 117 w 187"/>
                <a:gd name="T43" fmla="*/ 320 h 324"/>
                <a:gd name="T44" fmla="*/ 117 w 187"/>
                <a:gd name="T45" fmla="*/ 320 h 324"/>
                <a:gd name="T46" fmla="*/ 120 w 187"/>
                <a:gd name="T47" fmla="*/ 323 h 324"/>
                <a:gd name="T48" fmla="*/ 124 w 187"/>
                <a:gd name="T49" fmla="*/ 324 h 324"/>
                <a:gd name="T50" fmla="*/ 124 w 187"/>
                <a:gd name="T51" fmla="*/ 324 h 324"/>
                <a:gd name="T52" fmla="*/ 128 w 187"/>
                <a:gd name="T53" fmla="*/ 323 h 324"/>
                <a:gd name="T54" fmla="*/ 171 w 187"/>
                <a:gd name="T55" fmla="*/ 302 h 324"/>
                <a:gd name="T56" fmla="*/ 171 w 187"/>
                <a:gd name="T57" fmla="*/ 302 h 324"/>
                <a:gd name="T58" fmla="*/ 174 w 187"/>
                <a:gd name="T59" fmla="*/ 301 h 324"/>
                <a:gd name="T60" fmla="*/ 175 w 187"/>
                <a:gd name="T61" fmla="*/ 298 h 324"/>
                <a:gd name="T62" fmla="*/ 175 w 187"/>
                <a:gd name="T63" fmla="*/ 296 h 324"/>
                <a:gd name="T64" fmla="*/ 175 w 187"/>
                <a:gd name="T65" fmla="*/ 293 h 324"/>
                <a:gd name="T66" fmla="*/ 121 w 187"/>
                <a:gd name="T67" fmla="*/ 180 h 324"/>
                <a:gd name="T68" fmla="*/ 121 w 187"/>
                <a:gd name="T69" fmla="*/ 180 h 324"/>
                <a:gd name="T70" fmla="*/ 121 w 187"/>
                <a:gd name="T71" fmla="*/ 177 h 324"/>
                <a:gd name="T72" fmla="*/ 121 w 187"/>
                <a:gd name="T73" fmla="*/ 174 h 324"/>
                <a:gd name="T74" fmla="*/ 122 w 187"/>
                <a:gd name="T75" fmla="*/ 172 h 324"/>
                <a:gd name="T76" fmla="*/ 125 w 187"/>
                <a:gd name="T77" fmla="*/ 170 h 324"/>
                <a:gd name="T78" fmla="*/ 184 w 187"/>
                <a:gd name="T79" fmla="*/ 158 h 324"/>
                <a:gd name="T80" fmla="*/ 184 w 187"/>
                <a:gd name="T81" fmla="*/ 158 h 324"/>
                <a:gd name="T82" fmla="*/ 187 w 187"/>
                <a:gd name="T83" fmla="*/ 157 h 324"/>
                <a:gd name="T84" fmla="*/ 187 w 187"/>
                <a:gd name="T85" fmla="*/ 155 h 324"/>
                <a:gd name="T86" fmla="*/ 187 w 187"/>
                <a:gd name="T87" fmla="*/ 154 h 324"/>
                <a:gd name="T88" fmla="*/ 186 w 187"/>
                <a:gd name="T89" fmla="*/ 151 h 324"/>
                <a:gd name="T90" fmla="*/ 186 w 187"/>
                <a:gd name="T91" fmla="*/ 15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324">
                  <a:moveTo>
                    <a:pt x="186" y="151"/>
                  </a:moveTo>
                  <a:lnTo>
                    <a:pt x="56" y="44"/>
                  </a:lnTo>
                  <a:lnTo>
                    <a:pt x="6" y="2"/>
                  </a:lnTo>
                  <a:lnTo>
                    <a:pt x="6" y="2"/>
                  </a:lnTo>
                  <a:lnTo>
                    <a:pt x="4" y="0"/>
                  </a:lnTo>
                  <a:lnTo>
                    <a:pt x="4" y="0"/>
                  </a:lnTo>
                  <a:lnTo>
                    <a:pt x="1" y="2"/>
                  </a:lnTo>
                  <a:lnTo>
                    <a:pt x="0" y="4"/>
                  </a:lnTo>
                  <a:lnTo>
                    <a:pt x="0" y="146"/>
                  </a:lnTo>
                  <a:lnTo>
                    <a:pt x="0" y="238"/>
                  </a:lnTo>
                  <a:lnTo>
                    <a:pt x="0" y="238"/>
                  </a:lnTo>
                  <a:lnTo>
                    <a:pt x="1" y="242"/>
                  </a:lnTo>
                  <a:lnTo>
                    <a:pt x="4" y="243"/>
                  </a:lnTo>
                  <a:lnTo>
                    <a:pt x="4" y="243"/>
                  </a:lnTo>
                  <a:lnTo>
                    <a:pt x="6" y="242"/>
                  </a:lnTo>
                  <a:lnTo>
                    <a:pt x="55" y="204"/>
                  </a:lnTo>
                  <a:lnTo>
                    <a:pt x="55" y="204"/>
                  </a:lnTo>
                  <a:lnTo>
                    <a:pt x="59" y="203"/>
                  </a:lnTo>
                  <a:lnTo>
                    <a:pt x="59" y="203"/>
                  </a:lnTo>
                  <a:lnTo>
                    <a:pt x="62" y="204"/>
                  </a:lnTo>
                  <a:lnTo>
                    <a:pt x="64" y="207"/>
                  </a:lnTo>
                  <a:lnTo>
                    <a:pt x="117" y="320"/>
                  </a:lnTo>
                  <a:lnTo>
                    <a:pt x="117" y="320"/>
                  </a:lnTo>
                  <a:lnTo>
                    <a:pt x="120" y="323"/>
                  </a:lnTo>
                  <a:lnTo>
                    <a:pt x="124" y="324"/>
                  </a:lnTo>
                  <a:lnTo>
                    <a:pt x="124" y="324"/>
                  </a:lnTo>
                  <a:lnTo>
                    <a:pt x="128" y="323"/>
                  </a:lnTo>
                  <a:lnTo>
                    <a:pt x="171" y="302"/>
                  </a:lnTo>
                  <a:lnTo>
                    <a:pt x="171" y="302"/>
                  </a:lnTo>
                  <a:lnTo>
                    <a:pt x="174" y="301"/>
                  </a:lnTo>
                  <a:lnTo>
                    <a:pt x="175" y="298"/>
                  </a:lnTo>
                  <a:lnTo>
                    <a:pt x="175" y="296"/>
                  </a:lnTo>
                  <a:lnTo>
                    <a:pt x="175" y="293"/>
                  </a:lnTo>
                  <a:lnTo>
                    <a:pt x="121" y="180"/>
                  </a:lnTo>
                  <a:lnTo>
                    <a:pt x="121" y="180"/>
                  </a:lnTo>
                  <a:lnTo>
                    <a:pt x="121" y="177"/>
                  </a:lnTo>
                  <a:lnTo>
                    <a:pt x="121" y="174"/>
                  </a:lnTo>
                  <a:lnTo>
                    <a:pt x="122" y="172"/>
                  </a:lnTo>
                  <a:lnTo>
                    <a:pt x="125" y="170"/>
                  </a:lnTo>
                  <a:lnTo>
                    <a:pt x="184" y="158"/>
                  </a:lnTo>
                  <a:lnTo>
                    <a:pt x="184" y="158"/>
                  </a:lnTo>
                  <a:lnTo>
                    <a:pt x="187" y="157"/>
                  </a:lnTo>
                  <a:lnTo>
                    <a:pt x="187" y="155"/>
                  </a:lnTo>
                  <a:lnTo>
                    <a:pt x="187" y="154"/>
                  </a:lnTo>
                  <a:lnTo>
                    <a:pt x="186" y="151"/>
                  </a:lnTo>
                  <a:lnTo>
                    <a:pt x="18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grpSp>
      <p:sp>
        <p:nvSpPr>
          <p:cNvPr id="105" name="Oval 104"/>
          <p:cNvSpPr/>
          <p:nvPr/>
        </p:nvSpPr>
        <p:spPr>
          <a:xfrm>
            <a:off x="5299366" y="3120558"/>
            <a:ext cx="181434" cy="180928"/>
          </a:xfrm>
          <a:prstGeom prst="ellipse">
            <a:avLst/>
          </a:prstGeom>
          <a:solidFill>
            <a:schemeClr val="accent6"/>
          </a:solidFill>
          <a:ln w="9525">
            <a:noFill/>
          </a:ln>
          <a:effectLst>
            <a:outerShdw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rgbClr val="FFFFFF"/>
                </a:solidFill>
              </a:rPr>
              <a:t>17</a:t>
            </a:r>
          </a:p>
        </p:txBody>
      </p:sp>
      <p:grpSp>
        <p:nvGrpSpPr>
          <p:cNvPr id="319" name="Group 318"/>
          <p:cNvGrpSpPr>
            <a:grpSpLocks noChangeAspect="1"/>
          </p:cNvGrpSpPr>
          <p:nvPr/>
        </p:nvGrpSpPr>
        <p:grpSpPr>
          <a:xfrm>
            <a:off x="5145113" y="4508156"/>
            <a:ext cx="117455" cy="112555"/>
            <a:chOff x="5326854" y="2779521"/>
            <a:chExt cx="2283622" cy="2167128"/>
          </a:xfrm>
          <a:solidFill>
            <a:schemeClr val="accent2"/>
          </a:solidFill>
        </p:grpSpPr>
        <p:sp>
          <p:nvSpPr>
            <p:cNvPr id="320" name="Freeform 319"/>
            <p:cNvSpPr/>
            <p:nvPr/>
          </p:nvSpPr>
          <p:spPr>
            <a:xfrm>
              <a:off x="5326854" y="3228975"/>
              <a:ext cx="1147086"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21" name="Oval 23"/>
            <p:cNvSpPr/>
            <p:nvPr/>
          </p:nvSpPr>
          <p:spPr bwMode="auto">
            <a:xfrm>
              <a:off x="5472973" y="4217017"/>
              <a:ext cx="831612" cy="515320"/>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22" name="Rounded Rectangle 13"/>
            <p:cNvSpPr/>
            <p:nvPr/>
          </p:nvSpPr>
          <p:spPr bwMode="auto">
            <a:xfrm>
              <a:off x="6127750" y="3705226"/>
              <a:ext cx="1375516" cy="1241423"/>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23" name="Oval 322"/>
            <p:cNvSpPr/>
            <p:nvPr/>
          </p:nvSpPr>
          <p:spPr bwMode="auto">
            <a:xfrm>
              <a:off x="6524624" y="2779521"/>
              <a:ext cx="835026" cy="8350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24" name="Rounded Rectangle 14"/>
            <p:cNvSpPr/>
            <p:nvPr/>
          </p:nvSpPr>
          <p:spPr bwMode="auto">
            <a:xfrm>
              <a:off x="6740523" y="3829049"/>
              <a:ext cx="869953"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grpSp>
        <p:nvGrpSpPr>
          <p:cNvPr id="325" name="Group 324"/>
          <p:cNvGrpSpPr/>
          <p:nvPr/>
        </p:nvGrpSpPr>
        <p:grpSpPr>
          <a:xfrm>
            <a:off x="4934189" y="4534454"/>
            <a:ext cx="117992" cy="102438"/>
            <a:chOff x="4481616" y="2530283"/>
            <a:chExt cx="286086" cy="259364"/>
          </a:xfrm>
          <a:solidFill>
            <a:srgbClr val="36A4D7"/>
          </a:solidFill>
        </p:grpSpPr>
        <p:sp>
          <p:nvSpPr>
            <p:cNvPr id="326" name="Freeform 253"/>
            <p:cNvSpPr>
              <a:spLocks noEditPoints="1"/>
            </p:cNvSpPr>
            <p:nvPr/>
          </p:nvSpPr>
          <p:spPr bwMode="auto">
            <a:xfrm>
              <a:off x="4481616" y="2530283"/>
              <a:ext cx="275010" cy="218395"/>
            </a:xfrm>
            <a:custGeom>
              <a:avLst/>
              <a:gdLst>
                <a:gd name="T0" fmla="*/ 136 w 1620"/>
                <a:gd name="T1" fmla="*/ 0 h 1283"/>
                <a:gd name="T2" fmla="*/ 124 w 1620"/>
                <a:gd name="T3" fmla="*/ 0 h 1283"/>
                <a:gd name="T4" fmla="*/ 100 w 1620"/>
                <a:gd name="T5" fmla="*/ 5 h 1283"/>
                <a:gd name="T6" fmla="*/ 76 w 1620"/>
                <a:gd name="T7" fmla="*/ 14 h 1283"/>
                <a:gd name="T8" fmla="*/ 54 w 1620"/>
                <a:gd name="T9" fmla="*/ 28 h 1283"/>
                <a:gd name="T10" fmla="*/ 35 w 1620"/>
                <a:gd name="T11" fmla="*/ 49 h 1283"/>
                <a:gd name="T12" fmla="*/ 18 w 1620"/>
                <a:gd name="T13" fmla="*/ 76 h 1283"/>
                <a:gd name="T14" fmla="*/ 7 w 1620"/>
                <a:gd name="T15" fmla="*/ 110 h 1283"/>
                <a:gd name="T16" fmla="*/ 1 w 1620"/>
                <a:gd name="T17" fmla="*/ 150 h 1283"/>
                <a:gd name="T18" fmla="*/ 0 w 1620"/>
                <a:gd name="T19" fmla="*/ 1067 h 1283"/>
                <a:gd name="T20" fmla="*/ 1 w 1620"/>
                <a:gd name="T21" fmla="*/ 1089 h 1283"/>
                <a:gd name="T22" fmla="*/ 9 w 1620"/>
                <a:gd name="T23" fmla="*/ 1131 h 1283"/>
                <a:gd name="T24" fmla="*/ 25 w 1620"/>
                <a:gd name="T25" fmla="*/ 1170 h 1283"/>
                <a:gd name="T26" fmla="*/ 49 w 1620"/>
                <a:gd name="T27" fmla="*/ 1204 h 1283"/>
                <a:gd name="T28" fmla="*/ 78 w 1620"/>
                <a:gd name="T29" fmla="*/ 1234 h 1283"/>
                <a:gd name="T30" fmla="*/ 113 w 1620"/>
                <a:gd name="T31" fmla="*/ 1257 h 1283"/>
                <a:gd name="T32" fmla="*/ 152 w 1620"/>
                <a:gd name="T33" fmla="*/ 1274 h 1283"/>
                <a:gd name="T34" fmla="*/ 195 w 1620"/>
                <a:gd name="T35" fmla="*/ 1282 h 1283"/>
                <a:gd name="T36" fmla="*/ 629 w 1620"/>
                <a:gd name="T37" fmla="*/ 1283 h 1283"/>
                <a:gd name="T38" fmla="*/ 638 w 1620"/>
                <a:gd name="T39" fmla="*/ 1282 h 1283"/>
                <a:gd name="T40" fmla="*/ 655 w 1620"/>
                <a:gd name="T41" fmla="*/ 1276 h 1283"/>
                <a:gd name="T42" fmla="*/ 667 w 1620"/>
                <a:gd name="T43" fmla="*/ 1264 h 1283"/>
                <a:gd name="T44" fmla="*/ 673 w 1620"/>
                <a:gd name="T45" fmla="*/ 1247 h 1283"/>
                <a:gd name="T46" fmla="*/ 674 w 1620"/>
                <a:gd name="T47" fmla="*/ 1238 h 1283"/>
                <a:gd name="T48" fmla="*/ 671 w 1620"/>
                <a:gd name="T49" fmla="*/ 1221 h 1283"/>
                <a:gd name="T50" fmla="*/ 661 w 1620"/>
                <a:gd name="T51" fmla="*/ 1206 h 1283"/>
                <a:gd name="T52" fmla="*/ 646 w 1620"/>
                <a:gd name="T53" fmla="*/ 1196 h 1283"/>
                <a:gd name="T54" fmla="*/ 629 w 1620"/>
                <a:gd name="T55" fmla="*/ 1193 h 1283"/>
                <a:gd name="T56" fmla="*/ 216 w 1620"/>
                <a:gd name="T57" fmla="*/ 1193 h 1283"/>
                <a:gd name="T58" fmla="*/ 191 w 1620"/>
                <a:gd name="T59" fmla="*/ 1190 h 1283"/>
                <a:gd name="T60" fmla="*/ 167 w 1620"/>
                <a:gd name="T61" fmla="*/ 1183 h 1283"/>
                <a:gd name="T62" fmla="*/ 146 w 1620"/>
                <a:gd name="T63" fmla="*/ 1172 h 1283"/>
                <a:gd name="T64" fmla="*/ 127 w 1620"/>
                <a:gd name="T65" fmla="*/ 1155 h 1283"/>
                <a:gd name="T66" fmla="*/ 112 w 1620"/>
                <a:gd name="T67" fmla="*/ 1137 h 1283"/>
                <a:gd name="T68" fmla="*/ 100 w 1620"/>
                <a:gd name="T69" fmla="*/ 1116 h 1283"/>
                <a:gd name="T70" fmla="*/ 93 w 1620"/>
                <a:gd name="T71" fmla="*/ 1092 h 1283"/>
                <a:gd name="T72" fmla="*/ 90 w 1620"/>
                <a:gd name="T73" fmla="*/ 1067 h 1283"/>
                <a:gd name="T74" fmla="*/ 1574 w 1620"/>
                <a:gd name="T75" fmla="*/ 383 h 1283"/>
                <a:gd name="T76" fmla="*/ 1576 w 1620"/>
                <a:gd name="T77" fmla="*/ 383 h 1283"/>
                <a:gd name="T78" fmla="*/ 1593 w 1620"/>
                <a:gd name="T79" fmla="*/ 380 h 1283"/>
                <a:gd name="T80" fmla="*/ 1607 w 1620"/>
                <a:gd name="T81" fmla="*/ 371 h 1283"/>
                <a:gd name="T82" fmla="*/ 1617 w 1620"/>
                <a:gd name="T83" fmla="*/ 356 h 1283"/>
                <a:gd name="T84" fmla="*/ 1620 w 1620"/>
                <a:gd name="T85" fmla="*/ 338 h 1283"/>
                <a:gd name="T86" fmla="*/ 1620 w 1620"/>
                <a:gd name="T87" fmla="*/ 136 h 1283"/>
                <a:gd name="T88" fmla="*/ 1617 w 1620"/>
                <a:gd name="T89" fmla="*/ 109 h 1283"/>
                <a:gd name="T90" fmla="*/ 1610 w 1620"/>
                <a:gd name="T91" fmla="*/ 82 h 1283"/>
                <a:gd name="T92" fmla="*/ 1597 w 1620"/>
                <a:gd name="T93" fmla="*/ 60 h 1283"/>
                <a:gd name="T94" fmla="*/ 1581 w 1620"/>
                <a:gd name="T95" fmla="*/ 39 h 1283"/>
                <a:gd name="T96" fmla="*/ 1560 w 1620"/>
                <a:gd name="T97" fmla="*/ 23 h 1283"/>
                <a:gd name="T98" fmla="*/ 1537 w 1620"/>
                <a:gd name="T99" fmla="*/ 10 h 1283"/>
                <a:gd name="T100" fmla="*/ 1511 w 1620"/>
                <a:gd name="T101" fmla="*/ 2 h 1283"/>
                <a:gd name="T102" fmla="*/ 1484 w 1620"/>
                <a:gd name="T103" fmla="*/ 0 h 1283"/>
                <a:gd name="T104" fmla="*/ 1227 w 1620"/>
                <a:gd name="T105" fmla="*/ 276 h 1283"/>
                <a:gd name="T106" fmla="*/ 1074 w 1620"/>
                <a:gd name="T107" fmla="*/ 122 h 1283"/>
                <a:gd name="T108" fmla="*/ 1227 w 1620"/>
                <a:gd name="T109" fmla="*/ 276 h 1283"/>
                <a:gd name="T110" fmla="*/ 1324 w 1620"/>
                <a:gd name="T111" fmla="*/ 276 h 1283"/>
                <a:gd name="T112" fmla="*/ 1478 w 1620"/>
                <a:gd name="T113" fmla="*/ 12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0" h="1283">
                  <a:moveTo>
                    <a:pt x="1484" y="0"/>
                  </a:moveTo>
                  <a:lnTo>
                    <a:pt x="136" y="0"/>
                  </a:lnTo>
                  <a:lnTo>
                    <a:pt x="136" y="0"/>
                  </a:lnTo>
                  <a:lnTo>
                    <a:pt x="124" y="0"/>
                  </a:lnTo>
                  <a:lnTo>
                    <a:pt x="112" y="2"/>
                  </a:lnTo>
                  <a:lnTo>
                    <a:pt x="100" y="5"/>
                  </a:lnTo>
                  <a:lnTo>
                    <a:pt x="89" y="9"/>
                  </a:lnTo>
                  <a:lnTo>
                    <a:pt x="76" y="14"/>
                  </a:lnTo>
                  <a:lnTo>
                    <a:pt x="65" y="20"/>
                  </a:lnTo>
                  <a:lnTo>
                    <a:pt x="54" y="28"/>
                  </a:lnTo>
                  <a:lnTo>
                    <a:pt x="44" y="38"/>
                  </a:lnTo>
                  <a:lnTo>
                    <a:pt x="35" y="49"/>
                  </a:lnTo>
                  <a:lnTo>
                    <a:pt x="26" y="62"/>
                  </a:lnTo>
                  <a:lnTo>
                    <a:pt x="18" y="76"/>
                  </a:lnTo>
                  <a:lnTo>
                    <a:pt x="12" y="91"/>
                  </a:lnTo>
                  <a:lnTo>
                    <a:pt x="7" y="110"/>
                  </a:lnTo>
                  <a:lnTo>
                    <a:pt x="3" y="129"/>
                  </a:lnTo>
                  <a:lnTo>
                    <a:pt x="1" y="150"/>
                  </a:lnTo>
                  <a:lnTo>
                    <a:pt x="0" y="173"/>
                  </a:lnTo>
                  <a:lnTo>
                    <a:pt x="0" y="1067"/>
                  </a:lnTo>
                  <a:lnTo>
                    <a:pt x="0" y="1067"/>
                  </a:lnTo>
                  <a:lnTo>
                    <a:pt x="1" y="1089"/>
                  </a:lnTo>
                  <a:lnTo>
                    <a:pt x="4" y="1110"/>
                  </a:lnTo>
                  <a:lnTo>
                    <a:pt x="9" y="1131"/>
                  </a:lnTo>
                  <a:lnTo>
                    <a:pt x="16" y="1151"/>
                  </a:lnTo>
                  <a:lnTo>
                    <a:pt x="25" y="1170"/>
                  </a:lnTo>
                  <a:lnTo>
                    <a:pt x="37" y="1188"/>
                  </a:lnTo>
                  <a:lnTo>
                    <a:pt x="49" y="1204"/>
                  </a:lnTo>
                  <a:lnTo>
                    <a:pt x="63" y="1220"/>
                  </a:lnTo>
                  <a:lnTo>
                    <a:pt x="78" y="1234"/>
                  </a:lnTo>
                  <a:lnTo>
                    <a:pt x="96" y="1246"/>
                  </a:lnTo>
                  <a:lnTo>
                    <a:pt x="113" y="1257"/>
                  </a:lnTo>
                  <a:lnTo>
                    <a:pt x="133" y="1267"/>
                  </a:lnTo>
                  <a:lnTo>
                    <a:pt x="152" y="1274"/>
                  </a:lnTo>
                  <a:lnTo>
                    <a:pt x="172" y="1279"/>
                  </a:lnTo>
                  <a:lnTo>
                    <a:pt x="195" y="1282"/>
                  </a:lnTo>
                  <a:lnTo>
                    <a:pt x="216" y="1283"/>
                  </a:lnTo>
                  <a:lnTo>
                    <a:pt x="629" y="1283"/>
                  </a:lnTo>
                  <a:lnTo>
                    <a:pt x="629" y="1283"/>
                  </a:lnTo>
                  <a:lnTo>
                    <a:pt x="638" y="1282"/>
                  </a:lnTo>
                  <a:lnTo>
                    <a:pt x="646" y="1280"/>
                  </a:lnTo>
                  <a:lnTo>
                    <a:pt x="655" y="1276"/>
                  </a:lnTo>
                  <a:lnTo>
                    <a:pt x="661" y="1270"/>
                  </a:lnTo>
                  <a:lnTo>
                    <a:pt x="667" y="1264"/>
                  </a:lnTo>
                  <a:lnTo>
                    <a:pt x="671" y="1255"/>
                  </a:lnTo>
                  <a:lnTo>
                    <a:pt x="673" y="1247"/>
                  </a:lnTo>
                  <a:lnTo>
                    <a:pt x="674" y="1238"/>
                  </a:lnTo>
                  <a:lnTo>
                    <a:pt x="674" y="1238"/>
                  </a:lnTo>
                  <a:lnTo>
                    <a:pt x="673" y="1229"/>
                  </a:lnTo>
                  <a:lnTo>
                    <a:pt x="671" y="1221"/>
                  </a:lnTo>
                  <a:lnTo>
                    <a:pt x="667" y="1213"/>
                  </a:lnTo>
                  <a:lnTo>
                    <a:pt x="661" y="1206"/>
                  </a:lnTo>
                  <a:lnTo>
                    <a:pt x="655" y="1200"/>
                  </a:lnTo>
                  <a:lnTo>
                    <a:pt x="646" y="1196"/>
                  </a:lnTo>
                  <a:lnTo>
                    <a:pt x="638" y="1194"/>
                  </a:lnTo>
                  <a:lnTo>
                    <a:pt x="629" y="1193"/>
                  </a:lnTo>
                  <a:lnTo>
                    <a:pt x="216" y="1193"/>
                  </a:lnTo>
                  <a:lnTo>
                    <a:pt x="216" y="1193"/>
                  </a:lnTo>
                  <a:lnTo>
                    <a:pt x="204" y="1192"/>
                  </a:lnTo>
                  <a:lnTo>
                    <a:pt x="191" y="1190"/>
                  </a:lnTo>
                  <a:lnTo>
                    <a:pt x="178" y="1187"/>
                  </a:lnTo>
                  <a:lnTo>
                    <a:pt x="167" y="1183"/>
                  </a:lnTo>
                  <a:lnTo>
                    <a:pt x="156" y="1178"/>
                  </a:lnTo>
                  <a:lnTo>
                    <a:pt x="146" y="1172"/>
                  </a:lnTo>
                  <a:lnTo>
                    <a:pt x="136" y="1164"/>
                  </a:lnTo>
                  <a:lnTo>
                    <a:pt x="127" y="1155"/>
                  </a:lnTo>
                  <a:lnTo>
                    <a:pt x="119" y="1147"/>
                  </a:lnTo>
                  <a:lnTo>
                    <a:pt x="112" y="1137"/>
                  </a:lnTo>
                  <a:lnTo>
                    <a:pt x="105" y="1127"/>
                  </a:lnTo>
                  <a:lnTo>
                    <a:pt x="100" y="1116"/>
                  </a:lnTo>
                  <a:lnTo>
                    <a:pt x="96" y="1104"/>
                  </a:lnTo>
                  <a:lnTo>
                    <a:pt x="93" y="1092"/>
                  </a:lnTo>
                  <a:lnTo>
                    <a:pt x="91" y="1080"/>
                  </a:lnTo>
                  <a:lnTo>
                    <a:pt x="90" y="1067"/>
                  </a:lnTo>
                  <a:lnTo>
                    <a:pt x="90" y="383"/>
                  </a:lnTo>
                  <a:lnTo>
                    <a:pt x="1574" y="383"/>
                  </a:lnTo>
                  <a:lnTo>
                    <a:pt x="1576" y="383"/>
                  </a:lnTo>
                  <a:lnTo>
                    <a:pt x="1576" y="383"/>
                  </a:lnTo>
                  <a:lnTo>
                    <a:pt x="1585" y="383"/>
                  </a:lnTo>
                  <a:lnTo>
                    <a:pt x="1593" y="380"/>
                  </a:lnTo>
                  <a:lnTo>
                    <a:pt x="1601" y="376"/>
                  </a:lnTo>
                  <a:lnTo>
                    <a:pt x="1607" y="371"/>
                  </a:lnTo>
                  <a:lnTo>
                    <a:pt x="1612" y="364"/>
                  </a:lnTo>
                  <a:lnTo>
                    <a:pt x="1617" y="356"/>
                  </a:lnTo>
                  <a:lnTo>
                    <a:pt x="1619" y="348"/>
                  </a:lnTo>
                  <a:lnTo>
                    <a:pt x="1620" y="338"/>
                  </a:lnTo>
                  <a:lnTo>
                    <a:pt x="1620" y="136"/>
                  </a:lnTo>
                  <a:lnTo>
                    <a:pt x="1620" y="136"/>
                  </a:lnTo>
                  <a:lnTo>
                    <a:pt x="1619" y="122"/>
                  </a:lnTo>
                  <a:lnTo>
                    <a:pt x="1617" y="109"/>
                  </a:lnTo>
                  <a:lnTo>
                    <a:pt x="1614" y="96"/>
                  </a:lnTo>
                  <a:lnTo>
                    <a:pt x="1610" y="82"/>
                  </a:lnTo>
                  <a:lnTo>
                    <a:pt x="1604" y="71"/>
                  </a:lnTo>
                  <a:lnTo>
                    <a:pt x="1597" y="60"/>
                  </a:lnTo>
                  <a:lnTo>
                    <a:pt x="1589" y="49"/>
                  </a:lnTo>
                  <a:lnTo>
                    <a:pt x="1581" y="39"/>
                  </a:lnTo>
                  <a:lnTo>
                    <a:pt x="1570" y="30"/>
                  </a:lnTo>
                  <a:lnTo>
                    <a:pt x="1560" y="23"/>
                  </a:lnTo>
                  <a:lnTo>
                    <a:pt x="1549" y="16"/>
                  </a:lnTo>
                  <a:lnTo>
                    <a:pt x="1537" y="10"/>
                  </a:lnTo>
                  <a:lnTo>
                    <a:pt x="1525" y="6"/>
                  </a:lnTo>
                  <a:lnTo>
                    <a:pt x="1511" y="2"/>
                  </a:lnTo>
                  <a:lnTo>
                    <a:pt x="1498" y="0"/>
                  </a:lnTo>
                  <a:lnTo>
                    <a:pt x="1484" y="0"/>
                  </a:lnTo>
                  <a:lnTo>
                    <a:pt x="1484" y="0"/>
                  </a:lnTo>
                  <a:close/>
                  <a:moveTo>
                    <a:pt x="1227" y="276"/>
                  </a:moveTo>
                  <a:lnTo>
                    <a:pt x="1074" y="276"/>
                  </a:lnTo>
                  <a:lnTo>
                    <a:pt x="1074" y="122"/>
                  </a:lnTo>
                  <a:lnTo>
                    <a:pt x="1227" y="122"/>
                  </a:lnTo>
                  <a:lnTo>
                    <a:pt x="1227" y="276"/>
                  </a:lnTo>
                  <a:close/>
                  <a:moveTo>
                    <a:pt x="1478" y="276"/>
                  </a:moveTo>
                  <a:lnTo>
                    <a:pt x="1324" y="276"/>
                  </a:lnTo>
                  <a:lnTo>
                    <a:pt x="1324" y="122"/>
                  </a:lnTo>
                  <a:lnTo>
                    <a:pt x="1478" y="122"/>
                  </a:lnTo>
                  <a:lnTo>
                    <a:pt x="147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327" name="Freeform 193"/>
            <p:cNvSpPr>
              <a:spLocks noEditPoints="1"/>
            </p:cNvSpPr>
            <p:nvPr/>
          </p:nvSpPr>
          <p:spPr bwMode="auto">
            <a:xfrm>
              <a:off x="4635220" y="2629759"/>
              <a:ext cx="119810" cy="119810"/>
            </a:xfrm>
            <a:custGeom>
              <a:avLst/>
              <a:gdLst>
                <a:gd name="T0" fmla="*/ 464 w 515"/>
                <a:gd name="T1" fmla="*/ 387 h 515"/>
                <a:gd name="T2" fmla="*/ 488 w 515"/>
                <a:gd name="T3" fmla="*/ 390 h 515"/>
                <a:gd name="T4" fmla="*/ 515 w 515"/>
                <a:gd name="T5" fmla="*/ 328 h 515"/>
                <a:gd name="T6" fmla="*/ 490 w 515"/>
                <a:gd name="T7" fmla="*/ 308 h 515"/>
                <a:gd name="T8" fmla="*/ 472 w 515"/>
                <a:gd name="T9" fmla="*/ 268 h 515"/>
                <a:gd name="T10" fmla="*/ 475 w 515"/>
                <a:gd name="T11" fmla="*/ 236 h 515"/>
                <a:gd name="T12" fmla="*/ 498 w 515"/>
                <a:gd name="T13" fmla="*/ 200 h 515"/>
                <a:gd name="T14" fmla="*/ 510 w 515"/>
                <a:gd name="T15" fmla="*/ 171 h 515"/>
                <a:gd name="T16" fmla="*/ 488 w 515"/>
                <a:gd name="T17" fmla="*/ 126 h 515"/>
                <a:gd name="T18" fmla="*/ 447 w 515"/>
                <a:gd name="T19" fmla="*/ 127 h 515"/>
                <a:gd name="T20" fmla="*/ 409 w 515"/>
                <a:gd name="T21" fmla="*/ 105 h 515"/>
                <a:gd name="T22" fmla="*/ 391 w 515"/>
                <a:gd name="T23" fmla="*/ 78 h 515"/>
                <a:gd name="T24" fmla="*/ 387 w 515"/>
                <a:gd name="T25" fmla="*/ 37 h 515"/>
                <a:gd name="T26" fmla="*/ 359 w 515"/>
                <a:gd name="T27" fmla="*/ 11 h 515"/>
                <a:gd name="T28" fmla="*/ 321 w 515"/>
                <a:gd name="T29" fmla="*/ 10 h 515"/>
                <a:gd name="T30" fmla="*/ 289 w 515"/>
                <a:gd name="T31" fmla="*/ 37 h 515"/>
                <a:gd name="T32" fmla="*/ 258 w 515"/>
                <a:gd name="T33" fmla="*/ 43 h 515"/>
                <a:gd name="T34" fmla="*/ 216 w 515"/>
                <a:gd name="T35" fmla="*/ 31 h 515"/>
                <a:gd name="T36" fmla="*/ 188 w 515"/>
                <a:gd name="T37" fmla="*/ 0 h 515"/>
                <a:gd name="T38" fmla="*/ 139 w 515"/>
                <a:gd name="T39" fmla="*/ 18 h 515"/>
                <a:gd name="T40" fmla="*/ 128 w 515"/>
                <a:gd name="T41" fmla="*/ 47 h 515"/>
                <a:gd name="T42" fmla="*/ 119 w 515"/>
                <a:gd name="T43" fmla="*/ 88 h 515"/>
                <a:gd name="T44" fmla="*/ 97 w 515"/>
                <a:gd name="T45" fmla="*/ 113 h 515"/>
                <a:gd name="T46" fmla="*/ 57 w 515"/>
                <a:gd name="T47" fmla="*/ 128 h 515"/>
                <a:gd name="T48" fmla="*/ 26 w 515"/>
                <a:gd name="T49" fmla="*/ 126 h 515"/>
                <a:gd name="T50" fmla="*/ 0 w 515"/>
                <a:gd name="T51" fmla="*/ 188 h 515"/>
                <a:gd name="T52" fmla="*/ 25 w 515"/>
                <a:gd name="T53" fmla="*/ 208 h 515"/>
                <a:gd name="T54" fmla="*/ 42 w 515"/>
                <a:gd name="T55" fmla="*/ 247 h 515"/>
                <a:gd name="T56" fmla="*/ 39 w 515"/>
                <a:gd name="T57" fmla="*/ 279 h 515"/>
                <a:gd name="T58" fmla="*/ 16 w 515"/>
                <a:gd name="T59" fmla="*/ 316 h 515"/>
                <a:gd name="T60" fmla="*/ 4 w 515"/>
                <a:gd name="T61" fmla="*/ 344 h 515"/>
                <a:gd name="T62" fmla="*/ 26 w 515"/>
                <a:gd name="T63" fmla="*/ 390 h 515"/>
                <a:gd name="T64" fmla="*/ 68 w 515"/>
                <a:gd name="T65" fmla="*/ 388 h 515"/>
                <a:gd name="T66" fmla="*/ 105 w 515"/>
                <a:gd name="T67" fmla="*/ 410 h 515"/>
                <a:gd name="T68" fmla="*/ 123 w 515"/>
                <a:gd name="T69" fmla="*/ 437 h 515"/>
                <a:gd name="T70" fmla="*/ 127 w 515"/>
                <a:gd name="T71" fmla="*/ 479 h 515"/>
                <a:gd name="T72" fmla="*/ 155 w 515"/>
                <a:gd name="T73" fmla="*/ 504 h 515"/>
                <a:gd name="T74" fmla="*/ 193 w 515"/>
                <a:gd name="T75" fmla="*/ 506 h 515"/>
                <a:gd name="T76" fmla="*/ 225 w 515"/>
                <a:gd name="T77" fmla="*/ 479 h 515"/>
                <a:gd name="T78" fmla="*/ 258 w 515"/>
                <a:gd name="T79" fmla="*/ 472 h 515"/>
                <a:gd name="T80" fmla="*/ 298 w 515"/>
                <a:gd name="T81" fmla="*/ 484 h 515"/>
                <a:gd name="T82" fmla="*/ 328 w 515"/>
                <a:gd name="T83" fmla="*/ 515 h 515"/>
                <a:gd name="T84" fmla="*/ 344 w 515"/>
                <a:gd name="T85" fmla="*/ 357 h 515"/>
                <a:gd name="T86" fmla="*/ 352 w 515"/>
                <a:gd name="T87" fmla="*/ 336 h 515"/>
                <a:gd name="T88" fmla="*/ 374 w 515"/>
                <a:gd name="T89" fmla="*/ 328 h 515"/>
                <a:gd name="T90" fmla="*/ 389 w 515"/>
                <a:gd name="T91" fmla="*/ 332 h 515"/>
                <a:gd name="T92" fmla="*/ 258 w 515"/>
                <a:gd name="T93" fmla="*/ 337 h 515"/>
                <a:gd name="T94" fmla="*/ 213 w 515"/>
                <a:gd name="T95" fmla="*/ 324 h 515"/>
                <a:gd name="T96" fmla="*/ 180 w 515"/>
                <a:gd name="T97" fmla="*/ 274 h 515"/>
                <a:gd name="T98" fmla="*/ 178 w 515"/>
                <a:gd name="T99" fmla="*/ 250 h 515"/>
                <a:gd name="T100" fmla="*/ 201 w 515"/>
                <a:gd name="T101" fmla="*/ 202 h 515"/>
                <a:gd name="T102" fmla="*/ 250 w 515"/>
                <a:gd name="T103" fmla="*/ 179 h 515"/>
                <a:gd name="T104" fmla="*/ 273 w 515"/>
                <a:gd name="T105" fmla="*/ 181 h 515"/>
                <a:gd name="T106" fmla="*/ 323 w 515"/>
                <a:gd name="T107" fmla="*/ 213 h 515"/>
                <a:gd name="T108" fmla="*/ 336 w 515"/>
                <a:gd name="T109" fmla="*/ 258 h 515"/>
                <a:gd name="T110" fmla="*/ 329 w 515"/>
                <a:gd name="T111" fmla="*/ 289 h 515"/>
                <a:gd name="T112" fmla="*/ 287 w 515"/>
                <a:gd name="T113" fmla="*/ 330 h 515"/>
                <a:gd name="T114" fmla="*/ 258 w 515"/>
                <a:gd name="T115" fmla="*/ 33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5" h="515">
                  <a:moveTo>
                    <a:pt x="393" y="335"/>
                  </a:moveTo>
                  <a:lnTo>
                    <a:pt x="456" y="387"/>
                  </a:lnTo>
                  <a:lnTo>
                    <a:pt x="456" y="387"/>
                  </a:lnTo>
                  <a:lnTo>
                    <a:pt x="464" y="387"/>
                  </a:lnTo>
                  <a:lnTo>
                    <a:pt x="472" y="387"/>
                  </a:lnTo>
                  <a:lnTo>
                    <a:pt x="480" y="388"/>
                  </a:lnTo>
                  <a:lnTo>
                    <a:pt x="488" y="390"/>
                  </a:lnTo>
                  <a:lnTo>
                    <a:pt x="488" y="390"/>
                  </a:lnTo>
                  <a:lnTo>
                    <a:pt x="496" y="375"/>
                  </a:lnTo>
                  <a:lnTo>
                    <a:pt x="503" y="360"/>
                  </a:lnTo>
                  <a:lnTo>
                    <a:pt x="510" y="344"/>
                  </a:lnTo>
                  <a:lnTo>
                    <a:pt x="515" y="328"/>
                  </a:lnTo>
                  <a:lnTo>
                    <a:pt x="515" y="328"/>
                  </a:lnTo>
                  <a:lnTo>
                    <a:pt x="506" y="322"/>
                  </a:lnTo>
                  <a:lnTo>
                    <a:pt x="498" y="316"/>
                  </a:lnTo>
                  <a:lnTo>
                    <a:pt x="490" y="308"/>
                  </a:lnTo>
                  <a:lnTo>
                    <a:pt x="484" y="299"/>
                  </a:lnTo>
                  <a:lnTo>
                    <a:pt x="479" y="290"/>
                  </a:lnTo>
                  <a:lnTo>
                    <a:pt x="475" y="279"/>
                  </a:lnTo>
                  <a:lnTo>
                    <a:pt x="472" y="268"/>
                  </a:lnTo>
                  <a:lnTo>
                    <a:pt x="472" y="258"/>
                  </a:lnTo>
                  <a:lnTo>
                    <a:pt x="472" y="258"/>
                  </a:lnTo>
                  <a:lnTo>
                    <a:pt x="472" y="247"/>
                  </a:lnTo>
                  <a:lnTo>
                    <a:pt x="475" y="236"/>
                  </a:lnTo>
                  <a:lnTo>
                    <a:pt x="479" y="225"/>
                  </a:lnTo>
                  <a:lnTo>
                    <a:pt x="484" y="216"/>
                  </a:lnTo>
                  <a:lnTo>
                    <a:pt x="490" y="208"/>
                  </a:lnTo>
                  <a:lnTo>
                    <a:pt x="498" y="200"/>
                  </a:lnTo>
                  <a:lnTo>
                    <a:pt x="506" y="193"/>
                  </a:lnTo>
                  <a:lnTo>
                    <a:pt x="515" y="188"/>
                  </a:lnTo>
                  <a:lnTo>
                    <a:pt x="515" y="188"/>
                  </a:lnTo>
                  <a:lnTo>
                    <a:pt x="510" y="171"/>
                  </a:lnTo>
                  <a:lnTo>
                    <a:pt x="503" y="155"/>
                  </a:lnTo>
                  <a:lnTo>
                    <a:pt x="496" y="140"/>
                  </a:lnTo>
                  <a:lnTo>
                    <a:pt x="488" y="126"/>
                  </a:lnTo>
                  <a:lnTo>
                    <a:pt x="488" y="126"/>
                  </a:lnTo>
                  <a:lnTo>
                    <a:pt x="479" y="128"/>
                  </a:lnTo>
                  <a:lnTo>
                    <a:pt x="468" y="128"/>
                  </a:lnTo>
                  <a:lnTo>
                    <a:pt x="457" y="128"/>
                  </a:lnTo>
                  <a:lnTo>
                    <a:pt x="447" y="127"/>
                  </a:lnTo>
                  <a:lnTo>
                    <a:pt x="437" y="124"/>
                  </a:lnTo>
                  <a:lnTo>
                    <a:pt x="426" y="119"/>
                  </a:lnTo>
                  <a:lnTo>
                    <a:pt x="417" y="113"/>
                  </a:lnTo>
                  <a:lnTo>
                    <a:pt x="409" y="105"/>
                  </a:lnTo>
                  <a:lnTo>
                    <a:pt x="409" y="105"/>
                  </a:lnTo>
                  <a:lnTo>
                    <a:pt x="402" y="97"/>
                  </a:lnTo>
                  <a:lnTo>
                    <a:pt x="395" y="88"/>
                  </a:lnTo>
                  <a:lnTo>
                    <a:pt x="391" y="78"/>
                  </a:lnTo>
                  <a:lnTo>
                    <a:pt x="389" y="68"/>
                  </a:lnTo>
                  <a:lnTo>
                    <a:pt x="386" y="58"/>
                  </a:lnTo>
                  <a:lnTo>
                    <a:pt x="386" y="47"/>
                  </a:lnTo>
                  <a:lnTo>
                    <a:pt x="387" y="37"/>
                  </a:lnTo>
                  <a:lnTo>
                    <a:pt x="390" y="26"/>
                  </a:lnTo>
                  <a:lnTo>
                    <a:pt x="390" y="26"/>
                  </a:lnTo>
                  <a:lnTo>
                    <a:pt x="375" y="18"/>
                  </a:lnTo>
                  <a:lnTo>
                    <a:pt x="359" y="11"/>
                  </a:lnTo>
                  <a:lnTo>
                    <a:pt x="344" y="6"/>
                  </a:lnTo>
                  <a:lnTo>
                    <a:pt x="328" y="0"/>
                  </a:lnTo>
                  <a:lnTo>
                    <a:pt x="328" y="0"/>
                  </a:lnTo>
                  <a:lnTo>
                    <a:pt x="321" y="10"/>
                  </a:lnTo>
                  <a:lnTo>
                    <a:pt x="314" y="18"/>
                  </a:lnTo>
                  <a:lnTo>
                    <a:pt x="308" y="24"/>
                  </a:lnTo>
                  <a:lnTo>
                    <a:pt x="298" y="31"/>
                  </a:lnTo>
                  <a:lnTo>
                    <a:pt x="289" y="37"/>
                  </a:lnTo>
                  <a:lnTo>
                    <a:pt x="279" y="39"/>
                  </a:lnTo>
                  <a:lnTo>
                    <a:pt x="269" y="42"/>
                  </a:lnTo>
                  <a:lnTo>
                    <a:pt x="258" y="43"/>
                  </a:lnTo>
                  <a:lnTo>
                    <a:pt x="258" y="43"/>
                  </a:lnTo>
                  <a:lnTo>
                    <a:pt x="246" y="42"/>
                  </a:lnTo>
                  <a:lnTo>
                    <a:pt x="235" y="39"/>
                  </a:lnTo>
                  <a:lnTo>
                    <a:pt x="225" y="37"/>
                  </a:lnTo>
                  <a:lnTo>
                    <a:pt x="216" y="31"/>
                  </a:lnTo>
                  <a:lnTo>
                    <a:pt x="207" y="24"/>
                  </a:lnTo>
                  <a:lnTo>
                    <a:pt x="200" y="18"/>
                  </a:lnTo>
                  <a:lnTo>
                    <a:pt x="193" y="10"/>
                  </a:lnTo>
                  <a:lnTo>
                    <a:pt x="188" y="0"/>
                  </a:lnTo>
                  <a:lnTo>
                    <a:pt x="188" y="0"/>
                  </a:lnTo>
                  <a:lnTo>
                    <a:pt x="170" y="6"/>
                  </a:lnTo>
                  <a:lnTo>
                    <a:pt x="155" y="11"/>
                  </a:lnTo>
                  <a:lnTo>
                    <a:pt x="139" y="18"/>
                  </a:lnTo>
                  <a:lnTo>
                    <a:pt x="124" y="26"/>
                  </a:lnTo>
                  <a:lnTo>
                    <a:pt x="124" y="26"/>
                  </a:lnTo>
                  <a:lnTo>
                    <a:pt x="127" y="37"/>
                  </a:lnTo>
                  <a:lnTo>
                    <a:pt x="128" y="47"/>
                  </a:lnTo>
                  <a:lnTo>
                    <a:pt x="128" y="58"/>
                  </a:lnTo>
                  <a:lnTo>
                    <a:pt x="126" y="68"/>
                  </a:lnTo>
                  <a:lnTo>
                    <a:pt x="123" y="78"/>
                  </a:lnTo>
                  <a:lnTo>
                    <a:pt x="119" y="88"/>
                  </a:lnTo>
                  <a:lnTo>
                    <a:pt x="112" y="97"/>
                  </a:lnTo>
                  <a:lnTo>
                    <a:pt x="105" y="105"/>
                  </a:lnTo>
                  <a:lnTo>
                    <a:pt x="105" y="105"/>
                  </a:lnTo>
                  <a:lnTo>
                    <a:pt x="97" y="113"/>
                  </a:lnTo>
                  <a:lnTo>
                    <a:pt x="88" y="119"/>
                  </a:lnTo>
                  <a:lnTo>
                    <a:pt x="78" y="124"/>
                  </a:lnTo>
                  <a:lnTo>
                    <a:pt x="68" y="127"/>
                  </a:lnTo>
                  <a:lnTo>
                    <a:pt x="57" y="128"/>
                  </a:lnTo>
                  <a:lnTo>
                    <a:pt x="46" y="128"/>
                  </a:lnTo>
                  <a:lnTo>
                    <a:pt x="37" y="128"/>
                  </a:lnTo>
                  <a:lnTo>
                    <a:pt x="26" y="126"/>
                  </a:lnTo>
                  <a:lnTo>
                    <a:pt x="26" y="126"/>
                  </a:lnTo>
                  <a:lnTo>
                    <a:pt x="18" y="140"/>
                  </a:lnTo>
                  <a:lnTo>
                    <a:pt x="11" y="155"/>
                  </a:lnTo>
                  <a:lnTo>
                    <a:pt x="4" y="171"/>
                  </a:lnTo>
                  <a:lnTo>
                    <a:pt x="0" y="188"/>
                  </a:lnTo>
                  <a:lnTo>
                    <a:pt x="0" y="188"/>
                  </a:lnTo>
                  <a:lnTo>
                    <a:pt x="8" y="193"/>
                  </a:lnTo>
                  <a:lnTo>
                    <a:pt x="18" y="200"/>
                  </a:lnTo>
                  <a:lnTo>
                    <a:pt x="25" y="208"/>
                  </a:lnTo>
                  <a:lnTo>
                    <a:pt x="30" y="216"/>
                  </a:lnTo>
                  <a:lnTo>
                    <a:pt x="35" y="225"/>
                  </a:lnTo>
                  <a:lnTo>
                    <a:pt x="39" y="236"/>
                  </a:lnTo>
                  <a:lnTo>
                    <a:pt x="42" y="247"/>
                  </a:lnTo>
                  <a:lnTo>
                    <a:pt x="42" y="258"/>
                  </a:lnTo>
                  <a:lnTo>
                    <a:pt x="42" y="258"/>
                  </a:lnTo>
                  <a:lnTo>
                    <a:pt x="42" y="268"/>
                  </a:lnTo>
                  <a:lnTo>
                    <a:pt x="39" y="279"/>
                  </a:lnTo>
                  <a:lnTo>
                    <a:pt x="35" y="290"/>
                  </a:lnTo>
                  <a:lnTo>
                    <a:pt x="30" y="299"/>
                  </a:lnTo>
                  <a:lnTo>
                    <a:pt x="25" y="308"/>
                  </a:lnTo>
                  <a:lnTo>
                    <a:pt x="16" y="316"/>
                  </a:lnTo>
                  <a:lnTo>
                    <a:pt x="8" y="322"/>
                  </a:lnTo>
                  <a:lnTo>
                    <a:pt x="0" y="328"/>
                  </a:lnTo>
                  <a:lnTo>
                    <a:pt x="0" y="328"/>
                  </a:lnTo>
                  <a:lnTo>
                    <a:pt x="4" y="344"/>
                  </a:lnTo>
                  <a:lnTo>
                    <a:pt x="11" y="360"/>
                  </a:lnTo>
                  <a:lnTo>
                    <a:pt x="18" y="375"/>
                  </a:lnTo>
                  <a:lnTo>
                    <a:pt x="26" y="390"/>
                  </a:lnTo>
                  <a:lnTo>
                    <a:pt x="26" y="390"/>
                  </a:lnTo>
                  <a:lnTo>
                    <a:pt x="37" y="387"/>
                  </a:lnTo>
                  <a:lnTo>
                    <a:pt x="46" y="387"/>
                  </a:lnTo>
                  <a:lnTo>
                    <a:pt x="57" y="387"/>
                  </a:lnTo>
                  <a:lnTo>
                    <a:pt x="68" y="388"/>
                  </a:lnTo>
                  <a:lnTo>
                    <a:pt x="78" y="391"/>
                  </a:lnTo>
                  <a:lnTo>
                    <a:pt x="88" y="397"/>
                  </a:lnTo>
                  <a:lnTo>
                    <a:pt x="97" y="402"/>
                  </a:lnTo>
                  <a:lnTo>
                    <a:pt x="105" y="410"/>
                  </a:lnTo>
                  <a:lnTo>
                    <a:pt x="105" y="410"/>
                  </a:lnTo>
                  <a:lnTo>
                    <a:pt x="112" y="418"/>
                  </a:lnTo>
                  <a:lnTo>
                    <a:pt x="119" y="428"/>
                  </a:lnTo>
                  <a:lnTo>
                    <a:pt x="123" y="437"/>
                  </a:lnTo>
                  <a:lnTo>
                    <a:pt x="126" y="448"/>
                  </a:lnTo>
                  <a:lnTo>
                    <a:pt x="128" y="457"/>
                  </a:lnTo>
                  <a:lnTo>
                    <a:pt x="128" y="468"/>
                  </a:lnTo>
                  <a:lnTo>
                    <a:pt x="127" y="479"/>
                  </a:lnTo>
                  <a:lnTo>
                    <a:pt x="124" y="490"/>
                  </a:lnTo>
                  <a:lnTo>
                    <a:pt x="124" y="490"/>
                  </a:lnTo>
                  <a:lnTo>
                    <a:pt x="139" y="498"/>
                  </a:lnTo>
                  <a:lnTo>
                    <a:pt x="155" y="504"/>
                  </a:lnTo>
                  <a:lnTo>
                    <a:pt x="170" y="510"/>
                  </a:lnTo>
                  <a:lnTo>
                    <a:pt x="188" y="515"/>
                  </a:lnTo>
                  <a:lnTo>
                    <a:pt x="188" y="515"/>
                  </a:lnTo>
                  <a:lnTo>
                    <a:pt x="193" y="506"/>
                  </a:lnTo>
                  <a:lnTo>
                    <a:pt x="200" y="498"/>
                  </a:lnTo>
                  <a:lnTo>
                    <a:pt x="207" y="491"/>
                  </a:lnTo>
                  <a:lnTo>
                    <a:pt x="216" y="484"/>
                  </a:lnTo>
                  <a:lnTo>
                    <a:pt x="225" y="479"/>
                  </a:lnTo>
                  <a:lnTo>
                    <a:pt x="235" y="476"/>
                  </a:lnTo>
                  <a:lnTo>
                    <a:pt x="246" y="473"/>
                  </a:lnTo>
                  <a:lnTo>
                    <a:pt x="258" y="472"/>
                  </a:lnTo>
                  <a:lnTo>
                    <a:pt x="258" y="472"/>
                  </a:lnTo>
                  <a:lnTo>
                    <a:pt x="269" y="473"/>
                  </a:lnTo>
                  <a:lnTo>
                    <a:pt x="279" y="476"/>
                  </a:lnTo>
                  <a:lnTo>
                    <a:pt x="289" y="479"/>
                  </a:lnTo>
                  <a:lnTo>
                    <a:pt x="298" y="484"/>
                  </a:lnTo>
                  <a:lnTo>
                    <a:pt x="308" y="491"/>
                  </a:lnTo>
                  <a:lnTo>
                    <a:pt x="314" y="498"/>
                  </a:lnTo>
                  <a:lnTo>
                    <a:pt x="321" y="506"/>
                  </a:lnTo>
                  <a:lnTo>
                    <a:pt x="328" y="515"/>
                  </a:lnTo>
                  <a:lnTo>
                    <a:pt x="328" y="515"/>
                  </a:lnTo>
                  <a:lnTo>
                    <a:pt x="344" y="510"/>
                  </a:lnTo>
                  <a:lnTo>
                    <a:pt x="344" y="357"/>
                  </a:lnTo>
                  <a:lnTo>
                    <a:pt x="344" y="357"/>
                  </a:lnTo>
                  <a:lnTo>
                    <a:pt x="344" y="352"/>
                  </a:lnTo>
                  <a:lnTo>
                    <a:pt x="347" y="345"/>
                  </a:lnTo>
                  <a:lnTo>
                    <a:pt x="349" y="340"/>
                  </a:lnTo>
                  <a:lnTo>
                    <a:pt x="352" y="336"/>
                  </a:lnTo>
                  <a:lnTo>
                    <a:pt x="356" y="332"/>
                  </a:lnTo>
                  <a:lnTo>
                    <a:pt x="362" y="329"/>
                  </a:lnTo>
                  <a:lnTo>
                    <a:pt x="367" y="328"/>
                  </a:lnTo>
                  <a:lnTo>
                    <a:pt x="374" y="328"/>
                  </a:lnTo>
                  <a:lnTo>
                    <a:pt x="374" y="328"/>
                  </a:lnTo>
                  <a:lnTo>
                    <a:pt x="378" y="328"/>
                  </a:lnTo>
                  <a:lnTo>
                    <a:pt x="383" y="329"/>
                  </a:lnTo>
                  <a:lnTo>
                    <a:pt x="389" y="332"/>
                  </a:lnTo>
                  <a:lnTo>
                    <a:pt x="393" y="335"/>
                  </a:lnTo>
                  <a:lnTo>
                    <a:pt x="393" y="335"/>
                  </a:lnTo>
                  <a:close/>
                  <a:moveTo>
                    <a:pt x="258" y="337"/>
                  </a:moveTo>
                  <a:lnTo>
                    <a:pt x="258" y="337"/>
                  </a:lnTo>
                  <a:lnTo>
                    <a:pt x="250" y="336"/>
                  </a:lnTo>
                  <a:lnTo>
                    <a:pt x="242" y="335"/>
                  </a:lnTo>
                  <a:lnTo>
                    <a:pt x="227" y="330"/>
                  </a:lnTo>
                  <a:lnTo>
                    <a:pt x="213" y="324"/>
                  </a:lnTo>
                  <a:lnTo>
                    <a:pt x="201" y="313"/>
                  </a:lnTo>
                  <a:lnTo>
                    <a:pt x="192" y="302"/>
                  </a:lnTo>
                  <a:lnTo>
                    <a:pt x="185" y="289"/>
                  </a:lnTo>
                  <a:lnTo>
                    <a:pt x="180" y="274"/>
                  </a:lnTo>
                  <a:lnTo>
                    <a:pt x="178" y="266"/>
                  </a:lnTo>
                  <a:lnTo>
                    <a:pt x="178" y="258"/>
                  </a:lnTo>
                  <a:lnTo>
                    <a:pt x="178" y="258"/>
                  </a:lnTo>
                  <a:lnTo>
                    <a:pt x="178" y="250"/>
                  </a:lnTo>
                  <a:lnTo>
                    <a:pt x="180" y="241"/>
                  </a:lnTo>
                  <a:lnTo>
                    <a:pt x="185" y="227"/>
                  </a:lnTo>
                  <a:lnTo>
                    <a:pt x="192" y="213"/>
                  </a:lnTo>
                  <a:lnTo>
                    <a:pt x="201" y="202"/>
                  </a:lnTo>
                  <a:lnTo>
                    <a:pt x="213" y="193"/>
                  </a:lnTo>
                  <a:lnTo>
                    <a:pt x="227" y="185"/>
                  </a:lnTo>
                  <a:lnTo>
                    <a:pt x="242" y="181"/>
                  </a:lnTo>
                  <a:lnTo>
                    <a:pt x="250" y="179"/>
                  </a:lnTo>
                  <a:lnTo>
                    <a:pt x="258" y="179"/>
                  </a:lnTo>
                  <a:lnTo>
                    <a:pt x="258" y="179"/>
                  </a:lnTo>
                  <a:lnTo>
                    <a:pt x="266" y="179"/>
                  </a:lnTo>
                  <a:lnTo>
                    <a:pt x="273" y="181"/>
                  </a:lnTo>
                  <a:lnTo>
                    <a:pt x="287" y="185"/>
                  </a:lnTo>
                  <a:lnTo>
                    <a:pt x="301" y="193"/>
                  </a:lnTo>
                  <a:lnTo>
                    <a:pt x="313" y="202"/>
                  </a:lnTo>
                  <a:lnTo>
                    <a:pt x="323" y="213"/>
                  </a:lnTo>
                  <a:lnTo>
                    <a:pt x="329" y="227"/>
                  </a:lnTo>
                  <a:lnTo>
                    <a:pt x="335" y="241"/>
                  </a:lnTo>
                  <a:lnTo>
                    <a:pt x="336" y="250"/>
                  </a:lnTo>
                  <a:lnTo>
                    <a:pt x="336" y="258"/>
                  </a:lnTo>
                  <a:lnTo>
                    <a:pt x="336" y="258"/>
                  </a:lnTo>
                  <a:lnTo>
                    <a:pt x="336" y="266"/>
                  </a:lnTo>
                  <a:lnTo>
                    <a:pt x="335" y="274"/>
                  </a:lnTo>
                  <a:lnTo>
                    <a:pt x="329" y="289"/>
                  </a:lnTo>
                  <a:lnTo>
                    <a:pt x="323" y="302"/>
                  </a:lnTo>
                  <a:lnTo>
                    <a:pt x="313" y="313"/>
                  </a:lnTo>
                  <a:lnTo>
                    <a:pt x="301" y="324"/>
                  </a:lnTo>
                  <a:lnTo>
                    <a:pt x="287" y="330"/>
                  </a:lnTo>
                  <a:lnTo>
                    <a:pt x="273" y="335"/>
                  </a:lnTo>
                  <a:lnTo>
                    <a:pt x="266" y="336"/>
                  </a:lnTo>
                  <a:lnTo>
                    <a:pt x="258" y="337"/>
                  </a:lnTo>
                  <a:lnTo>
                    <a:pt x="258"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328" name="Freeform 194"/>
            <p:cNvSpPr>
              <a:spLocks/>
            </p:cNvSpPr>
            <p:nvPr/>
          </p:nvSpPr>
          <p:spPr bwMode="auto">
            <a:xfrm>
              <a:off x="4724050" y="2714881"/>
              <a:ext cx="43652" cy="74766"/>
            </a:xfrm>
            <a:custGeom>
              <a:avLst/>
              <a:gdLst>
                <a:gd name="T0" fmla="*/ 186 w 187"/>
                <a:gd name="T1" fmla="*/ 151 h 324"/>
                <a:gd name="T2" fmla="*/ 56 w 187"/>
                <a:gd name="T3" fmla="*/ 44 h 324"/>
                <a:gd name="T4" fmla="*/ 6 w 187"/>
                <a:gd name="T5" fmla="*/ 2 h 324"/>
                <a:gd name="T6" fmla="*/ 6 w 187"/>
                <a:gd name="T7" fmla="*/ 2 h 324"/>
                <a:gd name="T8" fmla="*/ 4 w 187"/>
                <a:gd name="T9" fmla="*/ 0 h 324"/>
                <a:gd name="T10" fmla="*/ 4 w 187"/>
                <a:gd name="T11" fmla="*/ 0 h 324"/>
                <a:gd name="T12" fmla="*/ 1 w 187"/>
                <a:gd name="T13" fmla="*/ 2 h 324"/>
                <a:gd name="T14" fmla="*/ 0 w 187"/>
                <a:gd name="T15" fmla="*/ 4 h 324"/>
                <a:gd name="T16" fmla="*/ 0 w 187"/>
                <a:gd name="T17" fmla="*/ 146 h 324"/>
                <a:gd name="T18" fmla="*/ 0 w 187"/>
                <a:gd name="T19" fmla="*/ 238 h 324"/>
                <a:gd name="T20" fmla="*/ 0 w 187"/>
                <a:gd name="T21" fmla="*/ 238 h 324"/>
                <a:gd name="T22" fmla="*/ 1 w 187"/>
                <a:gd name="T23" fmla="*/ 242 h 324"/>
                <a:gd name="T24" fmla="*/ 4 w 187"/>
                <a:gd name="T25" fmla="*/ 243 h 324"/>
                <a:gd name="T26" fmla="*/ 4 w 187"/>
                <a:gd name="T27" fmla="*/ 243 h 324"/>
                <a:gd name="T28" fmla="*/ 6 w 187"/>
                <a:gd name="T29" fmla="*/ 242 h 324"/>
                <a:gd name="T30" fmla="*/ 55 w 187"/>
                <a:gd name="T31" fmla="*/ 204 h 324"/>
                <a:gd name="T32" fmla="*/ 55 w 187"/>
                <a:gd name="T33" fmla="*/ 204 h 324"/>
                <a:gd name="T34" fmla="*/ 59 w 187"/>
                <a:gd name="T35" fmla="*/ 203 h 324"/>
                <a:gd name="T36" fmla="*/ 59 w 187"/>
                <a:gd name="T37" fmla="*/ 203 h 324"/>
                <a:gd name="T38" fmla="*/ 62 w 187"/>
                <a:gd name="T39" fmla="*/ 204 h 324"/>
                <a:gd name="T40" fmla="*/ 64 w 187"/>
                <a:gd name="T41" fmla="*/ 207 h 324"/>
                <a:gd name="T42" fmla="*/ 117 w 187"/>
                <a:gd name="T43" fmla="*/ 320 h 324"/>
                <a:gd name="T44" fmla="*/ 117 w 187"/>
                <a:gd name="T45" fmla="*/ 320 h 324"/>
                <a:gd name="T46" fmla="*/ 120 w 187"/>
                <a:gd name="T47" fmla="*/ 323 h 324"/>
                <a:gd name="T48" fmla="*/ 124 w 187"/>
                <a:gd name="T49" fmla="*/ 324 h 324"/>
                <a:gd name="T50" fmla="*/ 124 w 187"/>
                <a:gd name="T51" fmla="*/ 324 h 324"/>
                <a:gd name="T52" fmla="*/ 128 w 187"/>
                <a:gd name="T53" fmla="*/ 323 h 324"/>
                <a:gd name="T54" fmla="*/ 171 w 187"/>
                <a:gd name="T55" fmla="*/ 302 h 324"/>
                <a:gd name="T56" fmla="*/ 171 w 187"/>
                <a:gd name="T57" fmla="*/ 302 h 324"/>
                <a:gd name="T58" fmla="*/ 174 w 187"/>
                <a:gd name="T59" fmla="*/ 301 h 324"/>
                <a:gd name="T60" fmla="*/ 175 w 187"/>
                <a:gd name="T61" fmla="*/ 298 h 324"/>
                <a:gd name="T62" fmla="*/ 175 w 187"/>
                <a:gd name="T63" fmla="*/ 296 h 324"/>
                <a:gd name="T64" fmla="*/ 175 w 187"/>
                <a:gd name="T65" fmla="*/ 293 h 324"/>
                <a:gd name="T66" fmla="*/ 121 w 187"/>
                <a:gd name="T67" fmla="*/ 180 h 324"/>
                <a:gd name="T68" fmla="*/ 121 w 187"/>
                <a:gd name="T69" fmla="*/ 180 h 324"/>
                <a:gd name="T70" fmla="*/ 121 w 187"/>
                <a:gd name="T71" fmla="*/ 177 h 324"/>
                <a:gd name="T72" fmla="*/ 121 w 187"/>
                <a:gd name="T73" fmla="*/ 174 h 324"/>
                <a:gd name="T74" fmla="*/ 122 w 187"/>
                <a:gd name="T75" fmla="*/ 172 h 324"/>
                <a:gd name="T76" fmla="*/ 125 w 187"/>
                <a:gd name="T77" fmla="*/ 170 h 324"/>
                <a:gd name="T78" fmla="*/ 184 w 187"/>
                <a:gd name="T79" fmla="*/ 158 h 324"/>
                <a:gd name="T80" fmla="*/ 184 w 187"/>
                <a:gd name="T81" fmla="*/ 158 h 324"/>
                <a:gd name="T82" fmla="*/ 187 w 187"/>
                <a:gd name="T83" fmla="*/ 157 h 324"/>
                <a:gd name="T84" fmla="*/ 187 w 187"/>
                <a:gd name="T85" fmla="*/ 155 h 324"/>
                <a:gd name="T86" fmla="*/ 187 w 187"/>
                <a:gd name="T87" fmla="*/ 154 h 324"/>
                <a:gd name="T88" fmla="*/ 186 w 187"/>
                <a:gd name="T89" fmla="*/ 151 h 324"/>
                <a:gd name="T90" fmla="*/ 186 w 187"/>
                <a:gd name="T91" fmla="*/ 15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324">
                  <a:moveTo>
                    <a:pt x="186" y="151"/>
                  </a:moveTo>
                  <a:lnTo>
                    <a:pt x="56" y="44"/>
                  </a:lnTo>
                  <a:lnTo>
                    <a:pt x="6" y="2"/>
                  </a:lnTo>
                  <a:lnTo>
                    <a:pt x="6" y="2"/>
                  </a:lnTo>
                  <a:lnTo>
                    <a:pt x="4" y="0"/>
                  </a:lnTo>
                  <a:lnTo>
                    <a:pt x="4" y="0"/>
                  </a:lnTo>
                  <a:lnTo>
                    <a:pt x="1" y="2"/>
                  </a:lnTo>
                  <a:lnTo>
                    <a:pt x="0" y="4"/>
                  </a:lnTo>
                  <a:lnTo>
                    <a:pt x="0" y="146"/>
                  </a:lnTo>
                  <a:lnTo>
                    <a:pt x="0" y="238"/>
                  </a:lnTo>
                  <a:lnTo>
                    <a:pt x="0" y="238"/>
                  </a:lnTo>
                  <a:lnTo>
                    <a:pt x="1" y="242"/>
                  </a:lnTo>
                  <a:lnTo>
                    <a:pt x="4" y="243"/>
                  </a:lnTo>
                  <a:lnTo>
                    <a:pt x="4" y="243"/>
                  </a:lnTo>
                  <a:lnTo>
                    <a:pt x="6" y="242"/>
                  </a:lnTo>
                  <a:lnTo>
                    <a:pt x="55" y="204"/>
                  </a:lnTo>
                  <a:lnTo>
                    <a:pt x="55" y="204"/>
                  </a:lnTo>
                  <a:lnTo>
                    <a:pt x="59" y="203"/>
                  </a:lnTo>
                  <a:lnTo>
                    <a:pt x="59" y="203"/>
                  </a:lnTo>
                  <a:lnTo>
                    <a:pt x="62" y="204"/>
                  </a:lnTo>
                  <a:lnTo>
                    <a:pt x="64" y="207"/>
                  </a:lnTo>
                  <a:lnTo>
                    <a:pt x="117" y="320"/>
                  </a:lnTo>
                  <a:lnTo>
                    <a:pt x="117" y="320"/>
                  </a:lnTo>
                  <a:lnTo>
                    <a:pt x="120" y="323"/>
                  </a:lnTo>
                  <a:lnTo>
                    <a:pt x="124" y="324"/>
                  </a:lnTo>
                  <a:lnTo>
                    <a:pt x="124" y="324"/>
                  </a:lnTo>
                  <a:lnTo>
                    <a:pt x="128" y="323"/>
                  </a:lnTo>
                  <a:lnTo>
                    <a:pt x="171" y="302"/>
                  </a:lnTo>
                  <a:lnTo>
                    <a:pt x="171" y="302"/>
                  </a:lnTo>
                  <a:lnTo>
                    <a:pt x="174" y="301"/>
                  </a:lnTo>
                  <a:lnTo>
                    <a:pt x="175" y="298"/>
                  </a:lnTo>
                  <a:lnTo>
                    <a:pt x="175" y="296"/>
                  </a:lnTo>
                  <a:lnTo>
                    <a:pt x="175" y="293"/>
                  </a:lnTo>
                  <a:lnTo>
                    <a:pt x="121" y="180"/>
                  </a:lnTo>
                  <a:lnTo>
                    <a:pt x="121" y="180"/>
                  </a:lnTo>
                  <a:lnTo>
                    <a:pt x="121" y="177"/>
                  </a:lnTo>
                  <a:lnTo>
                    <a:pt x="121" y="174"/>
                  </a:lnTo>
                  <a:lnTo>
                    <a:pt x="122" y="172"/>
                  </a:lnTo>
                  <a:lnTo>
                    <a:pt x="125" y="170"/>
                  </a:lnTo>
                  <a:lnTo>
                    <a:pt x="184" y="158"/>
                  </a:lnTo>
                  <a:lnTo>
                    <a:pt x="184" y="158"/>
                  </a:lnTo>
                  <a:lnTo>
                    <a:pt x="187" y="157"/>
                  </a:lnTo>
                  <a:lnTo>
                    <a:pt x="187" y="155"/>
                  </a:lnTo>
                  <a:lnTo>
                    <a:pt x="187" y="154"/>
                  </a:lnTo>
                  <a:lnTo>
                    <a:pt x="186" y="151"/>
                  </a:lnTo>
                  <a:lnTo>
                    <a:pt x="18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grpSp>
      <p:grpSp>
        <p:nvGrpSpPr>
          <p:cNvPr id="329" name="Group 328"/>
          <p:cNvGrpSpPr>
            <a:grpSpLocks noChangeAspect="1"/>
          </p:cNvGrpSpPr>
          <p:nvPr/>
        </p:nvGrpSpPr>
        <p:grpSpPr>
          <a:xfrm>
            <a:off x="5239164" y="4829883"/>
            <a:ext cx="117455" cy="112555"/>
            <a:chOff x="5326854" y="2779521"/>
            <a:chExt cx="2283622" cy="2167128"/>
          </a:xfrm>
          <a:solidFill>
            <a:schemeClr val="accent2"/>
          </a:solidFill>
        </p:grpSpPr>
        <p:sp>
          <p:nvSpPr>
            <p:cNvPr id="330" name="Freeform 329"/>
            <p:cNvSpPr/>
            <p:nvPr/>
          </p:nvSpPr>
          <p:spPr>
            <a:xfrm>
              <a:off x="5326854" y="3228975"/>
              <a:ext cx="1147086"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31" name="Oval 23"/>
            <p:cNvSpPr/>
            <p:nvPr/>
          </p:nvSpPr>
          <p:spPr bwMode="auto">
            <a:xfrm>
              <a:off x="5472973" y="4217017"/>
              <a:ext cx="831612" cy="515320"/>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32" name="Rounded Rectangle 13"/>
            <p:cNvSpPr/>
            <p:nvPr/>
          </p:nvSpPr>
          <p:spPr bwMode="auto">
            <a:xfrm>
              <a:off x="6127750" y="3705226"/>
              <a:ext cx="1375516" cy="1241423"/>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33" name="Oval 332"/>
            <p:cNvSpPr/>
            <p:nvPr/>
          </p:nvSpPr>
          <p:spPr bwMode="auto">
            <a:xfrm>
              <a:off x="6524624" y="2779521"/>
              <a:ext cx="835026" cy="8350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34" name="Rounded Rectangle 14"/>
            <p:cNvSpPr/>
            <p:nvPr/>
          </p:nvSpPr>
          <p:spPr bwMode="auto">
            <a:xfrm>
              <a:off x="6740523" y="3829049"/>
              <a:ext cx="869953"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grpSp>
        <p:nvGrpSpPr>
          <p:cNvPr id="335" name="Group 334"/>
          <p:cNvGrpSpPr/>
          <p:nvPr/>
        </p:nvGrpSpPr>
        <p:grpSpPr>
          <a:xfrm>
            <a:off x="5050064" y="4843793"/>
            <a:ext cx="117992" cy="102438"/>
            <a:chOff x="4481616" y="2530283"/>
            <a:chExt cx="286086" cy="259364"/>
          </a:xfrm>
          <a:solidFill>
            <a:srgbClr val="36A4D7"/>
          </a:solidFill>
        </p:grpSpPr>
        <p:sp>
          <p:nvSpPr>
            <p:cNvPr id="336" name="Freeform 253"/>
            <p:cNvSpPr>
              <a:spLocks noEditPoints="1"/>
            </p:cNvSpPr>
            <p:nvPr/>
          </p:nvSpPr>
          <p:spPr bwMode="auto">
            <a:xfrm>
              <a:off x="4481616" y="2530283"/>
              <a:ext cx="275010" cy="218395"/>
            </a:xfrm>
            <a:custGeom>
              <a:avLst/>
              <a:gdLst>
                <a:gd name="T0" fmla="*/ 136 w 1620"/>
                <a:gd name="T1" fmla="*/ 0 h 1283"/>
                <a:gd name="T2" fmla="*/ 124 w 1620"/>
                <a:gd name="T3" fmla="*/ 0 h 1283"/>
                <a:gd name="T4" fmla="*/ 100 w 1620"/>
                <a:gd name="T5" fmla="*/ 5 h 1283"/>
                <a:gd name="T6" fmla="*/ 76 w 1620"/>
                <a:gd name="T7" fmla="*/ 14 h 1283"/>
                <a:gd name="T8" fmla="*/ 54 w 1620"/>
                <a:gd name="T9" fmla="*/ 28 h 1283"/>
                <a:gd name="T10" fmla="*/ 35 w 1620"/>
                <a:gd name="T11" fmla="*/ 49 h 1283"/>
                <a:gd name="T12" fmla="*/ 18 w 1620"/>
                <a:gd name="T13" fmla="*/ 76 h 1283"/>
                <a:gd name="T14" fmla="*/ 7 w 1620"/>
                <a:gd name="T15" fmla="*/ 110 h 1283"/>
                <a:gd name="T16" fmla="*/ 1 w 1620"/>
                <a:gd name="T17" fmla="*/ 150 h 1283"/>
                <a:gd name="T18" fmla="*/ 0 w 1620"/>
                <a:gd name="T19" fmla="*/ 1067 h 1283"/>
                <a:gd name="T20" fmla="*/ 1 w 1620"/>
                <a:gd name="T21" fmla="*/ 1089 h 1283"/>
                <a:gd name="T22" fmla="*/ 9 w 1620"/>
                <a:gd name="T23" fmla="*/ 1131 h 1283"/>
                <a:gd name="T24" fmla="*/ 25 w 1620"/>
                <a:gd name="T25" fmla="*/ 1170 h 1283"/>
                <a:gd name="T26" fmla="*/ 49 w 1620"/>
                <a:gd name="T27" fmla="*/ 1204 h 1283"/>
                <a:gd name="T28" fmla="*/ 78 w 1620"/>
                <a:gd name="T29" fmla="*/ 1234 h 1283"/>
                <a:gd name="T30" fmla="*/ 113 w 1620"/>
                <a:gd name="T31" fmla="*/ 1257 h 1283"/>
                <a:gd name="T32" fmla="*/ 152 w 1620"/>
                <a:gd name="T33" fmla="*/ 1274 h 1283"/>
                <a:gd name="T34" fmla="*/ 195 w 1620"/>
                <a:gd name="T35" fmla="*/ 1282 h 1283"/>
                <a:gd name="T36" fmla="*/ 629 w 1620"/>
                <a:gd name="T37" fmla="*/ 1283 h 1283"/>
                <a:gd name="T38" fmla="*/ 638 w 1620"/>
                <a:gd name="T39" fmla="*/ 1282 h 1283"/>
                <a:gd name="T40" fmla="*/ 655 w 1620"/>
                <a:gd name="T41" fmla="*/ 1276 h 1283"/>
                <a:gd name="T42" fmla="*/ 667 w 1620"/>
                <a:gd name="T43" fmla="*/ 1264 h 1283"/>
                <a:gd name="T44" fmla="*/ 673 w 1620"/>
                <a:gd name="T45" fmla="*/ 1247 h 1283"/>
                <a:gd name="T46" fmla="*/ 674 w 1620"/>
                <a:gd name="T47" fmla="*/ 1238 h 1283"/>
                <a:gd name="T48" fmla="*/ 671 w 1620"/>
                <a:gd name="T49" fmla="*/ 1221 h 1283"/>
                <a:gd name="T50" fmla="*/ 661 w 1620"/>
                <a:gd name="T51" fmla="*/ 1206 h 1283"/>
                <a:gd name="T52" fmla="*/ 646 w 1620"/>
                <a:gd name="T53" fmla="*/ 1196 h 1283"/>
                <a:gd name="T54" fmla="*/ 629 w 1620"/>
                <a:gd name="T55" fmla="*/ 1193 h 1283"/>
                <a:gd name="T56" fmla="*/ 216 w 1620"/>
                <a:gd name="T57" fmla="*/ 1193 h 1283"/>
                <a:gd name="T58" fmla="*/ 191 w 1620"/>
                <a:gd name="T59" fmla="*/ 1190 h 1283"/>
                <a:gd name="T60" fmla="*/ 167 w 1620"/>
                <a:gd name="T61" fmla="*/ 1183 h 1283"/>
                <a:gd name="T62" fmla="*/ 146 w 1620"/>
                <a:gd name="T63" fmla="*/ 1172 h 1283"/>
                <a:gd name="T64" fmla="*/ 127 w 1620"/>
                <a:gd name="T65" fmla="*/ 1155 h 1283"/>
                <a:gd name="T66" fmla="*/ 112 w 1620"/>
                <a:gd name="T67" fmla="*/ 1137 h 1283"/>
                <a:gd name="T68" fmla="*/ 100 w 1620"/>
                <a:gd name="T69" fmla="*/ 1116 h 1283"/>
                <a:gd name="T70" fmla="*/ 93 w 1620"/>
                <a:gd name="T71" fmla="*/ 1092 h 1283"/>
                <a:gd name="T72" fmla="*/ 90 w 1620"/>
                <a:gd name="T73" fmla="*/ 1067 h 1283"/>
                <a:gd name="T74" fmla="*/ 1574 w 1620"/>
                <a:gd name="T75" fmla="*/ 383 h 1283"/>
                <a:gd name="T76" fmla="*/ 1576 w 1620"/>
                <a:gd name="T77" fmla="*/ 383 h 1283"/>
                <a:gd name="T78" fmla="*/ 1593 w 1620"/>
                <a:gd name="T79" fmla="*/ 380 h 1283"/>
                <a:gd name="T80" fmla="*/ 1607 w 1620"/>
                <a:gd name="T81" fmla="*/ 371 h 1283"/>
                <a:gd name="T82" fmla="*/ 1617 w 1620"/>
                <a:gd name="T83" fmla="*/ 356 h 1283"/>
                <a:gd name="T84" fmla="*/ 1620 w 1620"/>
                <a:gd name="T85" fmla="*/ 338 h 1283"/>
                <a:gd name="T86" fmla="*/ 1620 w 1620"/>
                <a:gd name="T87" fmla="*/ 136 h 1283"/>
                <a:gd name="T88" fmla="*/ 1617 w 1620"/>
                <a:gd name="T89" fmla="*/ 109 h 1283"/>
                <a:gd name="T90" fmla="*/ 1610 w 1620"/>
                <a:gd name="T91" fmla="*/ 82 h 1283"/>
                <a:gd name="T92" fmla="*/ 1597 w 1620"/>
                <a:gd name="T93" fmla="*/ 60 h 1283"/>
                <a:gd name="T94" fmla="*/ 1581 w 1620"/>
                <a:gd name="T95" fmla="*/ 39 h 1283"/>
                <a:gd name="T96" fmla="*/ 1560 w 1620"/>
                <a:gd name="T97" fmla="*/ 23 h 1283"/>
                <a:gd name="T98" fmla="*/ 1537 w 1620"/>
                <a:gd name="T99" fmla="*/ 10 h 1283"/>
                <a:gd name="T100" fmla="*/ 1511 w 1620"/>
                <a:gd name="T101" fmla="*/ 2 h 1283"/>
                <a:gd name="T102" fmla="*/ 1484 w 1620"/>
                <a:gd name="T103" fmla="*/ 0 h 1283"/>
                <a:gd name="T104" fmla="*/ 1227 w 1620"/>
                <a:gd name="T105" fmla="*/ 276 h 1283"/>
                <a:gd name="T106" fmla="*/ 1074 w 1620"/>
                <a:gd name="T107" fmla="*/ 122 h 1283"/>
                <a:gd name="T108" fmla="*/ 1227 w 1620"/>
                <a:gd name="T109" fmla="*/ 276 h 1283"/>
                <a:gd name="T110" fmla="*/ 1324 w 1620"/>
                <a:gd name="T111" fmla="*/ 276 h 1283"/>
                <a:gd name="T112" fmla="*/ 1478 w 1620"/>
                <a:gd name="T113" fmla="*/ 12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0" h="1283">
                  <a:moveTo>
                    <a:pt x="1484" y="0"/>
                  </a:moveTo>
                  <a:lnTo>
                    <a:pt x="136" y="0"/>
                  </a:lnTo>
                  <a:lnTo>
                    <a:pt x="136" y="0"/>
                  </a:lnTo>
                  <a:lnTo>
                    <a:pt x="124" y="0"/>
                  </a:lnTo>
                  <a:lnTo>
                    <a:pt x="112" y="2"/>
                  </a:lnTo>
                  <a:lnTo>
                    <a:pt x="100" y="5"/>
                  </a:lnTo>
                  <a:lnTo>
                    <a:pt x="89" y="9"/>
                  </a:lnTo>
                  <a:lnTo>
                    <a:pt x="76" y="14"/>
                  </a:lnTo>
                  <a:lnTo>
                    <a:pt x="65" y="20"/>
                  </a:lnTo>
                  <a:lnTo>
                    <a:pt x="54" y="28"/>
                  </a:lnTo>
                  <a:lnTo>
                    <a:pt x="44" y="38"/>
                  </a:lnTo>
                  <a:lnTo>
                    <a:pt x="35" y="49"/>
                  </a:lnTo>
                  <a:lnTo>
                    <a:pt x="26" y="62"/>
                  </a:lnTo>
                  <a:lnTo>
                    <a:pt x="18" y="76"/>
                  </a:lnTo>
                  <a:lnTo>
                    <a:pt x="12" y="91"/>
                  </a:lnTo>
                  <a:lnTo>
                    <a:pt x="7" y="110"/>
                  </a:lnTo>
                  <a:lnTo>
                    <a:pt x="3" y="129"/>
                  </a:lnTo>
                  <a:lnTo>
                    <a:pt x="1" y="150"/>
                  </a:lnTo>
                  <a:lnTo>
                    <a:pt x="0" y="173"/>
                  </a:lnTo>
                  <a:lnTo>
                    <a:pt x="0" y="1067"/>
                  </a:lnTo>
                  <a:lnTo>
                    <a:pt x="0" y="1067"/>
                  </a:lnTo>
                  <a:lnTo>
                    <a:pt x="1" y="1089"/>
                  </a:lnTo>
                  <a:lnTo>
                    <a:pt x="4" y="1110"/>
                  </a:lnTo>
                  <a:lnTo>
                    <a:pt x="9" y="1131"/>
                  </a:lnTo>
                  <a:lnTo>
                    <a:pt x="16" y="1151"/>
                  </a:lnTo>
                  <a:lnTo>
                    <a:pt x="25" y="1170"/>
                  </a:lnTo>
                  <a:lnTo>
                    <a:pt x="37" y="1188"/>
                  </a:lnTo>
                  <a:lnTo>
                    <a:pt x="49" y="1204"/>
                  </a:lnTo>
                  <a:lnTo>
                    <a:pt x="63" y="1220"/>
                  </a:lnTo>
                  <a:lnTo>
                    <a:pt x="78" y="1234"/>
                  </a:lnTo>
                  <a:lnTo>
                    <a:pt x="96" y="1246"/>
                  </a:lnTo>
                  <a:lnTo>
                    <a:pt x="113" y="1257"/>
                  </a:lnTo>
                  <a:lnTo>
                    <a:pt x="133" y="1267"/>
                  </a:lnTo>
                  <a:lnTo>
                    <a:pt x="152" y="1274"/>
                  </a:lnTo>
                  <a:lnTo>
                    <a:pt x="172" y="1279"/>
                  </a:lnTo>
                  <a:lnTo>
                    <a:pt x="195" y="1282"/>
                  </a:lnTo>
                  <a:lnTo>
                    <a:pt x="216" y="1283"/>
                  </a:lnTo>
                  <a:lnTo>
                    <a:pt x="629" y="1283"/>
                  </a:lnTo>
                  <a:lnTo>
                    <a:pt x="629" y="1283"/>
                  </a:lnTo>
                  <a:lnTo>
                    <a:pt x="638" y="1282"/>
                  </a:lnTo>
                  <a:lnTo>
                    <a:pt x="646" y="1280"/>
                  </a:lnTo>
                  <a:lnTo>
                    <a:pt x="655" y="1276"/>
                  </a:lnTo>
                  <a:lnTo>
                    <a:pt x="661" y="1270"/>
                  </a:lnTo>
                  <a:lnTo>
                    <a:pt x="667" y="1264"/>
                  </a:lnTo>
                  <a:lnTo>
                    <a:pt x="671" y="1255"/>
                  </a:lnTo>
                  <a:lnTo>
                    <a:pt x="673" y="1247"/>
                  </a:lnTo>
                  <a:lnTo>
                    <a:pt x="674" y="1238"/>
                  </a:lnTo>
                  <a:lnTo>
                    <a:pt x="674" y="1238"/>
                  </a:lnTo>
                  <a:lnTo>
                    <a:pt x="673" y="1229"/>
                  </a:lnTo>
                  <a:lnTo>
                    <a:pt x="671" y="1221"/>
                  </a:lnTo>
                  <a:lnTo>
                    <a:pt x="667" y="1213"/>
                  </a:lnTo>
                  <a:lnTo>
                    <a:pt x="661" y="1206"/>
                  </a:lnTo>
                  <a:lnTo>
                    <a:pt x="655" y="1200"/>
                  </a:lnTo>
                  <a:lnTo>
                    <a:pt x="646" y="1196"/>
                  </a:lnTo>
                  <a:lnTo>
                    <a:pt x="638" y="1194"/>
                  </a:lnTo>
                  <a:lnTo>
                    <a:pt x="629" y="1193"/>
                  </a:lnTo>
                  <a:lnTo>
                    <a:pt x="216" y="1193"/>
                  </a:lnTo>
                  <a:lnTo>
                    <a:pt x="216" y="1193"/>
                  </a:lnTo>
                  <a:lnTo>
                    <a:pt x="204" y="1192"/>
                  </a:lnTo>
                  <a:lnTo>
                    <a:pt x="191" y="1190"/>
                  </a:lnTo>
                  <a:lnTo>
                    <a:pt x="178" y="1187"/>
                  </a:lnTo>
                  <a:lnTo>
                    <a:pt x="167" y="1183"/>
                  </a:lnTo>
                  <a:lnTo>
                    <a:pt x="156" y="1178"/>
                  </a:lnTo>
                  <a:lnTo>
                    <a:pt x="146" y="1172"/>
                  </a:lnTo>
                  <a:lnTo>
                    <a:pt x="136" y="1164"/>
                  </a:lnTo>
                  <a:lnTo>
                    <a:pt x="127" y="1155"/>
                  </a:lnTo>
                  <a:lnTo>
                    <a:pt x="119" y="1147"/>
                  </a:lnTo>
                  <a:lnTo>
                    <a:pt x="112" y="1137"/>
                  </a:lnTo>
                  <a:lnTo>
                    <a:pt x="105" y="1127"/>
                  </a:lnTo>
                  <a:lnTo>
                    <a:pt x="100" y="1116"/>
                  </a:lnTo>
                  <a:lnTo>
                    <a:pt x="96" y="1104"/>
                  </a:lnTo>
                  <a:lnTo>
                    <a:pt x="93" y="1092"/>
                  </a:lnTo>
                  <a:lnTo>
                    <a:pt x="91" y="1080"/>
                  </a:lnTo>
                  <a:lnTo>
                    <a:pt x="90" y="1067"/>
                  </a:lnTo>
                  <a:lnTo>
                    <a:pt x="90" y="383"/>
                  </a:lnTo>
                  <a:lnTo>
                    <a:pt x="1574" y="383"/>
                  </a:lnTo>
                  <a:lnTo>
                    <a:pt x="1576" y="383"/>
                  </a:lnTo>
                  <a:lnTo>
                    <a:pt x="1576" y="383"/>
                  </a:lnTo>
                  <a:lnTo>
                    <a:pt x="1585" y="383"/>
                  </a:lnTo>
                  <a:lnTo>
                    <a:pt x="1593" y="380"/>
                  </a:lnTo>
                  <a:lnTo>
                    <a:pt x="1601" y="376"/>
                  </a:lnTo>
                  <a:lnTo>
                    <a:pt x="1607" y="371"/>
                  </a:lnTo>
                  <a:lnTo>
                    <a:pt x="1612" y="364"/>
                  </a:lnTo>
                  <a:lnTo>
                    <a:pt x="1617" y="356"/>
                  </a:lnTo>
                  <a:lnTo>
                    <a:pt x="1619" y="348"/>
                  </a:lnTo>
                  <a:lnTo>
                    <a:pt x="1620" y="338"/>
                  </a:lnTo>
                  <a:lnTo>
                    <a:pt x="1620" y="136"/>
                  </a:lnTo>
                  <a:lnTo>
                    <a:pt x="1620" y="136"/>
                  </a:lnTo>
                  <a:lnTo>
                    <a:pt x="1619" y="122"/>
                  </a:lnTo>
                  <a:lnTo>
                    <a:pt x="1617" y="109"/>
                  </a:lnTo>
                  <a:lnTo>
                    <a:pt x="1614" y="96"/>
                  </a:lnTo>
                  <a:lnTo>
                    <a:pt x="1610" y="82"/>
                  </a:lnTo>
                  <a:lnTo>
                    <a:pt x="1604" y="71"/>
                  </a:lnTo>
                  <a:lnTo>
                    <a:pt x="1597" y="60"/>
                  </a:lnTo>
                  <a:lnTo>
                    <a:pt x="1589" y="49"/>
                  </a:lnTo>
                  <a:lnTo>
                    <a:pt x="1581" y="39"/>
                  </a:lnTo>
                  <a:lnTo>
                    <a:pt x="1570" y="30"/>
                  </a:lnTo>
                  <a:lnTo>
                    <a:pt x="1560" y="23"/>
                  </a:lnTo>
                  <a:lnTo>
                    <a:pt x="1549" y="16"/>
                  </a:lnTo>
                  <a:lnTo>
                    <a:pt x="1537" y="10"/>
                  </a:lnTo>
                  <a:lnTo>
                    <a:pt x="1525" y="6"/>
                  </a:lnTo>
                  <a:lnTo>
                    <a:pt x="1511" y="2"/>
                  </a:lnTo>
                  <a:lnTo>
                    <a:pt x="1498" y="0"/>
                  </a:lnTo>
                  <a:lnTo>
                    <a:pt x="1484" y="0"/>
                  </a:lnTo>
                  <a:lnTo>
                    <a:pt x="1484" y="0"/>
                  </a:lnTo>
                  <a:close/>
                  <a:moveTo>
                    <a:pt x="1227" y="276"/>
                  </a:moveTo>
                  <a:lnTo>
                    <a:pt x="1074" y="276"/>
                  </a:lnTo>
                  <a:lnTo>
                    <a:pt x="1074" y="122"/>
                  </a:lnTo>
                  <a:lnTo>
                    <a:pt x="1227" y="122"/>
                  </a:lnTo>
                  <a:lnTo>
                    <a:pt x="1227" y="276"/>
                  </a:lnTo>
                  <a:close/>
                  <a:moveTo>
                    <a:pt x="1478" y="276"/>
                  </a:moveTo>
                  <a:lnTo>
                    <a:pt x="1324" y="276"/>
                  </a:lnTo>
                  <a:lnTo>
                    <a:pt x="1324" y="122"/>
                  </a:lnTo>
                  <a:lnTo>
                    <a:pt x="1478" y="122"/>
                  </a:lnTo>
                  <a:lnTo>
                    <a:pt x="147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337" name="Freeform 193"/>
            <p:cNvSpPr>
              <a:spLocks noEditPoints="1"/>
            </p:cNvSpPr>
            <p:nvPr/>
          </p:nvSpPr>
          <p:spPr bwMode="auto">
            <a:xfrm>
              <a:off x="4635220" y="2629759"/>
              <a:ext cx="119810" cy="119810"/>
            </a:xfrm>
            <a:custGeom>
              <a:avLst/>
              <a:gdLst>
                <a:gd name="T0" fmla="*/ 464 w 515"/>
                <a:gd name="T1" fmla="*/ 387 h 515"/>
                <a:gd name="T2" fmla="*/ 488 w 515"/>
                <a:gd name="T3" fmla="*/ 390 h 515"/>
                <a:gd name="T4" fmla="*/ 515 w 515"/>
                <a:gd name="T5" fmla="*/ 328 h 515"/>
                <a:gd name="T6" fmla="*/ 490 w 515"/>
                <a:gd name="T7" fmla="*/ 308 h 515"/>
                <a:gd name="T8" fmla="*/ 472 w 515"/>
                <a:gd name="T9" fmla="*/ 268 h 515"/>
                <a:gd name="T10" fmla="*/ 475 w 515"/>
                <a:gd name="T11" fmla="*/ 236 h 515"/>
                <a:gd name="T12" fmla="*/ 498 w 515"/>
                <a:gd name="T13" fmla="*/ 200 h 515"/>
                <a:gd name="T14" fmla="*/ 510 w 515"/>
                <a:gd name="T15" fmla="*/ 171 h 515"/>
                <a:gd name="T16" fmla="*/ 488 w 515"/>
                <a:gd name="T17" fmla="*/ 126 h 515"/>
                <a:gd name="T18" fmla="*/ 447 w 515"/>
                <a:gd name="T19" fmla="*/ 127 h 515"/>
                <a:gd name="T20" fmla="*/ 409 w 515"/>
                <a:gd name="T21" fmla="*/ 105 h 515"/>
                <a:gd name="T22" fmla="*/ 391 w 515"/>
                <a:gd name="T23" fmla="*/ 78 h 515"/>
                <a:gd name="T24" fmla="*/ 387 w 515"/>
                <a:gd name="T25" fmla="*/ 37 h 515"/>
                <a:gd name="T26" fmla="*/ 359 w 515"/>
                <a:gd name="T27" fmla="*/ 11 h 515"/>
                <a:gd name="T28" fmla="*/ 321 w 515"/>
                <a:gd name="T29" fmla="*/ 10 h 515"/>
                <a:gd name="T30" fmla="*/ 289 w 515"/>
                <a:gd name="T31" fmla="*/ 37 h 515"/>
                <a:gd name="T32" fmla="*/ 258 w 515"/>
                <a:gd name="T33" fmla="*/ 43 h 515"/>
                <a:gd name="T34" fmla="*/ 216 w 515"/>
                <a:gd name="T35" fmla="*/ 31 h 515"/>
                <a:gd name="T36" fmla="*/ 188 w 515"/>
                <a:gd name="T37" fmla="*/ 0 h 515"/>
                <a:gd name="T38" fmla="*/ 139 w 515"/>
                <a:gd name="T39" fmla="*/ 18 h 515"/>
                <a:gd name="T40" fmla="*/ 128 w 515"/>
                <a:gd name="T41" fmla="*/ 47 h 515"/>
                <a:gd name="T42" fmla="*/ 119 w 515"/>
                <a:gd name="T43" fmla="*/ 88 h 515"/>
                <a:gd name="T44" fmla="*/ 97 w 515"/>
                <a:gd name="T45" fmla="*/ 113 h 515"/>
                <a:gd name="T46" fmla="*/ 57 w 515"/>
                <a:gd name="T47" fmla="*/ 128 h 515"/>
                <a:gd name="T48" fmla="*/ 26 w 515"/>
                <a:gd name="T49" fmla="*/ 126 h 515"/>
                <a:gd name="T50" fmla="*/ 0 w 515"/>
                <a:gd name="T51" fmla="*/ 188 h 515"/>
                <a:gd name="T52" fmla="*/ 25 w 515"/>
                <a:gd name="T53" fmla="*/ 208 h 515"/>
                <a:gd name="T54" fmla="*/ 42 w 515"/>
                <a:gd name="T55" fmla="*/ 247 h 515"/>
                <a:gd name="T56" fmla="*/ 39 w 515"/>
                <a:gd name="T57" fmla="*/ 279 h 515"/>
                <a:gd name="T58" fmla="*/ 16 w 515"/>
                <a:gd name="T59" fmla="*/ 316 h 515"/>
                <a:gd name="T60" fmla="*/ 4 w 515"/>
                <a:gd name="T61" fmla="*/ 344 h 515"/>
                <a:gd name="T62" fmla="*/ 26 w 515"/>
                <a:gd name="T63" fmla="*/ 390 h 515"/>
                <a:gd name="T64" fmla="*/ 68 w 515"/>
                <a:gd name="T65" fmla="*/ 388 h 515"/>
                <a:gd name="T66" fmla="*/ 105 w 515"/>
                <a:gd name="T67" fmla="*/ 410 h 515"/>
                <a:gd name="T68" fmla="*/ 123 w 515"/>
                <a:gd name="T69" fmla="*/ 437 h 515"/>
                <a:gd name="T70" fmla="*/ 127 w 515"/>
                <a:gd name="T71" fmla="*/ 479 h 515"/>
                <a:gd name="T72" fmla="*/ 155 w 515"/>
                <a:gd name="T73" fmla="*/ 504 h 515"/>
                <a:gd name="T74" fmla="*/ 193 w 515"/>
                <a:gd name="T75" fmla="*/ 506 h 515"/>
                <a:gd name="T76" fmla="*/ 225 w 515"/>
                <a:gd name="T77" fmla="*/ 479 h 515"/>
                <a:gd name="T78" fmla="*/ 258 w 515"/>
                <a:gd name="T79" fmla="*/ 472 h 515"/>
                <a:gd name="T80" fmla="*/ 298 w 515"/>
                <a:gd name="T81" fmla="*/ 484 h 515"/>
                <a:gd name="T82" fmla="*/ 328 w 515"/>
                <a:gd name="T83" fmla="*/ 515 h 515"/>
                <a:gd name="T84" fmla="*/ 344 w 515"/>
                <a:gd name="T85" fmla="*/ 357 h 515"/>
                <a:gd name="T86" fmla="*/ 352 w 515"/>
                <a:gd name="T87" fmla="*/ 336 h 515"/>
                <a:gd name="T88" fmla="*/ 374 w 515"/>
                <a:gd name="T89" fmla="*/ 328 h 515"/>
                <a:gd name="T90" fmla="*/ 389 w 515"/>
                <a:gd name="T91" fmla="*/ 332 h 515"/>
                <a:gd name="T92" fmla="*/ 258 w 515"/>
                <a:gd name="T93" fmla="*/ 337 h 515"/>
                <a:gd name="T94" fmla="*/ 213 w 515"/>
                <a:gd name="T95" fmla="*/ 324 h 515"/>
                <a:gd name="T96" fmla="*/ 180 w 515"/>
                <a:gd name="T97" fmla="*/ 274 h 515"/>
                <a:gd name="T98" fmla="*/ 178 w 515"/>
                <a:gd name="T99" fmla="*/ 250 h 515"/>
                <a:gd name="T100" fmla="*/ 201 w 515"/>
                <a:gd name="T101" fmla="*/ 202 h 515"/>
                <a:gd name="T102" fmla="*/ 250 w 515"/>
                <a:gd name="T103" fmla="*/ 179 h 515"/>
                <a:gd name="T104" fmla="*/ 273 w 515"/>
                <a:gd name="T105" fmla="*/ 181 h 515"/>
                <a:gd name="T106" fmla="*/ 323 w 515"/>
                <a:gd name="T107" fmla="*/ 213 h 515"/>
                <a:gd name="T108" fmla="*/ 336 w 515"/>
                <a:gd name="T109" fmla="*/ 258 h 515"/>
                <a:gd name="T110" fmla="*/ 329 w 515"/>
                <a:gd name="T111" fmla="*/ 289 h 515"/>
                <a:gd name="T112" fmla="*/ 287 w 515"/>
                <a:gd name="T113" fmla="*/ 330 h 515"/>
                <a:gd name="T114" fmla="*/ 258 w 515"/>
                <a:gd name="T115" fmla="*/ 33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5" h="515">
                  <a:moveTo>
                    <a:pt x="393" y="335"/>
                  </a:moveTo>
                  <a:lnTo>
                    <a:pt x="456" y="387"/>
                  </a:lnTo>
                  <a:lnTo>
                    <a:pt x="456" y="387"/>
                  </a:lnTo>
                  <a:lnTo>
                    <a:pt x="464" y="387"/>
                  </a:lnTo>
                  <a:lnTo>
                    <a:pt x="472" y="387"/>
                  </a:lnTo>
                  <a:lnTo>
                    <a:pt x="480" y="388"/>
                  </a:lnTo>
                  <a:lnTo>
                    <a:pt x="488" y="390"/>
                  </a:lnTo>
                  <a:lnTo>
                    <a:pt x="488" y="390"/>
                  </a:lnTo>
                  <a:lnTo>
                    <a:pt x="496" y="375"/>
                  </a:lnTo>
                  <a:lnTo>
                    <a:pt x="503" y="360"/>
                  </a:lnTo>
                  <a:lnTo>
                    <a:pt x="510" y="344"/>
                  </a:lnTo>
                  <a:lnTo>
                    <a:pt x="515" y="328"/>
                  </a:lnTo>
                  <a:lnTo>
                    <a:pt x="515" y="328"/>
                  </a:lnTo>
                  <a:lnTo>
                    <a:pt x="506" y="322"/>
                  </a:lnTo>
                  <a:lnTo>
                    <a:pt x="498" y="316"/>
                  </a:lnTo>
                  <a:lnTo>
                    <a:pt x="490" y="308"/>
                  </a:lnTo>
                  <a:lnTo>
                    <a:pt x="484" y="299"/>
                  </a:lnTo>
                  <a:lnTo>
                    <a:pt x="479" y="290"/>
                  </a:lnTo>
                  <a:lnTo>
                    <a:pt x="475" y="279"/>
                  </a:lnTo>
                  <a:lnTo>
                    <a:pt x="472" y="268"/>
                  </a:lnTo>
                  <a:lnTo>
                    <a:pt x="472" y="258"/>
                  </a:lnTo>
                  <a:lnTo>
                    <a:pt x="472" y="258"/>
                  </a:lnTo>
                  <a:lnTo>
                    <a:pt x="472" y="247"/>
                  </a:lnTo>
                  <a:lnTo>
                    <a:pt x="475" y="236"/>
                  </a:lnTo>
                  <a:lnTo>
                    <a:pt x="479" y="225"/>
                  </a:lnTo>
                  <a:lnTo>
                    <a:pt x="484" y="216"/>
                  </a:lnTo>
                  <a:lnTo>
                    <a:pt x="490" y="208"/>
                  </a:lnTo>
                  <a:lnTo>
                    <a:pt x="498" y="200"/>
                  </a:lnTo>
                  <a:lnTo>
                    <a:pt x="506" y="193"/>
                  </a:lnTo>
                  <a:lnTo>
                    <a:pt x="515" y="188"/>
                  </a:lnTo>
                  <a:lnTo>
                    <a:pt x="515" y="188"/>
                  </a:lnTo>
                  <a:lnTo>
                    <a:pt x="510" y="171"/>
                  </a:lnTo>
                  <a:lnTo>
                    <a:pt x="503" y="155"/>
                  </a:lnTo>
                  <a:lnTo>
                    <a:pt x="496" y="140"/>
                  </a:lnTo>
                  <a:lnTo>
                    <a:pt x="488" y="126"/>
                  </a:lnTo>
                  <a:lnTo>
                    <a:pt x="488" y="126"/>
                  </a:lnTo>
                  <a:lnTo>
                    <a:pt x="479" y="128"/>
                  </a:lnTo>
                  <a:lnTo>
                    <a:pt x="468" y="128"/>
                  </a:lnTo>
                  <a:lnTo>
                    <a:pt x="457" y="128"/>
                  </a:lnTo>
                  <a:lnTo>
                    <a:pt x="447" y="127"/>
                  </a:lnTo>
                  <a:lnTo>
                    <a:pt x="437" y="124"/>
                  </a:lnTo>
                  <a:lnTo>
                    <a:pt x="426" y="119"/>
                  </a:lnTo>
                  <a:lnTo>
                    <a:pt x="417" y="113"/>
                  </a:lnTo>
                  <a:lnTo>
                    <a:pt x="409" y="105"/>
                  </a:lnTo>
                  <a:lnTo>
                    <a:pt x="409" y="105"/>
                  </a:lnTo>
                  <a:lnTo>
                    <a:pt x="402" y="97"/>
                  </a:lnTo>
                  <a:lnTo>
                    <a:pt x="395" y="88"/>
                  </a:lnTo>
                  <a:lnTo>
                    <a:pt x="391" y="78"/>
                  </a:lnTo>
                  <a:lnTo>
                    <a:pt x="389" y="68"/>
                  </a:lnTo>
                  <a:lnTo>
                    <a:pt x="386" y="58"/>
                  </a:lnTo>
                  <a:lnTo>
                    <a:pt x="386" y="47"/>
                  </a:lnTo>
                  <a:lnTo>
                    <a:pt x="387" y="37"/>
                  </a:lnTo>
                  <a:lnTo>
                    <a:pt x="390" y="26"/>
                  </a:lnTo>
                  <a:lnTo>
                    <a:pt x="390" y="26"/>
                  </a:lnTo>
                  <a:lnTo>
                    <a:pt x="375" y="18"/>
                  </a:lnTo>
                  <a:lnTo>
                    <a:pt x="359" y="11"/>
                  </a:lnTo>
                  <a:lnTo>
                    <a:pt x="344" y="6"/>
                  </a:lnTo>
                  <a:lnTo>
                    <a:pt x="328" y="0"/>
                  </a:lnTo>
                  <a:lnTo>
                    <a:pt x="328" y="0"/>
                  </a:lnTo>
                  <a:lnTo>
                    <a:pt x="321" y="10"/>
                  </a:lnTo>
                  <a:lnTo>
                    <a:pt x="314" y="18"/>
                  </a:lnTo>
                  <a:lnTo>
                    <a:pt x="308" y="24"/>
                  </a:lnTo>
                  <a:lnTo>
                    <a:pt x="298" y="31"/>
                  </a:lnTo>
                  <a:lnTo>
                    <a:pt x="289" y="37"/>
                  </a:lnTo>
                  <a:lnTo>
                    <a:pt x="279" y="39"/>
                  </a:lnTo>
                  <a:lnTo>
                    <a:pt x="269" y="42"/>
                  </a:lnTo>
                  <a:lnTo>
                    <a:pt x="258" y="43"/>
                  </a:lnTo>
                  <a:lnTo>
                    <a:pt x="258" y="43"/>
                  </a:lnTo>
                  <a:lnTo>
                    <a:pt x="246" y="42"/>
                  </a:lnTo>
                  <a:lnTo>
                    <a:pt x="235" y="39"/>
                  </a:lnTo>
                  <a:lnTo>
                    <a:pt x="225" y="37"/>
                  </a:lnTo>
                  <a:lnTo>
                    <a:pt x="216" y="31"/>
                  </a:lnTo>
                  <a:lnTo>
                    <a:pt x="207" y="24"/>
                  </a:lnTo>
                  <a:lnTo>
                    <a:pt x="200" y="18"/>
                  </a:lnTo>
                  <a:lnTo>
                    <a:pt x="193" y="10"/>
                  </a:lnTo>
                  <a:lnTo>
                    <a:pt x="188" y="0"/>
                  </a:lnTo>
                  <a:lnTo>
                    <a:pt x="188" y="0"/>
                  </a:lnTo>
                  <a:lnTo>
                    <a:pt x="170" y="6"/>
                  </a:lnTo>
                  <a:lnTo>
                    <a:pt x="155" y="11"/>
                  </a:lnTo>
                  <a:lnTo>
                    <a:pt x="139" y="18"/>
                  </a:lnTo>
                  <a:lnTo>
                    <a:pt x="124" y="26"/>
                  </a:lnTo>
                  <a:lnTo>
                    <a:pt x="124" y="26"/>
                  </a:lnTo>
                  <a:lnTo>
                    <a:pt x="127" y="37"/>
                  </a:lnTo>
                  <a:lnTo>
                    <a:pt x="128" y="47"/>
                  </a:lnTo>
                  <a:lnTo>
                    <a:pt x="128" y="58"/>
                  </a:lnTo>
                  <a:lnTo>
                    <a:pt x="126" y="68"/>
                  </a:lnTo>
                  <a:lnTo>
                    <a:pt x="123" y="78"/>
                  </a:lnTo>
                  <a:lnTo>
                    <a:pt x="119" y="88"/>
                  </a:lnTo>
                  <a:lnTo>
                    <a:pt x="112" y="97"/>
                  </a:lnTo>
                  <a:lnTo>
                    <a:pt x="105" y="105"/>
                  </a:lnTo>
                  <a:lnTo>
                    <a:pt x="105" y="105"/>
                  </a:lnTo>
                  <a:lnTo>
                    <a:pt x="97" y="113"/>
                  </a:lnTo>
                  <a:lnTo>
                    <a:pt x="88" y="119"/>
                  </a:lnTo>
                  <a:lnTo>
                    <a:pt x="78" y="124"/>
                  </a:lnTo>
                  <a:lnTo>
                    <a:pt x="68" y="127"/>
                  </a:lnTo>
                  <a:lnTo>
                    <a:pt x="57" y="128"/>
                  </a:lnTo>
                  <a:lnTo>
                    <a:pt x="46" y="128"/>
                  </a:lnTo>
                  <a:lnTo>
                    <a:pt x="37" y="128"/>
                  </a:lnTo>
                  <a:lnTo>
                    <a:pt x="26" y="126"/>
                  </a:lnTo>
                  <a:lnTo>
                    <a:pt x="26" y="126"/>
                  </a:lnTo>
                  <a:lnTo>
                    <a:pt x="18" y="140"/>
                  </a:lnTo>
                  <a:lnTo>
                    <a:pt x="11" y="155"/>
                  </a:lnTo>
                  <a:lnTo>
                    <a:pt x="4" y="171"/>
                  </a:lnTo>
                  <a:lnTo>
                    <a:pt x="0" y="188"/>
                  </a:lnTo>
                  <a:lnTo>
                    <a:pt x="0" y="188"/>
                  </a:lnTo>
                  <a:lnTo>
                    <a:pt x="8" y="193"/>
                  </a:lnTo>
                  <a:lnTo>
                    <a:pt x="18" y="200"/>
                  </a:lnTo>
                  <a:lnTo>
                    <a:pt x="25" y="208"/>
                  </a:lnTo>
                  <a:lnTo>
                    <a:pt x="30" y="216"/>
                  </a:lnTo>
                  <a:lnTo>
                    <a:pt x="35" y="225"/>
                  </a:lnTo>
                  <a:lnTo>
                    <a:pt x="39" y="236"/>
                  </a:lnTo>
                  <a:lnTo>
                    <a:pt x="42" y="247"/>
                  </a:lnTo>
                  <a:lnTo>
                    <a:pt x="42" y="258"/>
                  </a:lnTo>
                  <a:lnTo>
                    <a:pt x="42" y="258"/>
                  </a:lnTo>
                  <a:lnTo>
                    <a:pt x="42" y="268"/>
                  </a:lnTo>
                  <a:lnTo>
                    <a:pt x="39" y="279"/>
                  </a:lnTo>
                  <a:lnTo>
                    <a:pt x="35" y="290"/>
                  </a:lnTo>
                  <a:lnTo>
                    <a:pt x="30" y="299"/>
                  </a:lnTo>
                  <a:lnTo>
                    <a:pt x="25" y="308"/>
                  </a:lnTo>
                  <a:lnTo>
                    <a:pt x="16" y="316"/>
                  </a:lnTo>
                  <a:lnTo>
                    <a:pt x="8" y="322"/>
                  </a:lnTo>
                  <a:lnTo>
                    <a:pt x="0" y="328"/>
                  </a:lnTo>
                  <a:lnTo>
                    <a:pt x="0" y="328"/>
                  </a:lnTo>
                  <a:lnTo>
                    <a:pt x="4" y="344"/>
                  </a:lnTo>
                  <a:lnTo>
                    <a:pt x="11" y="360"/>
                  </a:lnTo>
                  <a:lnTo>
                    <a:pt x="18" y="375"/>
                  </a:lnTo>
                  <a:lnTo>
                    <a:pt x="26" y="390"/>
                  </a:lnTo>
                  <a:lnTo>
                    <a:pt x="26" y="390"/>
                  </a:lnTo>
                  <a:lnTo>
                    <a:pt x="37" y="387"/>
                  </a:lnTo>
                  <a:lnTo>
                    <a:pt x="46" y="387"/>
                  </a:lnTo>
                  <a:lnTo>
                    <a:pt x="57" y="387"/>
                  </a:lnTo>
                  <a:lnTo>
                    <a:pt x="68" y="388"/>
                  </a:lnTo>
                  <a:lnTo>
                    <a:pt x="78" y="391"/>
                  </a:lnTo>
                  <a:lnTo>
                    <a:pt x="88" y="397"/>
                  </a:lnTo>
                  <a:lnTo>
                    <a:pt x="97" y="402"/>
                  </a:lnTo>
                  <a:lnTo>
                    <a:pt x="105" y="410"/>
                  </a:lnTo>
                  <a:lnTo>
                    <a:pt x="105" y="410"/>
                  </a:lnTo>
                  <a:lnTo>
                    <a:pt x="112" y="418"/>
                  </a:lnTo>
                  <a:lnTo>
                    <a:pt x="119" y="428"/>
                  </a:lnTo>
                  <a:lnTo>
                    <a:pt x="123" y="437"/>
                  </a:lnTo>
                  <a:lnTo>
                    <a:pt x="126" y="448"/>
                  </a:lnTo>
                  <a:lnTo>
                    <a:pt x="128" y="457"/>
                  </a:lnTo>
                  <a:lnTo>
                    <a:pt x="128" y="468"/>
                  </a:lnTo>
                  <a:lnTo>
                    <a:pt x="127" y="479"/>
                  </a:lnTo>
                  <a:lnTo>
                    <a:pt x="124" y="490"/>
                  </a:lnTo>
                  <a:lnTo>
                    <a:pt x="124" y="490"/>
                  </a:lnTo>
                  <a:lnTo>
                    <a:pt x="139" y="498"/>
                  </a:lnTo>
                  <a:lnTo>
                    <a:pt x="155" y="504"/>
                  </a:lnTo>
                  <a:lnTo>
                    <a:pt x="170" y="510"/>
                  </a:lnTo>
                  <a:lnTo>
                    <a:pt x="188" y="515"/>
                  </a:lnTo>
                  <a:lnTo>
                    <a:pt x="188" y="515"/>
                  </a:lnTo>
                  <a:lnTo>
                    <a:pt x="193" y="506"/>
                  </a:lnTo>
                  <a:lnTo>
                    <a:pt x="200" y="498"/>
                  </a:lnTo>
                  <a:lnTo>
                    <a:pt x="207" y="491"/>
                  </a:lnTo>
                  <a:lnTo>
                    <a:pt x="216" y="484"/>
                  </a:lnTo>
                  <a:lnTo>
                    <a:pt x="225" y="479"/>
                  </a:lnTo>
                  <a:lnTo>
                    <a:pt x="235" y="476"/>
                  </a:lnTo>
                  <a:lnTo>
                    <a:pt x="246" y="473"/>
                  </a:lnTo>
                  <a:lnTo>
                    <a:pt x="258" y="472"/>
                  </a:lnTo>
                  <a:lnTo>
                    <a:pt x="258" y="472"/>
                  </a:lnTo>
                  <a:lnTo>
                    <a:pt x="269" y="473"/>
                  </a:lnTo>
                  <a:lnTo>
                    <a:pt x="279" y="476"/>
                  </a:lnTo>
                  <a:lnTo>
                    <a:pt x="289" y="479"/>
                  </a:lnTo>
                  <a:lnTo>
                    <a:pt x="298" y="484"/>
                  </a:lnTo>
                  <a:lnTo>
                    <a:pt x="308" y="491"/>
                  </a:lnTo>
                  <a:lnTo>
                    <a:pt x="314" y="498"/>
                  </a:lnTo>
                  <a:lnTo>
                    <a:pt x="321" y="506"/>
                  </a:lnTo>
                  <a:lnTo>
                    <a:pt x="328" y="515"/>
                  </a:lnTo>
                  <a:lnTo>
                    <a:pt x="328" y="515"/>
                  </a:lnTo>
                  <a:lnTo>
                    <a:pt x="344" y="510"/>
                  </a:lnTo>
                  <a:lnTo>
                    <a:pt x="344" y="357"/>
                  </a:lnTo>
                  <a:lnTo>
                    <a:pt x="344" y="357"/>
                  </a:lnTo>
                  <a:lnTo>
                    <a:pt x="344" y="352"/>
                  </a:lnTo>
                  <a:lnTo>
                    <a:pt x="347" y="345"/>
                  </a:lnTo>
                  <a:lnTo>
                    <a:pt x="349" y="340"/>
                  </a:lnTo>
                  <a:lnTo>
                    <a:pt x="352" y="336"/>
                  </a:lnTo>
                  <a:lnTo>
                    <a:pt x="356" y="332"/>
                  </a:lnTo>
                  <a:lnTo>
                    <a:pt x="362" y="329"/>
                  </a:lnTo>
                  <a:lnTo>
                    <a:pt x="367" y="328"/>
                  </a:lnTo>
                  <a:lnTo>
                    <a:pt x="374" y="328"/>
                  </a:lnTo>
                  <a:lnTo>
                    <a:pt x="374" y="328"/>
                  </a:lnTo>
                  <a:lnTo>
                    <a:pt x="378" y="328"/>
                  </a:lnTo>
                  <a:lnTo>
                    <a:pt x="383" y="329"/>
                  </a:lnTo>
                  <a:lnTo>
                    <a:pt x="389" y="332"/>
                  </a:lnTo>
                  <a:lnTo>
                    <a:pt x="393" y="335"/>
                  </a:lnTo>
                  <a:lnTo>
                    <a:pt x="393" y="335"/>
                  </a:lnTo>
                  <a:close/>
                  <a:moveTo>
                    <a:pt x="258" y="337"/>
                  </a:moveTo>
                  <a:lnTo>
                    <a:pt x="258" y="337"/>
                  </a:lnTo>
                  <a:lnTo>
                    <a:pt x="250" y="336"/>
                  </a:lnTo>
                  <a:lnTo>
                    <a:pt x="242" y="335"/>
                  </a:lnTo>
                  <a:lnTo>
                    <a:pt x="227" y="330"/>
                  </a:lnTo>
                  <a:lnTo>
                    <a:pt x="213" y="324"/>
                  </a:lnTo>
                  <a:lnTo>
                    <a:pt x="201" y="313"/>
                  </a:lnTo>
                  <a:lnTo>
                    <a:pt x="192" y="302"/>
                  </a:lnTo>
                  <a:lnTo>
                    <a:pt x="185" y="289"/>
                  </a:lnTo>
                  <a:lnTo>
                    <a:pt x="180" y="274"/>
                  </a:lnTo>
                  <a:lnTo>
                    <a:pt x="178" y="266"/>
                  </a:lnTo>
                  <a:lnTo>
                    <a:pt x="178" y="258"/>
                  </a:lnTo>
                  <a:lnTo>
                    <a:pt x="178" y="258"/>
                  </a:lnTo>
                  <a:lnTo>
                    <a:pt x="178" y="250"/>
                  </a:lnTo>
                  <a:lnTo>
                    <a:pt x="180" y="241"/>
                  </a:lnTo>
                  <a:lnTo>
                    <a:pt x="185" y="227"/>
                  </a:lnTo>
                  <a:lnTo>
                    <a:pt x="192" y="213"/>
                  </a:lnTo>
                  <a:lnTo>
                    <a:pt x="201" y="202"/>
                  </a:lnTo>
                  <a:lnTo>
                    <a:pt x="213" y="193"/>
                  </a:lnTo>
                  <a:lnTo>
                    <a:pt x="227" y="185"/>
                  </a:lnTo>
                  <a:lnTo>
                    <a:pt x="242" y="181"/>
                  </a:lnTo>
                  <a:lnTo>
                    <a:pt x="250" y="179"/>
                  </a:lnTo>
                  <a:lnTo>
                    <a:pt x="258" y="179"/>
                  </a:lnTo>
                  <a:lnTo>
                    <a:pt x="258" y="179"/>
                  </a:lnTo>
                  <a:lnTo>
                    <a:pt x="266" y="179"/>
                  </a:lnTo>
                  <a:lnTo>
                    <a:pt x="273" y="181"/>
                  </a:lnTo>
                  <a:lnTo>
                    <a:pt x="287" y="185"/>
                  </a:lnTo>
                  <a:lnTo>
                    <a:pt x="301" y="193"/>
                  </a:lnTo>
                  <a:lnTo>
                    <a:pt x="313" y="202"/>
                  </a:lnTo>
                  <a:lnTo>
                    <a:pt x="323" y="213"/>
                  </a:lnTo>
                  <a:lnTo>
                    <a:pt x="329" y="227"/>
                  </a:lnTo>
                  <a:lnTo>
                    <a:pt x="335" y="241"/>
                  </a:lnTo>
                  <a:lnTo>
                    <a:pt x="336" y="250"/>
                  </a:lnTo>
                  <a:lnTo>
                    <a:pt x="336" y="258"/>
                  </a:lnTo>
                  <a:lnTo>
                    <a:pt x="336" y="258"/>
                  </a:lnTo>
                  <a:lnTo>
                    <a:pt x="336" y="266"/>
                  </a:lnTo>
                  <a:lnTo>
                    <a:pt x="335" y="274"/>
                  </a:lnTo>
                  <a:lnTo>
                    <a:pt x="329" y="289"/>
                  </a:lnTo>
                  <a:lnTo>
                    <a:pt x="323" y="302"/>
                  </a:lnTo>
                  <a:lnTo>
                    <a:pt x="313" y="313"/>
                  </a:lnTo>
                  <a:lnTo>
                    <a:pt x="301" y="324"/>
                  </a:lnTo>
                  <a:lnTo>
                    <a:pt x="287" y="330"/>
                  </a:lnTo>
                  <a:lnTo>
                    <a:pt x="273" y="335"/>
                  </a:lnTo>
                  <a:lnTo>
                    <a:pt x="266" y="336"/>
                  </a:lnTo>
                  <a:lnTo>
                    <a:pt x="258" y="337"/>
                  </a:lnTo>
                  <a:lnTo>
                    <a:pt x="258"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338" name="Freeform 194"/>
            <p:cNvSpPr>
              <a:spLocks/>
            </p:cNvSpPr>
            <p:nvPr/>
          </p:nvSpPr>
          <p:spPr bwMode="auto">
            <a:xfrm>
              <a:off x="4724050" y="2714881"/>
              <a:ext cx="43652" cy="74766"/>
            </a:xfrm>
            <a:custGeom>
              <a:avLst/>
              <a:gdLst>
                <a:gd name="T0" fmla="*/ 186 w 187"/>
                <a:gd name="T1" fmla="*/ 151 h 324"/>
                <a:gd name="T2" fmla="*/ 56 w 187"/>
                <a:gd name="T3" fmla="*/ 44 h 324"/>
                <a:gd name="T4" fmla="*/ 6 w 187"/>
                <a:gd name="T5" fmla="*/ 2 h 324"/>
                <a:gd name="T6" fmla="*/ 6 w 187"/>
                <a:gd name="T7" fmla="*/ 2 h 324"/>
                <a:gd name="T8" fmla="*/ 4 w 187"/>
                <a:gd name="T9" fmla="*/ 0 h 324"/>
                <a:gd name="T10" fmla="*/ 4 w 187"/>
                <a:gd name="T11" fmla="*/ 0 h 324"/>
                <a:gd name="T12" fmla="*/ 1 w 187"/>
                <a:gd name="T13" fmla="*/ 2 h 324"/>
                <a:gd name="T14" fmla="*/ 0 w 187"/>
                <a:gd name="T15" fmla="*/ 4 h 324"/>
                <a:gd name="T16" fmla="*/ 0 w 187"/>
                <a:gd name="T17" fmla="*/ 146 h 324"/>
                <a:gd name="T18" fmla="*/ 0 w 187"/>
                <a:gd name="T19" fmla="*/ 238 h 324"/>
                <a:gd name="T20" fmla="*/ 0 w 187"/>
                <a:gd name="T21" fmla="*/ 238 h 324"/>
                <a:gd name="T22" fmla="*/ 1 w 187"/>
                <a:gd name="T23" fmla="*/ 242 h 324"/>
                <a:gd name="T24" fmla="*/ 4 w 187"/>
                <a:gd name="T25" fmla="*/ 243 h 324"/>
                <a:gd name="T26" fmla="*/ 4 w 187"/>
                <a:gd name="T27" fmla="*/ 243 h 324"/>
                <a:gd name="T28" fmla="*/ 6 w 187"/>
                <a:gd name="T29" fmla="*/ 242 h 324"/>
                <a:gd name="T30" fmla="*/ 55 w 187"/>
                <a:gd name="T31" fmla="*/ 204 h 324"/>
                <a:gd name="T32" fmla="*/ 55 w 187"/>
                <a:gd name="T33" fmla="*/ 204 h 324"/>
                <a:gd name="T34" fmla="*/ 59 w 187"/>
                <a:gd name="T35" fmla="*/ 203 h 324"/>
                <a:gd name="T36" fmla="*/ 59 w 187"/>
                <a:gd name="T37" fmla="*/ 203 h 324"/>
                <a:gd name="T38" fmla="*/ 62 w 187"/>
                <a:gd name="T39" fmla="*/ 204 h 324"/>
                <a:gd name="T40" fmla="*/ 64 w 187"/>
                <a:gd name="T41" fmla="*/ 207 h 324"/>
                <a:gd name="T42" fmla="*/ 117 w 187"/>
                <a:gd name="T43" fmla="*/ 320 h 324"/>
                <a:gd name="T44" fmla="*/ 117 w 187"/>
                <a:gd name="T45" fmla="*/ 320 h 324"/>
                <a:gd name="T46" fmla="*/ 120 w 187"/>
                <a:gd name="T47" fmla="*/ 323 h 324"/>
                <a:gd name="T48" fmla="*/ 124 w 187"/>
                <a:gd name="T49" fmla="*/ 324 h 324"/>
                <a:gd name="T50" fmla="*/ 124 w 187"/>
                <a:gd name="T51" fmla="*/ 324 h 324"/>
                <a:gd name="T52" fmla="*/ 128 w 187"/>
                <a:gd name="T53" fmla="*/ 323 h 324"/>
                <a:gd name="T54" fmla="*/ 171 w 187"/>
                <a:gd name="T55" fmla="*/ 302 h 324"/>
                <a:gd name="T56" fmla="*/ 171 w 187"/>
                <a:gd name="T57" fmla="*/ 302 h 324"/>
                <a:gd name="T58" fmla="*/ 174 w 187"/>
                <a:gd name="T59" fmla="*/ 301 h 324"/>
                <a:gd name="T60" fmla="*/ 175 w 187"/>
                <a:gd name="T61" fmla="*/ 298 h 324"/>
                <a:gd name="T62" fmla="*/ 175 w 187"/>
                <a:gd name="T63" fmla="*/ 296 h 324"/>
                <a:gd name="T64" fmla="*/ 175 w 187"/>
                <a:gd name="T65" fmla="*/ 293 h 324"/>
                <a:gd name="T66" fmla="*/ 121 w 187"/>
                <a:gd name="T67" fmla="*/ 180 h 324"/>
                <a:gd name="T68" fmla="*/ 121 w 187"/>
                <a:gd name="T69" fmla="*/ 180 h 324"/>
                <a:gd name="T70" fmla="*/ 121 w 187"/>
                <a:gd name="T71" fmla="*/ 177 h 324"/>
                <a:gd name="T72" fmla="*/ 121 w 187"/>
                <a:gd name="T73" fmla="*/ 174 h 324"/>
                <a:gd name="T74" fmla="*/ 122 w 187"/>
                <a:gd name="T75" fmla="*/ 172 h 324"/>
                <a:gd name="T76" fmla="*/ 125 w 187"/>
                <a:gd name="T77" fmla="*/ 170 h 324"/>
                <a:gd name="T78" fmla="*/ 184 w 187"/>
                <a:gd name="T79" fmla="*/ 158 h 324"/>
                <a:gd name="T80" fmla="*/ 184 w 187"/>
                <a:gd name="T81" fmla="*/ 158 h 324"/>
                <a:gd name="T82" fmla="*/ 187 w 187"/>
                <a:gd name="T83" fmla="*/ 157 h 324"/>
                <a:gd name="T84" fmla="*/ 187 w 187"/>
                <a:gd name="T85" fmla="*/ 155 h 324"/>
                <a:gd name="T86" fmla="*/ 187 w 187"/>
                <a:gd name="T87" fmla="*/ 154 h 324"/>
                <a:gd name="T88" fmla="*/ 186 w 187"/>
                <a:gd name="T89" fmla="*/ 151 h 324"/>
                <a:gd name="T90" fmla="*/ 186 w 187"/>
                <a:gd name="T91" fmla="*/ 15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324">
                  <a:moveTo>
                    <a:pt x="186" y="151"/>
                  </a:moveTo>
                  <a:lnTo>
                    <a:pt x="56" y="44"/>
                  </a:lnTo>
                  <a:lnTo>
                    <a:pt x="6" y="2"/>
                  </a:lnTo>
                  <a:lnTo>
                    <a:pt x="6" y="2"/>
                  </a:lnTo>
                  <a:lnTo>
                    <a:pt x="4" y="0"/>
                  </a:lnTo>
                  <a:lnTo>
                    <a:pt x="4" y="0"/>
                  </a:lnTo>
                  <a:lnTo>
                    <a:pt x="1" y="2"/>
                  </a:lnTo>
                  <a:lnTo>
                    <a:pt x="0" y="4"/>
                  </a:lnTo>
                  <a:lnTo>
                    <a:pt x="0" y="146"/>
                  </a:lnTo>
                  <a:lnTo>
                    <a:pt x="0" y="238"/>
                  </a:lnTo>
                  <a:lnTo>
                    <a:pt x="0" y="238"/>
                  </a:lnTo>
                  <a:lnTo>
                    <a:pt x="1" y="242"/>
                  </a:lnTo>
                  <a:lnTo>
                    <a:pt x="4" y="243"/>
                  </a:lnTo>
                  <a:lnTo>
                    <a:pt x="4" y="243"/>
                  </a:lnTo>
                  <a:lnTo>
                    <a:pt x="6" y="242"/>
                  </a:lnTo>
                  <a:lnTo>
                    <a:pt x="55" y="204"/>
                  </a:lnTo>
                  <a:lnTo>
                    <a:pt x="55" y="204"/>
                  </a:lnTo>
                  <a:lnTo>
                    <a:pt x="59" y="203"/>
                  </a:lnTo>
                  <a:lnTo>
                    <a:pt x="59" y="203"/>
                  </a:lnTo>
                  <a:lnTo>
                    <a:pt x="62" y="204"/>
                  </a:lnTo>
                  <a:lnTo>
                    <a:pt x="64" y="207"/>
                  </a:lnTo>
                  <a:lnTo>
                    <a:pt x="117" y="320"/>
                  </a:lnTo>
                  <a:lnTo>
                    <a:pt x="117" y="320"/>
                  </a:lnTo>
                  <a:lnTo>
                    <a:pt x="120" y="323"/>
                  </a:lnTo>
                  <a:lnTo>
                    <a:pt x="124" y="324"/>
                  </a:lnTo>
                  <a:lnTo>
                    <a:pt x="124" y="324"/>
                  </a:lnTo>
                  <a:lnTo>
                    <a:pt x="128" y="323"/>
                  </a:lnTo>
                  <a:lnTo>
                    <a:pt x="171" y="302"/>
                  </a:lnTo>
                  <a:lnTo>
                    <a:pt x="171" y="302"/>
                  </a:lnTo>
                  <a:lnTo>
                    <a:pt x="174" y="301"/>
                  </a:lnTo>
                  <a:lnTo>
                    <a:pt x="175" y="298"/>
                  </a:lnTo>
                  <a:lnTo>
                    <a:pt x="175" y="296"/>
                  </a:lnTo>
                  <a:lnTo>
                    <a:pt x="175" y="293"/>
                  </a:lnTo>
                  <a:lnTo>
                    <a:pt x="121" y="180"/>
                  </a:lnTo>
                  <a:lnTo>
                    <a:pt x="121" y="180"/>
                  </a:lnTo>
                  <a:lnTo>
                    <a:pt x="121" y="177"/>
                  </a:lnTo>
                  <a:lnTo>
                    <a:pt x="121" y="174"/>
                  </a:lnTo>
                  <a:lnTo>
                    <a:pt x="122" y="172"/>
                  </a:lnTo>
                  <a:lnTo>
                    <a:pt x="125" y="170"/>
                  </a:lnTo>
                  <a:lnTo>
                    <a:pt x="184" y="158"/>
                  </a:lnTo>
                  <a:lnTo>
                    <a:pt x="184" y="158"/>
                  </a:lnTo>
                  <a:lnTo>
                    <a:pt x="187" y="157"/>
                  </a:lnTo>
                  <a:lnTo>
                    <a:pt x="187" y="155"/>
                  </a:lnTo>
                  <a:lnTo>
                    <a:pt x="187" y="154"/>
                  </a:lnTo>
                  <a:lnTo>
                    <a:pt x="186" y="151"/>
                  </a:lnTo>
                  <a:lnTo>
                    <a:pt x="18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grpSp>
      <p:grpSp>
        <p:nvGrpSpPr>
          <p:cNvPr id="365" name="Group 364"/>
          <p:cNvGrpSpPr>
            <a:grpSpLocks noChangeAspect="1"/>
          </p:cNvGrpSpPr>
          <p:nvPr/>
        </p:nvGrpSpPr>
        <p:grpSpPr>
          <a:xfrm>
            <a:off x="5361471" y="4513654"/>
            <a:ext cx="117455" cy="112555"/>
            <a:chOff x="5326854" y="2779521"/>
            <a:chExt cx="2283622" cy="2167128"/>
          </a:xfrm>
          <a:solidFill>
            <a:schemeClr val="accent2"/>
          </a:solidFill>
        </p:grpSpPr>
        <p:sp>
          <p:nvSpPr>
            <p:cNvPr id="366" name="Freeform 365"/>
            <p:cNvSpPr/>
            <p:nvPr/>
          </p:nvSpPr>
          <p:spPr>
            <a:xfrm>
              <a:off x="5326854" y="3228975"/>
              <a:ext cx="1147086"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67" name="Oval 23"/>
            <p:cNvSpPr/>
            <p:nvPr/>
          </p:nvSpPr>
          <p:spPr bwMode="auto">
            <a:xfrm>
              <a:off x="5472973" y="4217017"/>
              <a:ext cx="831612" cy="515320"/>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68" name="Rounded Rectangle 13"/>
            <p:cNvSpPr/>
            <p:nvPr/>
          </p:nvSpPr>
          <p:spPr bwMode="auto">
            <a:xfrm>
              <a:off x="6127750" y="3705226"/>
              <a:ext cx="1375516" cy="1241423"/>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69" name="Oval 368"/>
            <p:cNvSpPr/>
            <p:nvPr/>
          </p:nvSpPr>
          <p:spPr bwMode="auto">
            <a:xfrm>
              <a:off x="6524624" y="2779521"/>
              <a:ext cx="835026" cy="8350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370" name="Rounded Rectangle 14"/>
            <p:cNvSpPr/>
            <p:nvPr/>
          </p:nvSpPr>
          <p:spPr bwMode="auto">
            <a:xfrm>
              <a:off x="6740523" y="3829049"/>
              <a:ext cx="869953"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sp>
        <p:nvSpPr>
          <p:cNvPr id="375" name="Freeform 374"/>
          <p:cNvSpPr/>
          <p:nvPr/>
        </p:nvSpPr>
        <p:spPr>
          <a:xfrm flipH="1">
            <a:off x="4883198" y="4645211"/>
            <a:ext cx="732780" cy="174022"/>
          </a:xfrm>
          <a:custGeom>
            <a:avLst/>
            <a:gdLst>
              <a:gd name="connsiteX0" fmla="*/ 0 w 1190625"/>
              <a:gd name="connsiteY0" fmla="*/ 264318 h 271462"/>
              <a:gd name="connsiteX1" fmla="*/ 173831 w 1190625"/>
              <a:gd name="connsiteY1" fmla="*/ 0 h 271462"/>
              <a:gd name="connsiteX2" fmla="*/ 352425 w 1190625"/>
              <a:gd name="connsiteY2" fmla="*/ 271462 h 271462"/>
              <a:gd name="connsiteX3" fmla="*/ 490537 w 1190625"/>
              <a:gd name="connsiteY3" fmla="*/ 2381 h 271462"/>
              <a:gd name="connsiteX4" fmla="*/ 628650 w 1190625"/>
              <a:gd name="connsiteY4" fmla="*/ 269081 h 271462"/>
              <a:gd name="connsiteX5" fmla="*/ 764381 w 1190625"/>
              <a:gd name="connsiteY5" fmla="*/ 4762 h 271462"/>
              <a:gd name="connsiteX6" fmla="*/ 907256 w 1190625"/>
              <a:gd name="connsiteY6" fmla="*/ 269081 h 271462"/>
              <a:gd name="connsiteX7" fmla="*/ 1054894 w 1190625"/>
              <a:gd name="connsiteY7" fmla="*/ 0 h 271462"/>
              <a:gd name="connsiteX8" fmla="*/ 1190625 w 1190625"/>
              <a:gd name="connsiteY8" fmla="*/ 266700 h 271462"/>
              <a:gd name="connsiteX0" fmla="*/ 0 w 1195388"/>
              <a:gd name="connsiteY0" fmla="*/ 264318 h 286245"/>
              <a:gd name="connsiteX1" fmla="*/ 173831 w 1195388"/>
              <a:gd name="connsiteY1" fmla="*/ 0 h 286245"/>
              <a:gd name="connsiteX2" fmla="*/ 352425 w 1195388"/>
              <a:gd name="connsiteY2" fmla="*/ 271462 h 286245"/>
              <a:gd name="connsiteX3" fmla="*/ 490537 w 1195388"/>
              <a:gd name="connsiteY3" fmla="*/ 2381 h 286245"/>
              <a:gd name="connsiteX4" fmla="*/ 628650 w 1195388"/>
              <a:gd name="connsiteY4" fmla="*/ 269081 h 286245"/>
              <a:gd name="connsiteX5" fmla="*/ 764381 w 1195388"/>
              <a:gd name="connsiteY5" fmla="*/ 4762 h 286245"/>
              <a:gd name="connsiteX6" fmla="*/ 907256 w 1195388"/>
              <a:gd name="connsiteY6" fmla="*/ 269081 h 286245"/>
              <a:gd name="connsiteX7" fmla="*/ 1054894 w 1195388"/>
              <a:gd name="connsiteY7" fmla="*/ 0 h 286245"/>
              <a:gd name="connsiteX8" fmla="*/ 1195388 w 1195388"/>
              <a:gd name="connsiteY8" fmla="*/ 286245 h 286245"/>
              <a:gd name="connsiteX0" fmla="*/ 0 w 1204913"/>
              <a:gd name="connsiteY0" fmla="*/ 286655 h 286655"/>
              <a:gd name="connsiteX1" fmla="*/ 183356 w 1204913"/>
              <a:gd name="connsiteY1" fmla="*/ 0 h 286655"/>
              <a:gd name="connsiteX2" fmla="*/ 361950 w 1204913"/>
              <a:gd name="connsiteY2" fmla="*/ 271462 h 286655"/>
              <a:gd name="connsiteX3" fmla="*/ 500062 w 1204913"/>
              <a:gd name="connsiteY3" fmla="*/ 2381 h 286655"/>
              <a:gd name="connsiteX4" fmla="*/ 638175 w 1204913"/>
              <a:gd name="connsiteY4" fmla="*/ 269081 h 286655"/>
              <a:gd name="connsiteX5" fmla="*/ 773906 w 1204913"/>
              <a:gd name="connsiteY5" fmla="*/ 4762 h 286655"/>
              <a:gd name="connsiteX6" fmla="*/ 916781 w 1204913"/>
              <a:gd name="connsiteY6" fmla="*/ 269081 h 286655"/>
              <a:gd name="connsiteX7" fmla="*/ 1064419 w 1204913"/>
              <a:gd name="connsiteY7" fmla="*/ 0 h 286655"/>
              <a:gd name="connsiteX8" fmla="*/ 1204913 w 1204913"/>
              <a:gd name="connsiteY8" fmla="*/ 286245 h 286655"/>
              <a:gd name="connsiteX0" fmla="*/ 0 w 1204913"/>
              <a:gd name="connsiteY0" fmla="*/ 286655 h 286655"/>
              <a:gd name="connsiteX1" fmla="*/ 183356 w 1204913"/>
              <a:gd name="connsiteY1" fmla="*/ 0 h 286655"/>
              <a:gd name="connsiteX2" fmla="*/ 361950 w 1204913"/>
              <a:gd name="connsiteY2" fmla="*/ 271462 h 286655"/>
              <a:gd name="connsiteX3" fmla="*/ 500062 w 1204913"/>
              <a:gd name="connsiteY3" fmla="*/ 2381 h 286655"/>
              <a:gd name="connsiteX4" fmla="*/ 638175 w 1204913"/>
              <a:gd name="connsiteY4" fmla="*/ 269081 h 286655"/>
              <a:gd name="connsiteX5" fmla="*/ 773906 w 1204913"/>
              <a:gd name="connsiteY5" fmla="*/ 4762 h 286655"/>
              <a:gd name="connsiteX6" fmla="*/ 916781 w 1204913"/>
              <a:gd name="connsiteY6" fmla="*/ 269081 h 286655"/>
              <a:gd name="connsiteX7" fmla="*/ 1064419 w 1204913"/>
              <a:gd name="connsiteY7" fmla="*/ 0 h 286655"/>
              <a:gd name="connsiteX8" fmla="*/ 1204913 w 1204913"/>
              <a:gd name="connsiteY8" fmla="*/ 286245 h 286655"/>
              <a:gd name="connsiteX0" fmla="*/ 0 w 1204913"/>
              <a:gd name="connsiteY0" fmla="*/ 286655 h 286655"/>
              <a:gd name="connsiteX1" fmla="*/ 183356 w 1204913"/>
              <a:gd name="connsiteY1" fmla="*/ 0 h 286655"/>
              <a:gd name="connsiteX2" fmla="*/ 316935 w 1204913"/>
              <a:gd name="connsiteY2" fmla="*/ 271462 h 286655"/>
              <a:gd name="connsiteX3" fmla="*/ 500062 w 1204913"/>
              <a:gd name="connsiteY3" fmla="*/ 2381 h 286655"/>
              <a:gd name="connsiteX4" fmla="*/ 638175 w 1204913"/>
              <a:gd name="connsiteY4" fmla="*/ 269081 h 286655"/>
              <a:gd name="connsiteX5" fmla="*/ 773906 w 1204913"/>
              <a:gd name="connsiteY5" fmla="*/ 4762 h 286655"/>
              <a:gd name="connsiteX6" fmla="*/ 916781 w 1204913"/>
              <a:gd name="connsiteY6" fmla="*/ 269081 h 286655"/>
              <a:gd name="connsiteX7" fmla="*/ 1064419 w 1204913"/>
              <a:gd name="connsiteY7" fmla="*/ 0 h 286655"/>
              <a:gd name="connsiteX8" fmla="*/ 1204913 w 1204913"/>
              <a:gd name="connsiteY8" fmla="*/ 286245 h 286655"/>
              <a:gd name="connsiteX0" fmla="*/ 0 w 1204913"/>
              <a:gd name="connsiteY0" fmla="*/ 286655 h 286655"/>
              <a:gd name="connsiteX1" fmla="*/ 158349 w 1204913"/>
              <a:gd name="connsiteY1" fmla="*/ 0 h 286655"/>
              <a:gd name="connsiteX2" fmla="*/ 316935 w 1204913"/>
              <a:gd name="connsiteY2" fmla="*/ 271462 h 286655"/>
              <a:gd name="connsiteX3" fmla="*/ 500062 w 1204913"/>
              <a:gd name="connsiteY3" fmla="*/ 2381 h 286655"/>
              <a:gd name="connsiteX4" fmla="*/ 638175 w 1204913"/>
              <a:gd name="connsiteY4" fmla="*/ 269081 h 286655"/>
              <a:gd name="connsiteX5" fmla="*/ 773906 w 1204913"/>
              <a:gd name="connsiteY5" fmla="*/ 4762 h 286655"/>
              <a:gd name="connsiteX6" fmla="*/ 916781 w 1204913"/>
              <a:gd name="connsiteY6" fmla="*/ 269081 h 286655"/>
              <a:gd name="connsiteX7" fmla="*/ 1064419 w 1204913"/>
              <a:gd name="connsiteY7" fmla="*/ 0 h 286655"/>
              <a:gd name="connsiteX8" fmla="*/ 1204913 w 1204913"/>
              <a:gd name="connsiteY8" fmla="*/ 286245 h 28665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38175 w 1204913"/>
              <a:gd name="connsiteY4" fmla="*/ 269491 h 287065"/>
              <a:gd name="connsiteX5" fmla="*/ 773906 w 1204913"/>
              <a:gd name="connsiteY5" fmla="*/ 5172 h 287065"/>
              <a:gd name="connsiteX6" fmla="*/ 916781 w 1204913"/>
              <a:gd name="connsiteY6" fmla="*/ 269491 h 287065"/>
              <a:gd name="connsiteX7" fmla="*/ 1064419 w 1204913"/>
              <a:gd name="connsiteY7" fmla="*/ 410 h 287065"/>
              <a:gd name="connsiteX8" fmla="*/ 1204913 w 1204913"/>
              <a:gd name="connsiteY8" fmla="*/ 286655 h 28706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15668 w 1204913"/>
              <a:gd name="connsiteY4" fmla="*/ 269492 h 287065"/>
              <a:gd name="connsiteX5" fmla="*/ 773906 w 1204913"/>
              <a:gd name="connsiteY5" fmla="*/ 5172 h 287065"/>
              <a:gd name="connsiteX6" fmla="*/ 916781 w 1204913"/>
              <a:gd name="connsiteY6" fmla="*/ 269491 h 287065"/>
              <a:gd name="connsiteX7" fmla="*/ 1064419 w 1204913"/>
              <a:gd name="connsiteY7" fmla="*/ 410 h 287065"/>
              <a:gd name="connsiteX8" fmla="*/ 1204913 w 1204913"/>
              <a:gd name="connsiteY8" fmla="*/ 286655 h 28706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15668 w 1204913"/>
              <a:gd name="connsiteY4" fmla="*/ 269492 h 287065"/>
              <a:gd name="connsiteX5" fmla="*/ 766403 w 1204913"/>
              <a:gd name="connsiteY5" fmla="*/ 5172 h 287065"/>
              <a:gd name="connsiteX6" fmla="*/ 916781 w 1204913"/>
              <a:gd name="connsiteY6" fmla="*/ 269491 h 287065"/>
              <a:gd name="connsiteX7" fmla="*/ 1064419 w 1204913"/>
              <a:gd name="connsiteY7" fmla="*/ 410 h 287065"/>
              <a:gd name="connsiteX8" fmla="*/ 1204913 w 1204913"/>
              <a:gd name="connsiteY8" fmla="*/ 286655 h 28706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15668 w 1204913"/>
              <a:gd name="connsiteY4" fmla="*/ 269492 h 287065"/>
              <a:gd name="connsiteX5" fmla="*/ 766403 w 1204913"/>
              <a:gd name="connsiteY5" fmla="*/ 5172 h 287065"/>
              <a:gd name="connsiteX6" fmla="*/ 916781 w 1204913"/>
              <a:gd name="connsiteY6" fmla="*/ 269491 h 287065"/>
              <a:gd name="connsiteX7" fmla="*/ 1051915 w 1204913"/>
              <a:gd name="connsiteY7" fmla="*/ 410 h 287065"/>
              <a:gd name="connsiteX8" fmla="*/ 1204913 w 1204913"/>
              <a:gd name="connsiteY8" fmla="*/ 286655 h 287065"/>
              <a:gd name="connsiteX0" fmla="*/ 0 w 1204913"/>
              <a:gd name="connsiteY0" fmla="*/ 287065 h 287065"/>
              <a:gd name="connsiteX1" fmla="*/ 158349 w 1204913"/>
              <a:gd name="connsiteY1" fmla="*/ 410 h 287065"/>
              <a:gd name="connsiteX2" fmla="*/ 316935 w 1204913"/>
              <a:gd name="connsiteY2" fmla="*/ 271872 h 287065"/>
              <a:gd name="connsiteX3" fmla="*/ 477554 w 1204913"/>
              <a:gd name="connsiteY3" fmla="*/ 0 h 287065"/>
              <a:gd name="connsiteX4" fmla="*/ 615668 w 1204913"/>
              <a:gd name="connsiteY4" fmla="*/ 269492 h 287065"/>
              <a:gd name="connsiteX5" fmla="*/ 766403 w 1204913"/>
              <a:gd name="connsiteY5" fmla="*/ 5172 h 287065"/>
              <a:gd name="connsiteX6" fmla="*/ 904277 w 1204913"/>
              <a:gd name="connsiteY6" fmla="*/ 263907 h 287065"/>
              <a:gd name="connsiteX7" fmla="*/ 1051915 w 1204913"/>
              <a:gd name="connsiteY7" fmla="*/ 410 h 287065"/>
              <a:gd name="connsiteX8" fmla="*/ 1204913 w 1204913"/>
              <a:gd name="connsiteY8" fmla="*/ 286655 h 287065"/>
              <a:gd name="connsiteX0" fmla="*/ 0 w 1204913"/>
              <a:gd name="connsiteY0" fmla="*/ 287477 h 287477"/>
              <a:gd name="connsiteX1" fmla="*/ 158349 w 1204913"/>
              <a:gd name="connsiteY1" fmla="*/ 822 h 287477"/>
              <a:gd name="connsiteX2" fmla="*/ 316935 w 1204913"/>
              <a:gd name="connsiteY2" fmla="*/ 272284 h 287477"/>
              <a:gd name="connsiteX3" fmla="*/ 477554 w 1204913"/>
              <a:gd name="connsiteY3" fmla="*/ 412 h 287477"/>
              <a:gd name="connsiteX4" fmla="*/ 615668 w 1204913"/>
              <a:gd name="connsiteY4" fmla="*/ 269904 h 287477"/>
              <a:gd name="connsiteX5" fmla="*/ 766403 w 1204913"/>
              <a:gd name="connsiteY5" fmla="*/ 0 h 287477"/>
              <a:gd name="connsiteX6" fmla="*/ 904277 w 1204913"/>
              <a:gd name="connsiteY6" fmla="*/ 264319 h 287477"/>
              <a:gd name="connsiteX7" fmla="*/ 1051915 w 1204913"/>
              <a:gd name="connsiteY7" fmla="*/ 822 h 287477"/>
              <a:gd name="connsiteX8" fmla="*/ 1204913 w 1204913"/>
              <a:gd name="connsiteY8" fmla="*/ 287067 h 287477"/>
              <a:gd name="connsiteX0" fmla="*/ 0 w 1204913"/>
              <a:gd name="connsiteY0" fmla="*/ 287477 h 287477"/>
              <a:gd name="connsiteX1" fmla="*/ 158349 w 1204913"/>
              <a:gd name="connsiteY1" fmla="*/ 822 h 287477"/>
              <a:gd name="connsiteX2" fmla="*/ 316935 w 1204913"/>
              <a:gd name="connsiteY2" fmla="*/ 272284 h 287477"/>
              <a:gd name="connsiteX3" fmla="*/ 467550 w 1204913"/>
              <a:gd name="connsiteY3" fmla="*/ 412 h 287477"/>
              <a:gd name="connsiteX4" fmla="*/ 615668 w 1204913"/>
              <a:gd name="connsiteY4" fmla="*/ 269904 h 287477"/>
              <a:gd name="connsiteX5" fmla="*/ 766403 w 1204913"/>
              <a:gd name="connsiteY5" fmla="*/ 0 h 287477"/>
              <a:gd name="connsiteX6" fmla="*/ 904277 w 1204913"/>
              <a:gd name="connsiteY6" fmla="*/ 264319 h 287477"/>
              <a:gd name="connsiteX7" fmla="*/ 1051915 w 1204913"/>
              <a:gd name="connsiteY7" fmla="*/ 822 h 287477"/>
              <a:gd name="connsiteX8" fmla="*/ 1204913 w 1204913"/>
              <a:gd name="connsiteY8" fmla="*/ 287067 h 287477"/>
              <a:gd name="connsiteX0" fmla="*/ 0 w 1204913"/>
              <a:gd name="connsiteY0" fmla="*/ 290269 h 290269"/>
              <a:gd name="connsiteX1" fmla="*/ 158349 w 1204913"/>
              <a:gd name="connsiteY1" fmla="*/ 3614 h 290269"/>
              <a:gd name="connsiteX2" fmla="*/ 316935 w 1204913"/>
              <a:gd name="connsiteY2" fmla="*/ 275076 h 290269"/>
              <a:gd name="connsiteX3" fmla="*/ 467550 w 1204913"/>
              <a:gd name="connsiteY3" fmla="*/ 3204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67550 w 1204913"/>
              <a:gd name="connsiteY3" fmla="*/ 3204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1915 w 1204913"/>
              <a:gd name="connsiteY7" fmla="*/ 3614 h 290269"/>
              <a:gd name="connsiteX8" fmla="*/ 1204913 w 1204913"/>
              <a:gd name="connsiteY8" fmla="*/ 289859 h 290269"/>
              <a:gd name="connsiteX0" fmla="*/ 0 w 1204913"/>
              <a:gd name="connsiteY0" fmla="*/ 290269 h 290269"/>
              <a:gd name="connsiteX1" fmla="*/ 158349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4416 w 1204913"/>
              <a:gd name="connsiteY7" fmla="*/ 3614 h 290269"/>
              <a:gd name="connsiteX8" fmla="*/ 1204913 w 1204913"/>
              <a:gd name="connsiteY8" fmla="*/ 289859 h 290269"/>
              <a:gd name="connsiteX0" fmla="*/ 0 w 1204913"/>
              <a:gd name="connsiteY0" fmla="*/ 290269 h 290269"/>
              <a:gd name="connsiteX1" fmla="*/ 165850 w 1204913"/>
              <a:gd name="connsiteY1" fmla="*/ 3614 h 290269"/>
              <a:gd name="connsiteX2" fmla="*/ 316935 w 1204913"/>
              <a:gd name="connsiteY2" fmla="*/ 275076 h 290269"/>
              <a:gd name="connsiteX3" fmla="*/ 475053 w 1204913"/>
              <a:gd name="connsiteY3" fmla="*/ 3203 h 290269"/>
              <a:gd name="connsiteX4" fmla="*/ 615668 w 1204913"/>
              <a:gd name="connsiteY4" fmla="*/ 272696 h 290269"/>
              <a:gd name="connsiteX5" fmla="*/ 761402 w 1204913"/>
              <a:gd name="connsiteY5" fmla="*/ 0 h 290269"/>
              <a:gd name="connsiteX6" fmla="*/ 904277 w 1204913"/>
              <a:gd name="connsiteY6" fmla="*/ 267111 h 290269"/>
              <a:gd name="connsiteX7" fmla="*/ 1054416 w 1204913"/>
              <a:gd name="connsiteY7" fmla="*/ 3614 h 290269"/>
              <a:gd name="connsiteX8" fmla="*/ 1204913 w 1204913"/>
              <a:gd name="connsiteY8" fmla="*/ 289859 h 290269"/>
              <a:gd name="connsiteX0" fmla="*/ 0 w 1039063"/>
              <a:gd name="connsiteY0" fmla="*/ 3614 h 289859"/>
              <a:gd name="connsiteX1" fmla="*/ 151085 w 1039063"/>
              <a:gd name="connsiteY1" fmla="*/ 275076 h 289859"/>
              <a:gd name="connsiteX2" fmla="*/ 309203 w 1039063"/>
              <a:gd name="connsiteY2" fmla="*/ 3203 h 289859"/>
              <a:gd name="connsiteX3" fmla="*/ 449818 w 1039063"/>
              <a:gd name="connsiteY3" fmla="*/ 272696 h 289859"/>
              <a:gd name="connsiteX4" fmla="*/ 595552 w 1039063"/>
              <a:gd name="connsiteY4" fmla="*/ 0 h 289859"/>
              <a:gd name="connsiteX5" fmla="*/ 738427 w 1039063"/>
              <a:gd name="connsiteY5" fmla="*/ 267111 h 289859"/>
              <a:gd name="connsiteX6" fmla="*/ 888566 w 1039063"/>
              <a:gd name="connsiteY6" fmla="*/ 3614 h 289859"/>
              <a:gd name="connsiteX7" fmla="*/ 1039063 w 1039063"/>
              <a:gd name="connsiteY7" fmla="*/ 289859 h 2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063" h="289859">
                <a:moveTo>
                  <a:pt x="0" y="3614"/>
                </a:moveTo>
                <a:lnTo>
                  <a:pt x="151085" y="275076"/>
                </a:lnTo>
                <a:lnTo>
                  <a:pt x="309203" y="3203"/>
                </a:lnTo>
                <a:lnTo>
                  <a:pt x="449818" y="272696"/>
                </a:lnTo>
                <a:lnTo>
                  <a:pt x="595552" y="0"/>
                </a:lnTo>
                <a:lnTo>
                  <a:pt x="738427" y="267111"/>
                </a:lnTo>
                <a:lnTo>
                  <a:pt x="888566" y="3614"/>
                </a:lnTo>
                <a:lnTo>
                  <a:pt x="1039063" y="289859"/>
                </a:lnTo>
              </a:path>
            </a:pathLst>
          </a:custGeom>
          <a:noFill/>
          <a:ln w="12700">
            <a:solidFill>
              <a:schemeClr val="bg1">
                <a:lumMod val="65000"/>
              </a:schemeClr>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418" name="Freeform 41"/>
          <p:cNvSpPr>
            <a:spLocks noEditPoints="1"/>
          </p:cNvSpPr>
          <p:nvPr/>
        </p:nvSpPr>
        <p:spPr bwMode="auto">
          <a:xfrm>
            <a:off x="5545911" y="4055283"/>
            <a:ext cx="139930" cy="131573"/>
          </a:xfrm>
          <a:custGeom>
            <a:avLst/>
            <a:gdLst>
              <a:gd name="T0" fmla="*/ 1796 w 3240"/>
              <a:gd name="T1" fmla="*/ 96 h 3055"/>
              <a:gd name="T2" fmla="*/ 1761 w 3240"/>
              <a:gd name="T3" fmla="*/ 54 h 3055"/>
              <a:gd name="T4" fmla="*/ 1716 w 3240"/>
              <a:gd name="T5" fmla="*/ 22 h 3055"/>
              <a:gd name="T6" fmla="*/ 1665 w 3240"/>
              <a:gd name="T7" fmla="*/ 4 h 3055"/>
              <a:gd name="T8" fmla="*/ 1623 w 3240"/>
              <a:gd name="T9" fmla="*/ 0 h 3055"/>
              <a:gd name="T10" fmla="*/ 1583 w 3240"/>
              <a:gd name="T11" fmla="*/ 4 h 3055"/>
              <a:gd name="T12" fmla="*/ 1530 w 3240"/>
              <a:gd name="T13" fmla="*/ 22 h 3055"/>
              <a:gd name="T14" fmla="*/ 1487 w 3240"/>
              <a:gd name="T15" fmla="*/ 54 h 3055"/>
              <a:gd name="T16" fmla="*/ 1451 w 3240"/>
              <a:gd name="T17" fmla="*/ 96 h 3055"/>
              <a:gd name="T18" fmla="*/ 14 w 3240"/>
              <a:gd name="T19" fmla="*/ 2781 h 3055"/>
              <a:gd name="T20" fmla="*/ 3 w 3240"/>
              <a:gd name="T21" fmla="*/ 2883 h 3055"/>
              <a:gd name="T22" fmla="*/ 29 w 3240"/>
              <a:gd name="T23" fmla="*/ 2956 h 3055"/>
              <a:gd name="T24" fmla="*/ 104 w 3240"/>
              <a:gd name="T25" fmla="*/ 3028 h 3055"/>
              <a:gd name="T26" fmla="*/ 204 w 3240"/>
              <a:gd name="T27" fmla="*/ 3055 h 3055"/>
              <a:gd name="T28" fmla="*/ 3089 w 3240"/>
              <a:gd name="T29" fmla="*/ 3049 h 3055"/>
              <a:gd name="T30" fmla="*/ 3179 w 3240"/>
              <a:gd name="T31" fmla="*/ 2998 h 3055"/>
              <a:gd name="T32" fmla="*/ 3224 w 3240"/>
              <a:gd name="T33" fmla="*/ 2932 h 3055"/>
              <a:gd name="T34" fmla="*/ 3239 w 3240"/>
              <a:gd name="T35" fmla="*/ 2830 h 3055"/>
              <a:gd name="T36" fmla="*/ 3216 w 3240"/>
              <a:gd name="T37" fmla="*/ 2755 h 3055"/>
              <a:gd name="T38" fmla="*/ 1583 w 3240"/>
              <a:gd name="T39" fmla="*/ 2644 h 3055"/>
              <a:gd name="T40" fmla="*/ 1509 w 3240"/>
              <a:gd name="T41" fmla="*/ 2613 h 3055"/>
              <a:gd name="T42" fmla="*/ 1455 w 3240"/>
              <a:gd name="T43" fmla="*/ 2559 h 3055"/>
              <a:gd name="T44" fmla="*/ 1424 w 3240"/>
              <a:gd name="T45" fmla="*/ 2485 h 3055"/>
              <a:gd name="T46" fmla="*/ 1421 w 3240"/>
              <a:gd name="T47" fmla="*/ 2424 h 3055"/>
              <a:gd name="T48" fmla="*/ 1445 w 3240"/>
              <a:gd name="T49" fmla="*/ 2347 h 3055"/>
              <a:gd name="T50" fmla="*/ 1494 w 3240"/>
              <a:gd name="T51" fmla="*/ 2287 h 3055"/>
              <a:gd name="T52" fmla="*/ 1563 w 3240"/>
              <a:gd name="T53" fmla="*/ 2250 h 3055"/>
              <a:gd name="T54" fmla="*/ 1623 w 3240"/>
              <a:gd name="T55" fmla="*/ 2241 h 3055"/>
              <a:gd name="T56" fmla="*/ 1703 w 3240"/>
              <a:gd name="T57" fmla="*/ 2257 h 3055"/>
              <a:gd name="T58" fmla="*/ 1767 w 3240"/>
              <a:gd name="T59" fmla="*/ 2301 h 3055"/>
              <a:gd name="T60" fmla="*/ 1811 w 3240"/>
              <a:gd name="T61" fmla="*/ 2365 h 3055"/>
              <a:gd name="T62" fmla="*/ 1827 w 3240"/>
              <a:gd name="T63" fmla="*/ 2445 h 3055"/>
              <a:gd name="T64" fmla="*/ 1818 w 3240"/>
              <a:gd name="T65" fmla="*/ 2505 h 3055"/>
              <a:gd name="T66" fmla="*/ 1781 w 3240"/>
              <a:gd name="T67" fmla="*/ 2574 h 3055"/>
              <a:gd name="T68" fmla="*/ 1721 w 3240"/>
              <a:gd name="T69" fmla="*/ 2623 h 3055"/>
              <a:gd name="T70" fmla="*/ 1644 w 3240"/>
              <a:gd name="T71" fmla="*/ 2647 h 3055"/>
              <a:gd name="T72" fmla="*/ 1827 w 3240"/>
              <a:gd name="T73" fmla="*/ 1837 h 3055"/>
              <a:gd name="T74" fmla="*/ 1811 w 3240"/>
              <a:gd name="T75" fmla="*/ 1915 h 3055"/>
              <a:gd name="T76" fmla="*/ 1767 w 3240"/>
              <a:gd name="T77" fmla="*/ 1981 h 3055"/>
              <a:gd name="T78" fmla="*/ 1703 w 3240"/>
              <a:gd name="T79" fmla="*/ 2025 h 3055"/>
              <a:gd name="T80" fmla="*/ 1623 w 3240"/>
              <a:gd name="T81" fmla="*/ 2040 h 3055"/>
              <a:gd name="T82" fmla="*/ 1563 w 3240"/>
              <a:gd name="T83" fmla="*/ 2031 h 3055"/>
              <a:gd name="T84" fmla="*/ 1494 w 3240"/>
              <a:gd name="T85" fmla="*/ 1993 h 3055"/>
              <a:gd name="T86" fmla="*/ 1445 w 3240"/>
              <a:gd name="T87" fmla="*/ 1933 h 3055"/>
              <a:gd name="T88" fmla="*/ 1421 w 3240"/>
              <a:gd name="T89" fmla="*/ 1857 h 3055"/>
              <a:gd name="T90" fmla="*/ 1421 w 3240"/>
              <a:gd name="T91" fmla="*/ 1000 h 3055"/>
              <a:gd name="T92" fmla="*/ 1445 w 3240"/>
              <a:gd name="T93" fmla="*/ 925 h 3055"/>
              <a:gd name="T94" fmla="*/ 1494 w 3240"/>
              <a:gd name="T95" fmla="*/ 865 h 3055"/>
              <a:gd name="T96" fmla="*/ 1563 w 3240"/>
              <a:gd name="T97" fmla="*/ 828 h 3055"/>
              <a:gd name="T98" fmla="*/ 1623 w 3240"/>
              <a:gd name="T99" fmla="*/ 819 h 3055"/>
              <a:gd name="T100" fmla="*/ 1703 w 3240"/>
              <a:gd name="T101" fmla="*/ 834 h 3055"/>
              <a:gd name="T102" fmla="*/ 1767 w 3240"/>
              <a:gd name="T103" fmla="*/ 877 h 3055"/>
              <a:gd name="T104" fmla="*/ 1811 w 3240"/>
              <a:gd name="T105" fmla="*/ 943 h 3055"/>
              <a:gd name="T106" fmla="*/ 1827 w 3240"/>
              <a:gd name="T107" fmla="*/ 1021 h 3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0" h="3055">
                <a:moveTo>
                  <a:pt x="3216" y="2755"/>
                </a:moveTo>
                <a:lnTo>
                  <a:pt x="1803" y="108"/>
                </a:lnTo>
                <a:lnTo>
                  <a:pt x="1803" y="108"/>
                </a:lnTo>
                <a:lnTo>
                  <a:pt x="1796" y="96"/>
                </a:lnTo>
                <a:lnTo>
                  <a:pt x="1788" y="84"/>
                </a:lnTo>
                <a:lnTo>
                  <a:pt x="1779" y="73"/>
                </a:lnTo>
                <a:lnTo>
                  <a:pt x="1770" y="63"/>
                </a:lnTo>
                <a:lnTo>
                  <a:pt x="1761" y="54"/>
                </a:lnTo>
                <a:lnTo>
                  <a:pt x="1751" y="45"/>
                </a:lnTo>
                <a:lnTo>
                  <a:pt x="1740" y="36"/>
                </a:lnTo>
                <a:lnTo>
                  <a:pt x="1728" y="30"/>
                </a:lnTo>
                <a:lnTo>
                  <a:pt x="1716" y="22"/>
                </a:lnTo>
                <a:lnTo>
                  <a:pt x="1704" y="16"/>
                </a:lnTo>
                <a:lnTo>
                  <a:pt x="1692" y="12"/>
                </a:lnTo>
                <a:lnTo>
                  <a:pt x="1679" y="7"/>
                </a:lnTo>
                <a:lnTo>
                  <a:pt x="1665" y="4"/>
                </a:lnTo>
                <a:lnTo>
                  <a:pt x="1652" y="1"/>
                </a:lnTo>
                <a:lnTo>
                  <a:pt x="1638" y="1"/>
                </a:lnTo>
                <a:lnTo>
                  <a:pt x="1623" y="0"/>
                </a:lnTo>
                <a:lnTo>
                  <a:pt x="1623" y="0"/>
                </a:lnTo>
                <a:lnTo>
                  <a:pt x="1623" y="0"/>
                </a:lnTo>
                <a:lnTo>
                  <a:pt x="1610" y="1"/>
                </a:lnTo>
                <a:lnTo>
                  <a:pt x="1596" y="1"/>
                </a:lnTo>
                <a:lnTo>
                  <a:pt x="1583" y="4"/>
                </a:lnTo>
                <a:lnTo>
                  <a:pt x="1569" y="7"/>
                </a:lnTo>
                <a:lnTo>
                  <a:pt x="1556" y="12"/>
                </a:lnTo>
                <a:lnTo>
                  <a:pt x="1544" y="16"/>
                </a:lnTo>
                <a:lnTo>
                  <a:pt x="1530" y="22"/>
                </a:lnTo>
                <a:lnTo>
                  <a:pt x="1518" y="28"/>
                </a:lnTo>
                <a:lnTo>
                  <a:pt x="1508" y="36"/>
                </a:lnTo>
                <a:lnTo>
                  <a:pt x="1497" y="45"/>
                </a:lnTo>
                <a:lnTo>
                  <a:pt x="1487" y="54"/>
                </a:lnTo>
                <a:lnTo>
                  <a:pt x="1476" y="63"/>
                </a:lnTo>
                <a:lnTo>
                  <a:pt x="1467" y="73"/>
                </a:lnTo>
                <a:lnTo>
                  <a:pt x="1458" y="84"/>
                </a:lnTo>
                <a:lnTo>
                  <a:pt x="1451" y="96"/>
                </a:lnTo>
                <a:lnTo>
                  <a:pt x="1445" y="108"/>
                </a:lnTo>
                <a:lnTo>
                  <a:pt x="24" y="2755"/>
                </a:lnTo>
                <a:lnTo>
                  <a:pt x="24" y="2755"/>
                </a:lnTo>
                <a:lnTo>
                  <a:pt x="14" y="2781"/>
                </a:lnTo>
                <a:lnTo>
                  <a:pt x="6" y="2805"/>
                </a:lnTo>
                <a:lnTo>
                  <a:pt x="2" y="2832"/>
                </a:lnTo>
                <a:lnTo>
                  <a:pt x="0" y="2857"/>
                </a:lnTo>
                <a:lnTo>
                  <a:pt x="3" y="2883"/>
                </a:lnTo>
                <a:lnTo>
                  <a:pt x="8" y="2908"/>
                </a:lnTo>
                <a:lnTo>
                  <a:pt x="17" y="2932"/>
                </a:lnTo>
                <a:lnTo>
                  <a:pt x="29" y="2956"/>
                </a:lnTo>
                <a:lnTo>
                  <a:pt x="29" y="2956"/>
                </a:lnTo>
                <a:lnTo>
                  <a:pt x="44" y="2979"/>
                </a:lnTo>
                <a:lnTo>
                  <a:pt x="62" y="2998"/>
                </a:lnTo>
                <a:lnTo>
                  <a:pt x="81" y="3015"/>
                </a:lnTo>
                <a:lnTo>
                  <a:pt x="104" y="3028"/>
                </a:lnTo>
                <a:lnTo>
                  <a:pt x="126" y="3040"/>
                </a:lnTo>
                <a:lnTo>
                  <a:pt x="152" y="3049"/>
                </a:lnTo>
                <a:lnTo>
                  <a:pt x="177" y="3054"/>
                </a:lnTo>
                <a:lnTo>
                  <a:pt x="204" y="3055"/>
                </a:lnTo>
                <a:lnTo>
                  <a:pt x="3036" y="3055"/>
                </a:lnTo>
                <a:lnTo>
                  <a:pt x="3036" y="3055"/>
                </a:lnTo>
                <a:lnTo>
                  <a:pt x="3063" y="3054"/>
                </a:lnTo>
                <a:lnTo>
                  <a:pt x="3089" y="3049"/>
                </a:lnTo>
                <a:lnTo>
                  <a:pt x="3114" y="3040"/>
                </a:lnTo>
                <a:lnTo>
                  <a:pt x="3137" y="3030"/>
                </a:lnTo>
                <a:lnTo>
                  <a:pt x="3159" y="3015"/>
                </a:lnTo>
                <a:lnTo>
                  <a:pt x="3179" y="2998"/>
                </a:lnTo>
                <a:lnTo>
                  <a:pt x="3197" y="2979"/>
                </a:lnTo>
                <a:lnTo>
                  <a:pt x="3212" y="2956"/>
                </a:lnTo>
                <a:lnTo>
                  <a:pt x="3212" y="2956"/>
                </a:lnTo>
                <a:lnTo>
                  <a:pt x="3224" y="2932"/>
                </a:lnTo>
                <a:lnTo>
                  <a:pt x="3233" y="2908"/>
                </a:lnTo>
                <a:lnTo>
                  <a:pt x="3239" y="2883"/>
                </a:lnTo>
                <a:lnTo>
                  <a:pt x="3240" y="2857"/>
                </a:lnTo>
                <a:lnTo>
                  <a:pt x="3239" y="2830"/>
                </a:lnTo>
                <a:lnTo>
                  <a:pt x="3234" y="2805"/>
                </a:lnTo>
                <a:lnTo>
                  <a:pt x="3227" y="2781"/>
                </a:lnTo>
                <a:lnTo>
                  <a:pt x="3216" y="2755"/>
                </a:lnTo>
                <a:lnTo>
                  <a:pt x="3216" y="2755"/>
                </a:lnTo>
                <a:close/>
                <a:moveTo>
                  <a:pt x="1623" y="2649"/>
                </a:moveTo>
                <a:lnTo>
                  <a:pt x="1623" y="2649"/>
                </a:lnTo>
                <a:lnTo>
                  <a:pt x="1602" y="2647"/>
                </a:lnTo>
                <a:lnTo>
                  <a:pt x="1583" y="2644"/>
                </a:lnTo>
                <a:lnTo>
                  <a:pt x="1563" y="2638"/>
                </a:lnTo>
                <a:lnTo>
                  <a:pt x="1544" y="2632"/>
                </a:lnTo>
                <a:lnTo>
                  <a:pt x="1526" y="2623"/>
                </a:lnTo>
                <a:lnTo>
                  <a:pt x="1509" y="2613"/>
                </a:lnTo>
                <a:lnTo>
                  <a:pt x="1494" y="2602"/>
                </a:lnTo>
                <a:lnTo>
                  <a:pt x="1479" y="2589"/>
                </a:lnTo>
                <a:lnTo>
                  <a:pt x="1466" y="2574"/>
                </a:lnTo>
                <a:lnTo>
                  <a:pt x="1455" y="2559"/>
                </a:lnTo>
                <a:lnTo>
                  <a:pt x="1445" y="2541"/>
                </a:lnTo>
                <a:lnTo>
                  <a:pt x="1436" y="2524"/>
                </a:lnTo>
                <a:lnTo>
                  <a:pt x="1428" y="2505"/>
                </a:lnTo>
                <a:lnTo>
                  <a:pt x="1424" y="2485"/>
                </a:lnTo>
                <a:lnTo>
                  <a:pt x="1421" y="2466"/>
                </a:lnTo>
                <a:lnTo>
                  <a:pt x="1419" y="2445"/>
                </a:lnTo>
                <a:lnTo>
                  <a:pt x="1419" y="2445"/>
                </a:lnTo>
                <a:lnTo>
                  <a:pt x="1421" y="2424"/>
                </a:lnTo>
                <a:lnTo>
                  <a:pt x="1424" y="2403"/>
                </a:lnTo>
                <a:lnTo>
                  <a:pt x="1428" y="2383"/>
                </a:lnTo>
                <a:lnTo>
                  <a:pt x="1436" y="2365"/>
                </a:lnTo>
                <a:lnTo>
                  <a:pt x="1445" y="2347"/>
                </a:lnTo>
                <a:lnTo>
                  <a:pt x="1455" y="2331"/>
                </a:lnTo>
                <a:lnTo>
                  <a:pt x="1466" y="2314"/>
                </a:lnTo>
                <a:lnTo>
                  <a:pt x="1479" y="2301"/>
                </a:lnTo>
                <a:lnTo>
                  <a:pt x="1494" y="2287"/>
                </a:lnTo>
                <a:lnTo>
                  <a:pt x="1509" y="2275"/>
                </a:lnTo>
                <a:lnTo>
                  <a:pt x="1526" y="2265"/>
                </a:lnTo>
                <a:lnTo>
                  <a:pt x="1544" y="2257"/>
                </a:lnTo>
                <a:lnTo>
                  <a:pt x="1563" y="2250"/>
                </a:lnTo>
                <a:lnTo>
                  <a:pt x="1583" y="2245"/>
                </a:lnTo>
                <a:lnTo>
                  <a:pt x="1602" y="2242"/>
                </a:lnTo>
                <a:lnTo>
                  <a:pt x="1623" y="2241"/>
                </a:lnTo>
                <a:lnTo>
                  <a:pt x="1623" y="2241"/>
                </a:lnTo>
                <a:lnTo>
                  <a:pt x="1644" y="2242"/>
                </a:lnTo>
                <a:lnTo>
                  <a:pt x="1664" y="2245"/>
                </a:lnTo>
                <a:lnTo>
                  <a:pt x="1683" y="2250"/>
                </a:lnTo>
                <a:lnTo>
                  <a:pt x="1703" y="2257"/>
                </a:lnTo>
                <a:lnTo>
                  <a:pt x="1721" y="2265"/>
                </a:lnTo>
                <a:lnTo>
                  <a:pt x="1737" y="2275"/>
                </a:lnTo>
                <a:lnTo>
                  <a:pt x="1752" y="2287"/>
                </a:lnTo>
                <a:lnTo>
                  <a:pt x="1767" y="2301"/>
                </a:lnTo>
                <a:lnTo>
                  <a:pt x="1781" y="2314"/>
                </a:lnTo>
                <a:lnTo>
                  <a:pt x="1793" y="2331"/>
                </a:lnTo>
                <a:lnTo>
                  <a:pt x="1803" y="2347"/>
                </a:lnTo>
                <a:lnTo>
                  <a:pt x="1811" y="2365"/>
                </a:lnTo>
                <a:lnTo>
                  <a:pt x="1818" y="2383"/>
                </a:lnTo>
                <a:lnTo>
                  <a:pt x="1823" y="2403"/>
                </a:lnTo>
                <a:lnTo>
                  <a:pt x="1826" y="2424"/>
                </a:lnTo>
                <a:lnTo>
                  <a:pt x="1827" y="2445"/>
                </a:lnTo>
                <a:lnTo>
                  <a:pt x="1827" y="2445"/>
                </a:lnTo>
                <a:lnTo>
                  <a:pt x="1826" y="2466"/>
                </a:lnTo>
                <a:lnTo>
                  <a:pt x="1823" y="2485"/>
                </a:lnTo>
                <a:lnTo>
                  <a:pt x="1818" y="2505"/>
                </a:lnTo>
                <a:lnTo>
                  <a:pt x="1811" y="2524"/>
                </a:lnTo>
                <a:lnTo>
                  <a:pt x="1803" y="2541"/>
                </a:lnTo>
                <a:lnTo>
                  <a:pt x="1793" y="2559"/>
                </a:lnTo>
                <a:lnTo>
                  <a:pt x="1781" y="2574"/>
                </a:lnTo>
                <a:lnTo>
                  <a:pt x="1767" y="2589"/>
                </a:lnTo>
                <a:lnTo>
                  <a:pt x="1754" y="2602"/>
                </a:lnTo>
                <a:lnTo>
                  <a:pt x="1737" y="2613"/>
                </a:lnTo>
                <a:lnTo>
                  <a:pt x="1721" y="2623"/>
                </a:lnTo>
                <a:lnTo>
                  <a:pt x="1703" y="2632"/>
                </a:lnTo>
                <a:lnTo>
                  <a:pt x="1685" y="2638"/>
                </a:lnTo>
                <a:lnTo>
                  <a:pt x="1665" y="2644"/>
                </a:lnTo>
                <a:lnTo>
                  <a:pt x="1644" y="2647"/>
                </a:lnTo>
                <a:lnTo>
                  <a:pt x="1623" y="2649"/>
                </a:lnTo>
                <a:lnTo>
                  <a:pt x="1623" y="2649"/>
                </a:lnTo>
                <a:close/>
                <a:moveTo>
                  <a:pt x="1827" y="1837"/>
                </a:moveTo>
                <a:lnTo>
                  <a:pt x="1827" y="1837"/>
                </a:lnTo>
                <a:lnTo>
                  <a:pt x="1826" y="1857"/>
                </a:lnTo>
                <a:lnTo>
                  <a:pt x="1823" y="1878"/>
                </a:lnTo>
                <a:lnTo>
                  <a:pt x="1818" y="1897"/>
                </a:lnTo>
                <a:lnTo>
                  <a:pt x="1811" y="1915"/>
                </a:lnTo>
                <a:lnTo>
                  <a:pt x="1803" y="1933"/>
                </a:lnTo>
                <a:lnTo>
                  <a:pt x="1793" y="1951"/>
                </a:lnTo>
                <a:lnTo>
                  <a:pt x="1781" y="1966"/>
                </a:lnTo>
                <a:lnTo>
                  <a:pt x="1767" y="1981"/>
                </a:lnTo>
                <a:lnTo>
                  <a:pt x="1754" y="1993"/>
                </a:lnTo>
                <a:lnTo>
                  <a:pt x="1737" y="2005"/>
                </a:lnTo>
                <a:lnTo>
                  <a:pt x="1721" y="2016"/>
                </a:lnTo>
                <a:lnTo>
                  <a:pt x="1703" y="2025"/>
                </a:lnTo>
                <a:lnTo>
                  <a:pt x="1685" y="2031"/>
                </a:lnTo>
                <a:lnTo>
                  <a:pt x="1665" y="2037"/>
                </a:lnTo>
                <a:lnTo>
                  <a:pt x="1644" y="2040"/>
                </a:lnTo>
                <a:lnTo>
                  <a:pt x="1623" y="2040"/>
                </a:lnTo>
                <a:lnTo>
                  <a:pt x="1623" y="2040"/>
                </a:lnTo>
                <a:lnTo>
                  <a:pt x="1602" y="2040"/>
                </a:lnTo>
                <a:lnTo>
                  <a:pt x="1583" y="2037"/>
                </a:lnTo>
                <a:lnTo>
                  <a:pt x="1563" y="2031"/>
                </a:lnTo>
                <a:lnTo>
                  <a:pt x="1544" y="2025"/>
                </a:lnTo>
                <a:lnTo>
                  <a:pt x="1527" y="2016"/>
                </a:lnTo>
                <a:lnTo>
                  <a:pt x="1509" y="2005"/>
                </a:lnTo>
                <a:lnTo>
                  <a:pt x="1494" y="1993"/>
                </a:lnTo>
                <a:lnTo>
                  <a:pt x="1479" y="1981"/>
                </a:lnTo>
                <a:lnTo>
                  <a:pt x="1467" y="1966"/>
                </a:lnTo>
                <a:lnTo>
                  <a:pt x="1455" y="1951"/>
                </a:lnTo>
                <a:lnTo>
                  <a:pt x="1445" y="1933"/>
                </a:lnTo>
                <a:lnTo>
                  <a:pt x="1436" y="1915"/>
                </a:lnTo>
                <a:lnTo>
                  <a:pt x="1430" y="1897"/>
                </a:lnTo>
                <a:lnTo>
                  <a:pt x="1424" y="1878"/>
                </a:lnTo>
                <a:lnTo>
                  <a:pt x="1421" y="1857"/>
                </a:lnTo>
                <a:lnTo>
                  <a:pt x="1421" y="1837"/>
                </a:lnTo>
                <a:lnTo>
                  <a:pt x="1421" y="1021"/>
                </a:lnTo>
                <a:lnTo>
                  <a:pt x="1421" y="1021"/>
                </a:lnTo>
                <a:lnTo>
                  <a:pt x="1421" y="1000"/>
                </a:lnTo>
                <a:lnTo>
                  <a:pt x="1424" y="981"/>
                </a:lnTo>
                <a:lnTo>
                  <a:pt x="1430" y="961"/>
                </a:lnTo>
                <a:lnTo>
                  <a:pt x="1436" y="943"/>
                </a:lnTo>
                <a:lnTo>
                  <a:pt x="1445" y="925"/>
                </a:lnTo>
                <a:lnTo>
                  <a:pt x="1455" y="907"/>
                </a:lnTo>
                <a:lnTo>
                  <a:pt x="1467" y="892"/>
                </a:lnTo>
                <a:lnTo>
                  <a:pt x="1479" y="877"/>
                </a:lnTo>
                <a:lnTo>
                  <a:pt x="1494" y="865"/>
                </a:lnTo>
                <a:lnTo>
                  <a:pt x="1509" y="853"/>
                </a:lnTo>
                <a:lnTo>
                  <a:pt x="1527" y="843"/>
                </a:lnTo>
                <a:lnTo>
                  <a:pt x="1544" y="834"/>
                </a:lnTo>
                <a:lnTo>
                  <a:pt x="1563" y="828"/>
                </a:lnTo>
                <a:lnTo>
                  <a:pt x="1583" y="822"/>
                </a:lnTo>
                <a:lnTo>
                  <a:pt x="1602" y="819"/>
                </a:lnTo>
                <a:lnTo>
                  <a:pt x="1623" y="819"/>
                </a:lnTo>
                <a:lnTo>
                  <a:pt x="1623" y="819"/>
                </a:lnTo>
                <a:lnTo>
                  <a:pt x="1644" y="819"/>
                </a:lnTo>
                <a:lnTo>
                  <a:pt x="1665" y="822"/>
                </a:lnTo>
                <a:lnTo>
                  <a:pt x="1685" y="828"/>
                </a:lnTo>
                <a:lnTo>
                  <a:pt x="1703" y="834"/>
                </a:lnTo>
                <a:lnTo>
                  <a:pt x="1721" y="843"/>
                </a:lnTo>
                <a:lnTo>
                  <a:pt x="1737" y="853"/>
                </a:lnTo>
                <a:lnTo>
                  <a:pt x="1754" y="865"/>
                </a:lnTo>
                <a:lnTo>
                  <a:pt x="1767" y="877"/>
                </a:lnTo>
                <a:lnTo>
                  <a:pt x="1781" y="892"/>
                </a:lnTo>
                <a:lnTo>
                  <a:pt x="1793" y="907"/>
                </a:lnTo>
                <a:lnTo>
                  <a:pt x="1803" y="925"/>
                </a:lnTo>
                <a:lnTo>
                  <a:pt x="1811" y="943"/>
                </a:lnTo>
                <a:lnTo>
                  <a:pt x="1818" y="961"/>
                </a:lnTo>
                <a:lnTo>
                  <a:pt x="1823" y="981"/>
                </a:lnTo>
                <a:lnTo>
                  <a:pt x="1826" y="1000"/>
                </a:lnTo>
                <a:lnTo>
                  <a:pt x="1827" y="1021"/>
                </a:lnTo>
                <a:lnTo>
                  <a:pt x="1827" y="1837"/>
                </a:lnTo>
                <a:close/>
              </a:path>
            </a:pathLst>
          </a:custGeom>
          <a:solidFill>
            <a:srgbClr val="FA8B39"/>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21" name="Freeform 39"/>
          <p:cNvSpPr>
            <a:spLocks/>
          </p:cNvSpPr>
          <p:nvPr/>
        </p:nvSpPr>
        <p:spPr bwMode="auto">
          <a:xfrm>
            <a:off x="6033856" y="4055365"/>
            <a:ext cx="165703" cy="128653"/>
          </a:xfrm>
          <a:custGeom>
            <a:avLst/>
            <a:gdLst>
              <a:gd name="T0" fmla="*/ 2469 w 2493"/>
              <a:gd name="T1" fmla="*/ 302 h 1941"/>
              <a:gd name="T2" fmla="*/ 2192 w 2493"/>
              <a:gd name="T3" fmla="*/ 24 h 1941"/>
              <a:gd name="T4" fmla="*/ 2192 w 2493"/>
              <a:gd name="T5" fmla="*/ 24 h 1941"/>
              <a:gd name="T6" fmla="*/ 2178 w 2493"/>
              <a:gd name="T7" fmla="*/ 14 h 1941"/>
              <a:gd name="T8" fmla="*/ 2163 w 2493"/>
              <a:gd name="T9" fmla="*/ 6 h 1941"/>
              <a:gd name="T10" fmla="*/ 2148 w 2493"/>
              <a:gd name="T11" fmla="*/ 2 h 1941"/>
              <a:gd name="T12" fmla="*/ 2132 w 2493"/>
              <a:gd name="T13" fmla="*/ 0 h 1941"/>
              <a:gd name="T14" fmla="*/ 2115 w 2493"/>
              <a:gd name="T15" fmla="*/ 2 h 1941"/>
              <a:gd name="T16" fmla="*/ 2100 w 2493"/>
              <a:gd name="T17" fmla="*/ 6 h 1941"/>
              <a:gd name="T18" fmla="*/ 2085 w 2493"/>
              <a:gd name="T19" fmla="*/ 14 h 1941"/>
              <a:gd name="T20" fmla="*/ 2072 w 2493"/>
              <a:gd name="T21" fmla="*/ 24 h 1941"/>
              <a:gd name="T22" fmla="*/ 914 w 2493"/>
              <a:gd name="T23" fmla="*/ 1182 h 1941"/>
              <a:gd name="T24" fmla="*/ 422 w 2493"/>
              <a:gd name="T25" fmla="*/ 690 h 1941"/>
              <a:gd name="T26" fmla="*/ 422 w 2493"/>
              <a:gd name="T27" fmla="*/ 690 h 1941"/>
              <a:gd name="T28" fmla="*/ 408 w 2493"/>
              <a:gd name="T29" fmla="*/ 678 h 1941"/>
              <a:gd name="T30" fmla="*/ 395 w 2493"/>
              <a:gd name="T31" fmla="*/ 671 h 1941"/>
              <a:gd name="T32" fmla="*/ 378 w 2493"/>
              <a:gd name="T33" fmla="*/ 666 h 1941"/>
              <a:gd name="T34" fmla="*/ 362 w 2493"/>
              <a:gd name="T35" fmla="*/ 665 h 1941"/>
              <a:gd name="T36" fmla="*/ 347 w 2493"/>
              <a:gd name="T37" fmla="*/ 666 h 1941"/>
              <a:gd name="T38" fmla="*/ 330 w 2493"/>
              <a:gd name="T39" fmla="*/ 671 h 1941"/>
              <a:gd name="T40" fmla="*/ 317 w 2493"/>
              <a:gd name="T41" fmla="*/ 678 h 1941"/>
              <a:gd name="T42" fmla="*/ 303 w 2493"/>
              <a:gd name="T43" fmla="*/ 690 h 1941"/>
              <a:gd name="T44" fmla="*/ 24 w 2493"/>
              <a:gd name="T45" fmla="*/ 968 h 1941"/>
              <a:gd name="T46" fmla="*/ 24 w 2493"/>
              <a:gd name="T47" fmla="*/ 968 h 1941"/>
              <a:gd name="T48" fmla="*/ 14 w 2493"/>
              <a:gd name="T49" fmla="*/ 981 h 1941"/>
              <a:gd name="T50" fmla="*/ 6 w 2493"/>
              <a:gd name="T51" fmla="*/ 996 h 1941"/>
              <a:gd name="T52" fmla="*/ 2 w 2493"/>
              <a:gd name="T53" fmla="*/ 1011 h 1941"/>
              <a:gd name="T54" fmla="*/ 0 w 2493"/>
              <a:gd name="T55" fmla="*/ 1028 h 1941"/>
              <a:gd name="T56" fmla="*/ 2 w 2493"/>
              <a:gd name="T57" fmla="*/ 1043 h 1941"/>
              <a:gd name="T58" fmla="*/ 6 w 2493"/>
              <a:gd name="T59" fmla="*/ 1059 h 1941"/>
              <a:gd name="T60" fmla="*/ 14 w 2493"/>
              <a:gd name="T61" fmla="*/ 1074 h 1941"/>
              <a:gd name="T62" fmla="*/ 24 w 2493"/>
              <a:gd name="T63" fmla="*/ 1086 h 1941"/>
              <a:gd name="T64" fmla="*/ 855 w 2493"/>
              <a:gd name="T65" fmla="*/ 1917 h 1941"/>
              <a:gd name="T66" fmla="*/ 855 w 2493"/>
              <a:gd name="T67" fmla="*/ 1917 h 1941"/>
              <a:gd name="T68" fmla="*/ 869 w 2493"/>
              <a:gd name="T69" fmla="*/ 1928 h 1941"/>
              <a:gd name="T70" fmla="*/ 882 w 2493"/>
              <a:gd name="T71" fmla="*/ 1935 h 1941"/>
              <a:gd name="T72" fmla="*/ 899 w 2493"/>
              <a:gd name="T73" fmla="*/ 1940 h 1941"/>
              <a:gd name="T74" fmla="*/ 914 w 2493"/>
              <a:gd name="T75" fmla="*/ 1941 h 1941"/>
              <a:gd name="T76" fmla="*/ 914 w 2493"/>
              <a:gd name="T77" fmla="*/ 1941 h 1941"/>
              <a:gd name="T78" fmla="*/ 930 w 2493"/>
              <a:gd name="T79" fmla="*/ 1940 h 1941"/>
              <a:gd name="T80" fmla="*/ 947 w 2493"/>
              <a:gd name="T81" fmla="*/ 1935 h 1941"/>
              <a:gd name="T82" fmla="*/ 960 w 2493"/>
              <a:gd name="T83" fmla="*/ 1928 h 1941"/>
              <a:gd name="T84" fmla="*/ 974 w 2493"/>
              <a:gd name="T85" fmla="*/ 1917 h 1941"/>
              <a:gd name="T86" fmla="*/ 2469 w 2493"/>
              <a:gd name="T87" fmla="*/ 422 h 1941"/>
              <a:gd name="T88" fmla="*/ 2469 w 2493"/>
              <a:gd name="T89" fmla="*/ 422 h 1941"/>
              <a:gd name="T90" fmla="*/ 2480 w 2493"/>
              <a:gd name="T91" fmla="*/ 408 h 1941"/>
              <a:gd name="T92" fmla="*/ 2487 w 2493"/>
              <a:gd name="T93" fmla="*/ 395 h 1941"/>
              <a:gd name="T94" fmla="*/ 2492 w 2493"/>
              <a:gd name="T95" fmla="*/ 378 h 1941"/>
              <a:gd name="T96" fmla="*/ 2493 w 2493"/>
              <a:gd name="T97" fmla="*/ 362 h 1941"/>
              <a:gd name="T98" fmla="*/ 2493 w 2493"/>
              <a:gd name="T99" fmla="*/ 362 h 1941"/>
              <a:gd name="T100" fmla="*/ 2492 w 2493"/>
              <a:gd name="T101" fmla="*/ 345 h 1941"/>
              <a:gd name="T102" fmla="*/ 2487 w 2493"/>
              <a:gd name="T103" fmla="*/ 330 h 1941"/>
              <a:gd name="T104" fmla="*/ 2480 w 2493"/>
              <a:gd name="T105" fmla="*/ 315 h 1941"/>
              <a:gd name="T106" fmla="*/ 2469 w 2493"/>
              <a:gd name="T107" fmla="*/ 302 h 1941"/>
              <a:gd name="T108" fmla="*/ 2469 w 2493"/>
              <a:gd name="T109" fmla="*/ 302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3" h="1941">
                <a:moveTo>
                  <a:pt x="2469" y="302"/>
                </a:moveTo>
                <a:lnTo>
                  <a:pt x="2192" y="24"/>
                </a:lnTo>
                <a:lnTo>
                  <a:pt x="2192" y="24"/>
                </a:lnTo>
                <a:lnTo>
                  <a:pt x="2178" y="14"/>
                </a:lnTo>
                <a:lnTo>
                  <a:pt x="2163" y="6"/>
                </a:lnTo>
                <a:lnTo>
                  <a:pt x="2148" y="2"/>
                </a:lnTo>
                <a:lnTo>
                  <a:pt x="2132" y="0"/>
                </a:lnTo>
                <a:lnTo>
                  <a:pt x="2115" y="2"/>
                </a:lnTo>
                <a:lnTo>
                  <a:pt x="2100" y="6"/>
                </a:lnTo>
                <a:lnTo>
                  <a:pt x="2085" y="14"/>
                </a:lnTo>
                <a:lnTo>
                  <a:pt x="2072" y="24"/>
                </a:lnTo>
                <a:lnTo>
                  <a:pt x="914" y="1182"/>
                </a:lnTo>
                <a:lnTo>
                  <a:pt x="422" y="690"/>
                </a:lnTo>
                <a:lnTo>
                  <a:pt x="422" y="690"/>
                </a:lnTo>
                <a:lnTo>
                  <a:pt x="408" y="678"/>
                </a:lnTo>
                <a:lnTo>
                  <a:pt x="395" y="671"/>
                </a:lnTo>
                <a:lnTo>
                  <a:pt x="378" y="666"/>
                </a:lnTo>
                <a:lnTo>
                  <a:pt x="362" y="665"/>
                </a:lnTo>
                <a:lnTo>
                  <a:pt x="347" y="666"/>
                </a:lnTo>
                <a:lnTo>
                  <a:pt x="330" y="671"/>
                </a:lnTo>
                <a:lnTo>
                  <a:pt x="317" y="678"/>
                </a:lnTo>
                <a:lnTo>
                  <a:pt x="303" y="690"/>
                </a:lnTo>
                <a:lnTo>
                  <a:pt x="24" y="968"/>
                </a:lnTo>
                <a:lnTo>
                  <a:pt x="24" y="968"/>
                </a:lnTo>
                <a:lnTo>
                  <a:pt x="14" y="981"/>
                </a:lnTo>
                <a:lnTo>
                  <a:pt x="6" y="996"/>
                </a:lnTo>
                <a:lnTo>
                  <a:pt x="2" y="1011"/>
                </a:lnTo>
                <a:lnTo>
                  <a:pt x="0" y="1028"/>
                </a:lnTo>
                <a:lnTo>
                  <a:pt x="2" y="1043"/>
                </a:lnTo>
                <a:lnTo>
                  <a:pt x="6" y="1059"/>
                </a:lnTo>
                <a:lnTo>
                  <a:pt x="14" y="1074"/>
                </a:lnTo>
                <a:lnTo>
                  <a:pt x="24" y="1086"/>
                </a:lnTo>
                <a:lnTo>
                  <a:pt x="855" y="1917"/>
                </a:lnTo>
                <a:lnTo>
                  <a:pt x="855" y="1917"/>
                </a:lnTo>
                <a:lnTo>
                  <a:pt x="869" y="1928"/>
                </a:lnTo>
                <a:lnTo>
                  <a:pt x="882" y="1935"/>
                </a:lnTo>
                <a:lnTo>
                  <a:pt x="899" y="1940"/>
                </a:lnTo>
                <a:lnTo>
                  <a:pt x="914" y="1941"/>
                </a:lnTo>
                <a:lnTo>
                  <a:pt x="914" y="1941"/>
                </a:lnTo>
                <a:lnTo>
                  <a:pt x="930" y="1940"/>
                </a:lnTo>
                <a:lnTo>
                  <a:pt x="947" y="1935"/>
                </a:lnTo>
                <a:lnTo>
                  <a:pt x="960" y="1928"/>
                </a:lnTo>
                <a:lnTo>
                  <a:pt x="974" y="1917"/>
                </a:lnTo>
                <a:lnTo>
                  <a:pt x="2469" y="422"/>
                </a:lnTo>
                <a:lnTo>
                  <a:pt x="2469" y="422"/>
                </a:lnTo>
                <a:lnTo>
                  <a:pt x="2480" y="408"/>
                </a:lnTo>
                <a:lnTo>
                  <a:pt x="2487" y="395"/>
                </a:lnTo>
                <a:lnTo>
                  <a:pt x="2492" y="378"/>
                </a:lnTo>
                <a:lnTo>
                  <a:pt x="2493" y="362"/>
                </a:lnTo>
                <a:lnTo>
                  <a:pt x="2493" y="362"/>
                </a:lnTo>
                <a:lnTo>
                  <a:pt x="2492" y="345"/>
                </a:lnTo>
                <a:lnTo>
                  <a:pt x="2487" y="330"/>
                </a:lnTo>
                <a:lnTo>
                  <a:pt x="2480" y="315"/>
                </a:lnTo>
                <a:lnTo>
                  <a:pt x="2469" y="302"/>
                </a:lnTo>
                <a:lnTo>
                  <a:pt x="2469" y="302"/>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24" name="Freeform 39"/>
          <p:cNvSpPr>
            <a:spLocks/>
          </p:cNvSpPr>
          <p:nvPr/>
        </p:nvSpPr>
        <p:spPr bwMode="auto">
          <a:xfrm>
            <a:off x="5525398" y="3892482"/>
            <a:ext cx="165703" cy="128653"/>
          </a:xfrm>
          <a:custGeom>
            <a:avLst/>
            <a:gdLst>
              <a:gd name="T0" fmla="*/ 2469 w 2493"/>
              <a:gd name="T1" fmla="*/ 302 h 1941"/>
              <a:gd name="T2" fmla="*/ 2192 w 2493"/>
              <a:gd name="T3" fmla="*/ 24 h 1941"/>
              <a:gd name="T4" fmla="*/ 2192 w 2493"/>
              <a:gd name="T5" fmla="*/ 24 h 1941"/>
              <a:gd name="T6" fmla="*/ 2178 w 2493"/>
              <a:gd name="T7" fmla="*/ 14 h 1941"/>
              <a:gd name="T8" fmla="*/ 2163 w 2493"/>
              <a:gd name="T9" fmla="*/ 6 h 1941"/>
              <a:gd name="T10" fmla="*/ 2148 w 2493"/>
              <a:gd name="T11" fmla="*/ 2 h 1941"/>
              <a:gd name="T12" fmla="*/ 2132 w 2493"/>
              <a:gd name="T13" fmla="*/ 0 h 1941"/>
              <a:gd name="T14" fmla="*/ 2115 w 2493"/>
              <a:gd name="T15" fmla="*/ 2 h 1941"/>
              <a:gd name="T16" fmla="*/ 2100 w 2493"/>
              <a:gd name="T17" fmla="*/ 6 h 1941"/>
              <a:gd name="T18" fmla="*/ 2085 w 2493"/>
              <a:gd name="T19" fmla="*/ 14 h 1941"/>
              <a:gd name="T20" fmla="*/ 2072 w 2493"/>
              <a:gd name="T21" fmla="*/ 24 h 1941"/>
              <a:gd name="T22" fmla="*/ 914 w 2493"/>
              <a:gd name="T23" fmla="*/ 1182 h 1941"/>
              <a:gd name="T24" fmla="*/ 422 w 2493"/>
              <a:gd name="T25" fmla="*/ 690 h 1941"/>
              <a:gd name="T26" fmla="*/ 422 w 2493"/>
              <a:gd name="T27" fmla="*/ 690 h 1941"/>
              <a:gd name="T28" fmla="*/ 408 w 2493"/>
              <a:gd name="T29" fmla="*/ 678 h 1941"/>
              <a:gd name="T30" fmla="*/ 395 w 2493"/>
              <a:gd name="T31" fmla="*/ 671 h 1941"/>
              <a:gd name="T32" fmla="*/ 378 w 2493"/>
              <a:gd name="T33" fmla="*/ 666 h 1941"/>
              <a:gd name="T34" fmla="*/ 362 w 2493"/>
              <a:gd name="T35" fmla="*/ 665 h 1941"/>
              <a:gd name="T36" fmla="*/ 347 w 2493"/>
              <a:gd name="T37" fmla="*/ 666 h 1941"/>
              <a:gd name="T38" fmla="*/ 330 w 2493"/>
              <a:gd name="T39" fmla="*/ 671 h 1941"/>
              <a:gd name="T40" fmla="*/ 317 w 2493"/>
              <a:gd name="T41" fmla="*/ 678 h 1941"/>
              <a:gd name="T42" fmla="*/ 303 w 2493"/>
              <a:gd name="T43" fmla="*/ 690 h 1941"/>
              <a:gd name="T44" fmla="*/ 24 w 2493"/>
              <a:gd name="T45" fmla="*/ 968 h 1941"/>
              <a:gd name="T46" fmla="*/ 24 w 2493"/>
              <a:gd name="T47" fmla="*/ 968 h 1941"/>
              <a:gd name="T48" fmla="*/ 14 w 2493"/>
              <a:gd name="T49" fmla="*/ 981 h 1941"/>
              <a:gd name="T50" fmla="*/ 6 w 2493"/>
              <a:gd name="T51" fmla="*/ 996 h 1941"/>
              <a:gd name="T52" fmla="*/ 2 w 2493"/>
              <a:gd name="T53" fmla="*/ 1011 h 1941"/>
              <a:gd name="T54" fmla="*/ 0 w 2493"/>
              <a:gd name="T55" fmla="*/ 1028 h 1941"/>
              <a:gd name="T56" fmla="*/ 2 w 2493"/>
              <a:gd name="T57" fmla="*/ 1043 h 1941"/>
              <a:gd name="T58" fmla="*/ 6 w 2493"/>
              <a:gd name="T59" fmla="*/ 1059 h 1941"/>
              <a:gd name="T60" fmla="*/ 14 w 2493"/>
              <a:gd name="T61" fmla="*/ 1074 h 1941"/>
              <a:gd name="T62" fmla="*/ 24 w 2493"/>
              <a:gd name="T63" fmla="*/ 1086 h 1941"/>
              <a:gd name="T64" fmla="*/ 855 w 2493"/>
              <a:gd name="T65" fmla="*/ 1917 h 1941"/>
              <a:gd name="T66" fmla="*/ 855 w 2493"/>
              <a:gd name="T67" fmla="*/ 1917 h 1941"/>
              <a:gd name="T68" fmla="*/ 869 w 2493"/>
              <a:gd name="T69" fmla="*/ 1928 h 1941"/>
              <a:gd name="T70" fmla="*/ 882 w 2493"/>
              <a:gd name="T71" fmla="*/ 1935 h 1941"/>
              <a:gd name="T72" fmla="*/ 899 w 2493"/>
              <a:gd name="T73" fmla="*/ 1940 h 1941"/>
              <a:gd name="T74" fmla="*/ 914 w 2493"/>
              <a:gd name="T75" fmla="*/ 1941 h 1941"/>
              <a:gd name="T76" fmla="*/ 914 w 2493"/>
              <a:gd name="T77" fmla="*/ 1941 h 1941"/>
              <a:gd name="T78" fmla="*/ 930 w 2493"/>
              <a:gd name="T79" fmla="*/ 1940 h 1941"/>
              <a:gd name="T80" fmla="*/ 947 w 2493"/>
              <a:gd name="T81" fmla="*/ 1935 h 1941"/>
              <a:gd name="T82" fmla="*/ 960 w 2493"/>
              <a:gd name="T83" fmla="*/ 1928 h 1941"/>
              <a:gd name="T84" fmla="*/ 974 w 2493"/>
              <a:gd name="T85" fmla="*/ 1917 h 1941"/>
              <a:gd name="T86" fmla="*/ 2469 w 2493"/>
              <a:gd name="T87" fmla="*/ 422 h 1941"/>
              <a:gd name="T88" fmla="*/ 2469 w 2493"/>
              <a:gd name="T89" fmla="*/ 422 h 1941"/>
              <a:gd name="T90" fmla="*/ 2480 w 2493"/>
              <a:gd name="T91" fmla="*/ 408 h 1941"/>
              <a:gd name="T92" fmla="*/ 2487 w 2493"/>
              <a:gd name="T93" fmla="*/ 395 h 1941"/>
              <a:gd name="T94" fmla="*/ 2492 w 2493"/>
              <a:gd name="T95" fmla="*/ 378 h 1941"/>
              <a:gd name="T96" fmla="*/ 2493 w 2493"/>
              <a:gd name="T97" fmla="*/ 362 h 1941"/>
              <a:gd name="T98" fmla="*/ 2493 w 2493"/>
              <a:gd name="T99" fmla="*/ 362 h 1941"/>
              <a:gd name="T100" fmla="*/ 2492 w 2493"/>
              <a:gd name="T101" fmla="*/ 345 h 1941"/>
              <a:gd name="T102" fmla="*/ 2487 w 2493"/>
              <a:gd name="T103" fmla="*/ 330 h 1941"/>
              <a:gd name="T104" fmla="*/ 2480 w 2493"/>
              <a:gd name="T105" fmla="*/ 315 h 1941"/>
              <a:gd name="T106" fmla="*/ 2469 w 2493"/>
              <a:gd name="T107" fmla="*/ 302 h 1941"/>
              <a:gd name="T108" fmla="*/ 2469 w 2493"/>
              <a:gd name="T109" fmla="*/ 302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3" h="1941">
                <a:moveTo>
                  <a:pt x="2469" y="302"/>
                </a:moveTo>
                <a:lnTo>
                  <a:pt x="2192" y="24"/>
                </a:lnTo>
                <a:lnTo>
                  <a:pt x="2192" y="24"/>
                </a:lnTo>
                <a:lnTo>
                  <a:pt x="2178" y="14"/>
                </a:lnTo>
                <a:lnTo>
                  <a:pt x="2163" y="6"/>
                </a:lnTo>
                <a:lnTo>
                  <a:pt x="2148" y="2"/>
                </a:lnTo>
                <a:lnTo>
                  <a:pt x="2132" y="0"/>
                </a:lnTo>
                <a:lnTo>
                  <a:pt x="2115" y="2"/>
                </a:lnTo>
                <a:lnTo>
                  <a:pt x="2100" y="6"/>
                </a:lnTo>
                <a:lnTo>
                  <a:pt x="2085" y="14"/>
                </a:lnTo>
                <a:lnTo>
                  <a:pt x="2072" y="24"/>
                </a:lnTo>
                <a:lnTo>
                  <a:pt x="914" y="1182"/>
                </a:lnTo>
                <a:lnTo>
                  <a:pt x="422" y="690"/>
                </a:lnTo>
                <a:lnTo>
                  <a:pt x="422" y="690"/>
                </a:lnTo>
                <a:lnTo>
                  <a:pt x="408" y="678"/>
                </a:lnTo>
                <a:lnTo>
                  <a:pt x="395" y="671"/>
                </a:lnTo>
                <a:lnTo>
                  <a:pt x="378" y="666"/>
                </a:lnTo>
                <a:lnTo>
                  <a:pt x="362" y="665"/>
                </a:lnTo>
                <a:lnTo>
                  <a:pt x="347" y="666"/>
                </a:lnTo>
                <a:lnTo>
                  <a:pt x="330" y="671"/>
                </a:lnTo>
                <a:lnTo>
                  <a:pt x="317" y="678"/>
                </a:lnTo>
                <a:lnTo>
                  <a:pt x="303" y="690"/>
                </a:lnTo>
                <a:lnTo>
                  <a:pt x="24" y="968"/>
                </a:lnTo>
                <a:lnTo>
                  <a:pt x="24" y="968"/>
                </a:lnTo>
                <a:lnTo>
                  <a:pt x="14" y="981"/>
                </a:lnTo>
                <a:lnTo>
                  <a:pt x="6" y="996"/>
                </a:lnTo>
                <a:lnTo>
                  <a:pt x="2" y="1011"/>
                </a:lnTo>
                <a:lnTo>
                  <a:pt x="0" y="1028"/>
                </a:lnTo>
                <a:lnTo>
                  <a:pt x="2" y="1043"/>
                </a:lnTo>
                <a:lnTo>
                  <a:pt x="6" y="1059"/>
                </a:lnTo>
                <a:lnTo>
                  <a:pt x="14" y="1074"/>
                </a:lnTo>
                <a:lnTo>
                  <a:pt x="24" y="1086"/>
                </a:lnTo>
                <a:lnTo>
                  <a:pt x="855" y="1917"/>
                </a:lnTo>
                <a:lnTo>
                  <a:pt x="855" y="1917"/>
                </a:lnTo>
                <a:lnTo>
                  <a:pt x="869" y="1928"/>
                </a:lnTo>
                <a:lnTo>
                  <a:pt x="882" y="1935"/>
                </a:lnTo>
                <a:lnTo>
                  <a:pt x="899" y="1940"/>
                </a:lnTo>
                <a:lnTo>
                  <a:pt x="914" y="1941"/>
                </a:lnTo>
                <a:lnTo>
                  <a:pt x="914" y="1941"/>
                </a:lnTo>
                <a:lnTo>
                  <a:pt x="930" y="1940"/>
                </a:lnTo>
                <a:lnTo>
                  <a:pt x="947" y="1935"/>
                </a:lnTo>
                <a:lnTo>
                  <a:pt x="960" y="1928"/>
                </a:lnTo>
                <a:lnTo>
                  <a:pt x="974" y="1917"/>
                </a:lnTo>
                <a:lnTo>
                  <a:pt x="2469" y="422"/>
                </a:lnTo>
                <a:lnTo>
                  <a:pt x="2469" y="422"/>
                </a:lnTo>
                <a:lnTo>
                  <a:pt x="2480" y="408"/>
                </a:lnTo>
                <a:lnTo>
                  <a:pt x="2487" y="395"/>
                </a:lnTo>
                <a:lnTo>
                  <a:pt x="2492" y="378"/>
                </a:lnTo>
                <a:lnTo>
                  <a:pt x="2493" y="362"/>
                </a:lnTo>
                <a:lnTo>
                  <a:pt x="2493" y="362"/>
                </a:lnTo>
                <a:lnTo>
                  <a:pt x="2492" y="345"/>
                </a:lnTo>
                <a:lnTo>
                  <a:pt x="2487" y="330"/>
                </a:lnTo>
                <a:lnTo>
                  <a:pt x="2480" y="315"/>
                </a:lnTo>
                <a:lnTo>
                  <a:pt x="2469" y="302"/>
                </a:lnTo>
                <a:lnTo>
                  <a:pt x="2469" y="302"/>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26" name="&quot;No&quot; Symbol 425"/>
          <p:cNvSpPr/>
          <p:nvPr/>
        </p:nvSpPr>
        <p:spPr>
          <a:xfrm>
            <a:off x="6027140" y="3882731"/>
            <a:ext cx="143646" cy="144704"/>
          </a:xfrm>
          <a:prstGeom prst="noSmoking">
            <a:avLst>
              <a:gd name="adj" fmla="val 1452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grpSp>
        <p:nvGrpSpPr>
          <p:cNvPr id="427" name="Group 426"/>
          <p:cNvGrpSpPr/>
          <p:nvPr/>
        </p:nvGrpSpPr>
        <p:grpSpPr>
          <a:xfrm>
            <a:off x="5457835" y="4843793"/>
            <a:ext cx="117992" cy="102438"/>
            <a:chOff x="4481616" y="2530283"/>
            <a:chExt cx="286086" cy="259364"/>
          </a:xfrm>
          <a:solidFill>
            <a:srgbClr val="36A4D7"/>
          </a:solidFill>
        </p:grpSpPr>
        <p:sp>
          <p:nvSpPr>
            <p:cNvPr id="428" name="Freeform 253"/>
            <p:cNvSpPr>
              <a:spLocks noEditPoints="1"/>
            </p:cNvSpPr>
            <p:nvPr/>
          </p:nvSpPr>
          <p:spPr bwMode="auto">
            <a:xfrm>
              <a:off x="4481616" y="2530283"/>
              <a:ext cx="275010" cy="218395"/>
            </a:xfrm>
            <a:custGeom>
              <a:avLst/>
              <a:gdLst>
                <a:gd name="T0" fmla="*/ 136 w 1620"/>
                <a:gd name="T1" fmla="*/ 0 h 1283"/>
                <a:gd name="T2" fmla="*/ 124 w 1620"/>
                <a:gd name="T3" fmla="*/ 0 h 1283"/>
                <a:gd name="T4" fmla="*/ 100 w 1620"/>
                <a:gd name="T5" fmla="*/ 5 h 1283"/>
                <a:gd name="T6" fmla="*/ 76 w 1620"/>
                <a:gd name="T7" fmla="*/ 14 h 1283"/>
                <a:gd name="T8" fmla="*/ 54 w 1620"/>
                <a:gd name="T9" fmla="*/ 28 h 1283"/>
                <a:gd name="T10" fmla="*/ 35 w 1620"/>
                <a:gd name="T11" fmla="*/ 49 h 1283"/>
                <a:gd name="T12" fmla="*/ 18 w 1620"/>
                <a:gd name="T13" fmla="*/ 76 h 1283"/>
                <a:gd name="T14" fmla="*/ 7 w 1620"/>
                <a:gd name="T15" fmla="*/ 110 h 1283"/>
                <a:gd name="T16" fmla="*/ 1 w 1620"/>
                <a:gd name="T17" fmla="*/ 150 h 1283"/>
                <a:gd name="T18" fmla="*/ 0 w 1620"/>
                <a:gd name="T19" fmla="*/ 1067 h 1283"/>
                <a:gd name="T20" fmla="*/ 1 w 1620"/>
                <a:gd name="T21" fmla="*/ 1089 h 1283"/>
                <a:gd name="T22" fmla="*/ 9 w 1620"/>
                <a:gd name="T23" fmla="*/ 1131 h 1283"/>
                <a:gd name="T24" fmla="*/ 25 w 1620"/>
                <a:gd name="T25" fmla="*/ 1170 h 1283"/>
                <a:gd name="T26" fmla="*/ 49 w 1620"/>
                <a:gd name="T27" fmla="*/ 1204 h 1283"/>
                <a:gd name="T28" fmla="*/ 78 w 1620"/>
                <a:gd name="T29" fmla="*/ 1234 h 1283"/>
                <a:gd name="T30" fmla="*/ 113 w 1620"/>
                <a:gd name="T31" fmla="*/ 1257 h 1283"/>
                <a:gd name="T32" fmla="*/ 152 w 1620"/>
                <a:gd name="T33" fmla="*/ 1274 h 1283"/>
                <a:gd name="T34" fmla="*/ 195 w 1620"/>
                <a:gd name="T35" fmla="*/ 1282 h 1283"/>
                <a:gd name="T36" fmla="*/ 629 w 1620"/>
                <a:gd name="T37" fmla="*/ 1283 h 1283"/>
                <a:gd name="T38" fmla="*/ 638 w 1620"/>
                <a:gd name="T39" fmla="*/ 1282 h 1283"/>
                <a:gd name="T40" fmla="*/ 655 w 1620"/>
                <a:gd name="T41" fmla="*/ 1276 h 1283"/>
                <a:gd name="T42" fmla="*/ 667 w 1620"/>
                <a:gd name="T43" fmla="*/ 1264 h 1283"/>
                <a:gd name="T44" fmla="*/ 673 w 1620"/>
                <a:gd name="T45" fmla="*/ 1247 h 1283"/>
                <a:gd name="T46" fmla="*/ 674 w 1620"/>
                <a:gd name="T47" fmla="*/ 1238 h 1283"/>
                <a:gd name="T48" fmla="*/ 671 w 1620"/>
                <a:gd name="T49" fmla="*/ 1221 h 1283"/>
                <a:gd name="T50" fmla="*/ 661 w 1620"/>
                <a:gd name="T51" fmla="*/ 1206 h 1283"/>
                <a:gd name="T52" fmla="*/ 646 w 1620"/>
                <a:gd name="T53" fmla="*/ 1196 h 1283"/>
                <a:gd name="T54" fmla="*/ 629 w 1620"/>
                <a:gd name="T55" fmla="*/ 1193 h 1283"/>
                <a:gd name="T56" fmla="*/ 216 w 1620"/>
                <a:gd name="T57" fmla="*/ 1193 h 1283"/>
                <a:gd name="T58" fmla="*/ 191 w 1620"/>
                <a:gd name="T59" fmla="*/ 1190 h 1283"/>
                <a:gd name="T60" fmla="*/ 167 w 1620"/>
                <a:gd name="T61" fmla="*/ 1183 h 1283"/>
                <a:gd name="T62" fmla="*/ 146 w 1620"/>
                <a:gd name="T63" fmla="*/ 1172 h 1283"/>
                <a:gd name="T64" fmla="*/ 127 w 1620"/>
                <a:gd name="T65" fmla="*/ 1155 h 1283"/>
                <a:gd name="T66" fmla="*/ 112 w 1620"/>
                <a:gd name="T67" fmla="*/ 1137 h 1283"/>
                <a:gd name="T68" fmla="*/ 100 w 1620"/>
                <a:gd name="T69" fmla="*/ 1116 h 1283"/>
                <a:gd name="T70" fmla="*/ 93 w 1620"/>
                <a:gd name="T71" fmla="*/ 1092 h 1283"/>
                <a:gd name="T72" fmla="*/ 90 w 1620"/>
                <a:gd name="T73" fmla="*/ 1067 h 1283"/>
                <a:gd name="T74" fmla="*/ 1574 w 1620"/>
                <a:gd name="T75" fmla="*/ 383 h 1283"/>
                <a:gd name="T76" fmla="*/ 1576 w 1620"/>
                <a:gd name="T77" fmla="*/ 383 h 1283"/>
                <a:gd name="T78" fmla="*/ 1593 w 1620"/>
                <a:gd name="T79" fmla="*/ 380 h 1283"/>
                <a:gd name="T80" fmla="*/ 1607 w 1620"/>
                <a:gd name="T81" fmla="*/ 371 h 1283"/>
                <a:gd name="T82" fmla="*/ 1617 w 1620"/>
                <a:gd name="T83" fmla="*/ 356 h 1283"/>
                <a:gd name="T84" fmla="*/ 1620 w 1620"/>
                <a:gd name="T85" fmla="*/ 338 h 1283"/>
                <a:gd name="T86" fmla="*/ 1620 w 1620"/>
                <a:gd name="T87" fmla="*/ 136 h 1283"/>
                <a:gd name="T88" fmla="*/ 1617 w 1620"/>
                <a:gd name="T89" fmla="*/ 109 h 1283"/>
                <a:gd name="T90" fmla="*/ 1610 w 1620"/>
                <a:gd name="T91" fmla="*/ 82 h 1283"/>
                <a:gd name="T92" fmla="*/ 1597 w 1620"/>
                <a:gd name="T93" fmla="*/ 60 h 1283"/>
                <a:gd name="T94" fmla="*/ 1581 w 1620"/>
                <a:gd name="T95" fmla="*/ 39 h 1283"/>
                <a:gd name="T96" fmla="*/ 1560 w 1620"/>
                <a:gd name="T97" fmla="*/ 23 h 1283"/>
                <a:gd name="T98" fmla="*/ 1537 w 1620"/>
                <a:gd name="T99" fmla="*/ 10 h 1283"/>
                <a:gd name="T100" fmla="*/ 1511 w 1620"/>
                <a:gd name="T101" fmla="*/ 2 h 1283"/>
                <a:gd name="T102" fmla="*/ 1484 w 1620"/>
                <a:gd name="T103" fmla="*/ 0 h 1283"/>
                <a:gd name="T104" fmla="*/ 1227 w 1620"/>
                <a:gd name="T105" fmla="*/ 276 h 1283"/>
                <a:gd name="T106" fmla="*/ 1074 w 1620"/>
                <a:gd name="T107" fmla="*/ 122 h 1283"/>
                <a:gd name="T108" fmla="*/ 1227 w 1620"/>
                <a:gd name="T109" fmla="*/ 276 h 1283"/>
                <a:gd name="T110" fmla="*/ 1324 w 1620"/>
                <a:gd name="T111" fmla="*/ 276 h 1283"/>
                <a:gd name="T112" fmla="*/ 1478 w 1620"/>
                <a:gd name="T113" fmla="*/ 12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0" h="1283">
                  <a:moveTo>
                    <a:pt x="1484" y="0"/>
                  </a:moveTo>
                  <a:lnTo>
                    <a:pt x="136" y="0"/>
                  </a:lnTo>
                  <a:lnTo>
                    <a:pt x="136" y="0"/>
                  </a:lnTo>
                  <a:lnTo>
                    <a:pt x="124" y="0"/>
                  </a:lnTo>
                  <a:lnTo>
                    <a:pt x="112" y="2"/>
                  </a:lnTo>
                  <a:lnTo>
                    <a:pt x="100" y="5"/>
                  </a:lnTo>
                  <a:lnTo>
                    <a:pt x="89" y="9"/>
                  </a:lnTo>
                  <a:lnTo>
                    <a:pt x="76" y="14"/>
                  </a:lnTo>
                  <a:lnTo>
                    <a:pt x="65" y="20"/>
                  </a:lnTo>
                  <a:lnTo>
                    <a:pt x="54" y="28"/>
                  </a:lnTo>
                  <a:lnTo>
                    <a:pt x="44" y="38"/>
                  </a:lnTo>
                  <a:lnTo>
                    <a:pt x="35" y="49"/>
                  </a:lnTo>
                  <a:lnTo>
                    <a:pt x="26" y="62"/>
                  </a:lnTo>
                  <a:lnTo>
                    <a:pt x="18" y="76"/>
                  </a:lnTo>
                  <a:lnTo>
                    <a:pt x="12" y="91"/>
                  </a:lnTo>
                  <a:lnTo>
                    <a:pt x="7" y="110"/>
                  </a:lnTo>
                  <a:lnTo>
                    <a:pt x="3" y="129"/>
                  </a:lnTo>
                  <a:lnTo>
                    <a:pt x="1" y="150"/>
                  </a:lnTo>
                  <a:lnTo>
                    <a:pt x="0" y="173"/>
                  </a:lnTo>
                  <a:lnTo>
                    <a:pt x="0" y="1067"/>
                  </a:lnTo>
                  <a:lnTo>
                    <a:pt x="0" y="1067"/>
                  </a:lnTo>
                  <a:lnTo>
                    <a:pt x="1" y="1089"/>
                  </a:lnTo>
                  <a:lnTo>
                    <a:pt x="4" y="1110"/>
                  </a:lnTo>
                  <a:lnTo>
                    <a:pt x="9" y="1131"/>
                  </a:lnTo>
                  <a:lnTo>
                    <a:pt x="16" y="1151"/>
                  </a:lnTo>
                  <a:lnTo>
                    <a:pt x="25" y="1170"/>
                  </a:lnTo>
                  <a:lnTo>
                    <a:pt x="37" y="1188"/>
                  </a:lnTo>
                  <a:lnTo>
                    <a:pt x="49" y="1204"/>
                  </a:lnTo>
                  <a:lnTo>
                    <a:pt x="63" y="1220"/>
                  </a:lnTo>
                  <a:lnTo>
                    <a:pt x="78" y="1234"/>
                  </a:lnTo>
                  <a:lnTo>
                    <a:pt x="96" y="1246"/>
                  </a:lnTo>
                  <a:lnTo>
                    <a:pt x="113" y="1257"/>
                  </a:lnTo>
                  <a:lnTo>
                    <a:pt x="133" y="1267"/>
                  </a:lnTo>
                  <a:lnTo>
                    <a:pt x="152" y="1274"/>
                  </a:lnTo>
                  <a:lnTo>
                    <a:pt x="172" y="1279"/>
                  </a:lnTo>
                  <a:lnTo>
                    <a:pt x="195" y="1282"/>
                  </a:lnTo>
                  <a:lnTo>
                    <a:pt x="216" y="1283"/>
                  </a:lnTo>
                  <a:lnTo>
                    <a:pt x="629" y="1283"/>
                  </a:lnTo>
                  <a:lnTo>
                    <a:pt x="629" y="1283"/>
                  </a:lnTo>
                  <a:lnTo>
                    <a:pt x="638" y="1282"/>
                  </a:lnTo>
                  <a:lnTo>
                    <a:pt x="646" y="1280"/>
                  </a:lnTo>
                  <a:lnTo>
                    <a:pt x="655" y="1276"/>
                  </a:lnTo>
                  <a:lnTo>
                    <a:pt x="661" y="1270"/>
                  </a:lnTo>
                  <a:lnTo>
                    <a:pt x="667" y="1264"/>
                  </a:lnTo>
                  <a:lnTo>
                    <a:pt x="671" y="1255"/>
                  </a:lnTo>
                  <a:lnTo>
                    <a:pt x="673" y="1247"/>
                  </a:lnTo>
                  <a:lnTo>
                    <a:pt x="674" y="1238"/>
                  </a:lnTo>
                  <a:lnTo>
                    <a:pt x="674" y="1238"/>
                  </a:lnTo>
                  <a:lnTo>
                    <a:pt x="673" y="1229"/>
                  </a:lnTo>
                  <a:lnTo>
                    <a:pt x="671" y="1221"/>
                  </a:lnTo>
                  <a:lnTo>
                    <a:pt x="667" y="1213"/>
                  </a:lnTo>
                  <a:lnTo>
                    <a:pt x="661" y="1206"/>
                  </a:lnTo>
                  <a:lnTo>
                    <a:pt x="655" y="1200"/>
                  </a:lnTo>
                  <a:lnTo>
                    <a:pt x="646" y="1196"/>
                  </a:lnTo>
                  <a:lnTo>
                    <a:pt x="638" y="1194"/>
                  </a:lnTo>
                  <a:lnTo>
                    <a:pt x="629" y="1193"/>
                  </a:lnTo>
                  <a:lnTo>
                    <a:pt x="216" y="1193"/>
                  </a:lnTo>
                  <a:lnTo>
                    <a:pt x="216" y="1193"/>
                  </a:lnTo>
                  <a:lnTo>
                    <a:pt x="204" y="1192"/>
                  </a:lnTo>
                  <a:lnTo>
                    <a:pt x="191" y="1190"/>
                  </a:lnTo>
                  <a:lnTo>
                    <a:pt x="178" y="1187"/>
                  </a:lnTo>
                  <a:lnTo>
                    <a:pt x="167" y="1183"/>
                  </a:lnTo>
                  <a:lnTo>
                    <a:pt x="156" y="1178"/>
                  </a:lnTo>
                  <a:lnTo>
                    <a:pt x="146" y="1172"/>
                  </a:lnTo>
                  <a:lnTo>
                    <a:pt x="136" y="1164"/>
                  </a:lnTo>
                  <a:lnTo>
                    <a:pt x="127" y="1155"/>
                  </a:lnTo>
                  <a:lnTo>
                    <a:pt x="119" y="1147"/>
                  </a:lnTo>
                  <a:lnTo>
                    <a:pt x="112" y="1137"/>
                  </a:lnTo>
                  <a:lnTo>
                    <a:pt x="105" y="1127"/>
                  </a:lnTo>
                  <a:lnTo>
                    <a:pt x="100" y="1116"/>
                  </a:lnTo>
                  <a:lnTo>
                    <a:pt x="96" y="1104"/>
                  </a:lnTo>
                  <a:lnTo>
                    <a:pt x="93" y="1092"/>
                  </a:lnTo>
                  <a:lnTo>
                    <a:pt x="91" y="1080"/>
                  </a:lnTo>
                  <a:lnTo>
                    <a:pt x="90" y="1067"/>
                  </a:lnTo>
                  <a:lnTo>
                    <a:pt x="90" y="383"/>
                  </a:lnTo>
                  <a:lnTo>
                    <a:pt x="1574" y="383"/>
                  </a:lnTo>
                  <a:lnTo>
                    <a:pt x="1576" y="383"/>
                  </a:lnTo>
                  <a:lnTo>
                    <a:pt x="1576" y="383"/>
                  </a:lnTo>
                  <a:lnTo>
                    <a:pt x="1585" y="383"/>
                  </a:lnTo>
                  <a:lnTo>
                    <a:pt x="1593" y="380"/>
                  </a:lnTo>
                  <a:lnTo>
                    <a:pt x="1601" y="376"/>
                  </a:lnTo>
                  <a:lnTo>
                    <a:pt x="1607" y="371"/>
                  </a:lnTo>
                  <a:lnTo>
                    <a:pt x="1612" y="364"/>
                  </a:lnTo>
                  <a:lnTo>
                    <a:pt x="1617" y="356"/>
                  </a:lnTo>
                  <a:lnTo>
                    <a:pt x="1619" y="348"/>
                  </a:lnTo>
                  <a:lnTo>
                    <a:pt x="1620" y="338"/>
                  </a:lnTo>
                  <a:lnTo>
                    <a:pt x="1620" y="136"/>
                  </a:lnTo>
                  <a:lnTo>
                    <a:pt x="1620" y="136"/>
                  </a:lnTo>
                  <a:lnTo>
                    <a:pt x="1619" y="122"/>
                  </a:lnTo>
                  <a:lnTo>
                    <a:pt x="1617" y="109"/>
                  </a:lnTo>
                  <a:lnTo>
                    <a:pt x="1614" y="96"/>
                  </a:lnTo>
                  <a:lnTo>
                    <a:pt x="1610" y="82"/>
                  </a:lnTo>
                  <a:lnTo>
                    <a:pt x="1604" y="71"/>
                  </a:lnTo>
                  <a:lnTo>
                    <a:pt x="1597" y="60"/>
                  </a:lnTo>
                  <a:lnTo>
                    <a:pt x="1589" y="49"/>
                  </a:lnTo>
                  <a:lnTo>
                    <a:pt x="1581" y="39"/>
                  </a:lnTo>
                  <a:lnTo>
                    <a:pt x="1570" y="30"/>
                  </a:lnTo>
                  <a:lnTo>
                    <a:pt x="1560" y="23"/>
                  </a:lnTo>
                  <a:lnTo>
                    <a:pt x="1549" y="16"/>
                  </a:lnTo>
                  <a:lnTo>
                    <a:pt x="1537" y="10"/>
                  </a:lnTo>
                  <a:lnTo>
                    <a:pt x="1525" y="6"/>
                  </a:lnTo>
                  <a:lnTo>
                    <a:pt x="1511" y="2"/>
                  </a:lnTo>
                  <a:lnTo>
                    <a:pt x="1498" y="0"/>
                  </a:lnTo>
                  <a:lnTo>
                    <a:pt x="1484" y="0"/>
                  </a:lnTo>
                  <a:lnTo>
                    <a:pt x="1484" y="0"/>
                  </a:lnTo>
                  <a:close/>
                  <a:moveTo>
                    <a:pt x="1227" y="276"/>
                  </a:moveTo>
                  <a:lnTo>
                    <a:pt x="1074" y="276"/>
                  </a:lnTo>
                  <a:lnTo>
                    <a:pt x="1074" y="122"/>
                  </a:lnTo>
                  <a:lnTo>
                    <a:pt x="1227" y="122"/>
                  </a:lnTo>
                  <a:lnTo>
                    <a:pt x="1227" y="276"/>
                  </a:lnTo>
                  <a:close/>
                  <a:moveTo>
                    <a:pt x="1478" y="276"/>
                  </a:moveTo>
                  <a:lnTo>
                    <a:pt x="1324" y="276"/>
                  </a:lnTo>
                  <a:lnTo>
                    <a:pt x="1324" y="122"/>
                  </a:lnTo>
                  <a:lnTo>
                    <a:pt x="1478" y="122"/>
                  </a:lnTo>
                  <a:lnTo>
                    <a:pt x="147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429" name="Freeform 193"/>
            <p:cNvSpPr>
              <a:spLocks noEditPoints="1"/>
            </p:cNvSpPr>
            <p:nvPr/>
          </p:nvSpPr>
          <p:spPr bwMode="auto">
            <a:xfrm>
              <a:off x="4635220" y="2629759"/>
              <a:ext cx="119810" cy="119810"/>
            </a:xfrm>
            <a:custGeom>
              <a:avLst/>
              <a:gdLst>
                <a:gd name="T0" fmla="*/ 464 w 515"/>
                <a:gd name="T1" fmla="*/ 387 h 515"/>
                <a:gd name="T2" fmla="*/ 488 w 515"/>
                <a:gd name="T3" fmla="*/ 390 h 515"/>
                <a:gd name="T4" fmla="*/ 515 w 515"/>
                <a:gd name="T5" fmla="*/ 328 h 515"/>
                <a:gd name="T6" fmla="*/ 490 w 515"/>
                <a:gd name="T7" fmla="*/ 308 h 515"/>
                <a:gd name="T8" fmla="*/ 472 w 515"/>
                <a:gd name="T9" fmla="*/ 268 h 515"/>
                <a:gd name="T10" fmla="*/ 475 w 515"/>
                <a:gd name="T11" fmla="*/ 236 h 515"/>
                <a:gd name="T12" fmla="*/ 498 w 515"/>
                <a:gd name="T13" fmla="*/ 200 h 515"/>
                <a:gd name="T14" fmla="*/ 510 w 515"/>
                <a:gd name="T15" fmla="*/ 171 h 515"/>
                <a:gd name="T16" fmla="*/ 488 w 515"/>
                <a:gd name="T17" fmla="*/ 126 h 515"/>
                <a:gd name="T18" fmla="*/ 447 w 515"/>
                <a:gd name="T19" fmla="*/ 127 h 515"/>
                <a:gd name="T20" fmla="*/ 409 w 515"/>
                <a:gd name="T21" fmla="*/ 105 h 515"/>
                <a:gd name="T22" fmla="*/ 391 w 515"/>
                <a:gd name="T23" fmla="*/ 78 h 515"/>
                <a:gd name="T24" fmla="*/ 387 w 515"/>
                <a:gd name="T25" fmla="*/ 37 h 515"/>
                <a:gd name="T26" fmla="*/ 359 w 515"/>
                <a:gd name="T27" fmla="*/ 11 h 515"/>
                <a:gd name="T28" fmla="*/ 321 w 515"/>
                <a:gd name="T29" fmla="*/ 10 h 515"/>
                <a:gd name="T30" fmla="*/ 289 w 515"/>
                <a:gd name="T31" fmla="*/ 37 h 515"/>
                <a:gd name="T32" fmla="*/ 258 w 515"/>
                <a:gd name="T33" fmla="*/ 43 h 515"/>
                <a:gd name="T34" fmla="*/ 216 w 515"/>
                <a:gd name="T35" fmla="*/ 31 h 515"/>
                <a:gd name="T36" fmla="*/ 188 w 515"/>
                <a:gd name="T37" fmla="*/ 0 h 515"/>
                <a:gd name="T38" fmla="*/ 139 w 515"/>
                <a:gd name="T39" fmla="*/ 18 h 515"/>
                <a:gd name="T40" fmla="*/ 128 w 515"/>
                <a:gd name="T41" fmla="*/ 47 h 515"/>
                <a:gd name="T42" fmla="*/ 119 w 515"/>
                <a:gd name="T43" fmla="*/ 88 h 515"/>
                <a:gd name="T44" fmla="*/ 97 w 515"/>
                <a:gd name="T45" fmla="*/ 113 h 515"/>
                <a:gd name="T46" fmla="*/ 57 w 515"/>
                <a:gd name="T47" fmla="*/ 128 h 515"/>
                <a:gd name="T48" fmla="*/ 26 w 515"/>
                <a:gd name="T49" fmla="*/ 126 h 515"/>
                <a:gd name="T50" fmla="*/ 0 w 515"/>
                <a:gd name="T51" fmla="*/ 188 h 515"/>
                <a:gd name="T52" fmla="*/ 25 w 515"/>
                <a:gd name="T53" fmla="*/ 208 h 515"/>
                <a:gd name="T54" fmla="*/ 42 w 515"/>
                <a:gd name="T55" fmla="*/ 247 h 515"/>
                <a:gd name="T56" fmla="*/ 39 w 515"/>
                <a:gd name="T57" fmla="*/ 279 h 515"/>
                <a:gd name="T58" fmla="*/ 16 w 515"/>
                <a:gd name="T59" fmla="*/ 316 h 515"/>
                <a:gd name="T60" fmla="*/ 4 w 515"/>
                <a:gd name="T61" fmla="*/ 344 h 515"/>
                <a:gd name="T62" fmla="*/ 26 w 515"/>
                <a:gd name="T63" fmla="*/ 390 h 515"/>
                <a:gd name="T64" fmla="*/ 68 w 515"/>
                <a:gd name="T65" fmla="*/ 388 h 515"/>
                <a:gd name="T66" fmla="*/ 105 w 515"/>
                <a:gd name="T67" fmla="*/ 410 h 515"/>
                <a:gd name="T68" fmla="*/ 123 w 515"/>
                <a:gd name="T69" fmla="*/ 437 h 515"/>
                <a:gd name="T70" fmla="*/ 127 w 515"/>
                <a:gd name="T71" fmla="*/ 479 h 515"/>
                <a:gd name="T72" fmla="*/ 155 w 515"/>
                <a:gd name="T73" fmla="*/ 504 h 515"/>
                <a:gd name="T74" fmla="*/ 193 w 515"/>
                <a:gd name="T75" fmla="*/ 506 h 515"/>
                <a:gd name="T76" fmla="*/ 225 w 515"/>
                <a:gd name="T77" fmla="*/ 479 h 515"/>
                <a:gd name="T78" fmla="*/ 258 w 515"/>
                <a:gd name="T79" fmla="*/ 472 h 515"/>
                <a:gd name="T80" fmla="*/ 298 w 515"/>
                <a:gd name="T81" fmla="*/ 484 h 515"/>
                <a:gd name="T82" fmla="*/ 328 w 515"/>
                <a:gd name="T83" fmla="*/ 515 h 515"/>
                <a:gd name="T84" fmla="*/ 344 w 515"/>
                <a:gd name="T85" fmla="*/ 357 h 515"/>
                <a:gd name="T86" fmla="*/ 352 w 515"/>
                <a:gd name="T87" fmla="*/ 336 h 515"/>
                <a:gd name="T88" fmla="*/ 374 w 515"/>
                <a:gd name="T89" fmla="*/ 328 h 515"/>
                <a:gd name="T90" fmla="*/ 389 w 515"/>
                <a:gd name="T91" fmla="*/ 332 h 515"/>
                <a:gd name="T92" fmla="*/ 258 w 515"/>
                <a:gd name="T93" fmla="*/ 337 h 515"/>
                <a:gd name="T94" fmla="*/ 213 w 515"/>
                <a:gd name="T95" fmla="*/ 324 h 515"/>
                <a:gd name="T96" fmla="*/ 180 w 515"/>
                <a:gd name="T97" fmla="*/ 274 h 515"/>
                <a:gd name="T98" fmla="*/ 178 w 515"/>
                <a:gd name="T99" fmla="*/ 250 h 515"/>
                <a:gd name="T100" fmla="*/ 201 w 515"/>
                <a:gd name="T101" fmla="*/ 202 h 515"/>
                <a:gd name="T102" fmla="*/ 250 w 515"/>
                <a:gd name="T103" fmla="*/ 179 h 515"/>
                <a:gd name="T104" fmla="*/ 273 w 515"/>
                <a:gd name="T105" fmla="*/ 181 h 515"/>
                <a:gd name="T106" fmla="*/ 323 w 515"/>
                <a:gd name="T107" fmla="*/ 213 h 515"/>
                <a:gd name="T108" fmla="*/ 336 w 515"/>
                <a:gd name="T109" fmla="*/ 258 h 515"/>
                <a:gd name="T110" fmla="*/ 329 w 515"/>
                <a:gd name="T111" fmla="*/ 289 h 515"/>
                <a:gd name="T112" fmla="*/ 287 w 515"/>
                <a:gd name="T113" fmla="*/ 330 h 515"/>
                <a:gd name="T114" fmla="*/ 258 w 515"/>
                <a:gd name="T115" fmla="*/ 33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5" h="515">
                  <a:moveTo>
                    <a:pt x="393" y="335"/>
                  </a:moveTo>
                  <a:lnTo>
                    <a:pt x="456" y="387"/>
                  </a:lnTo>
                  <a:lnTo>
                    <a:pt x="456" y="387"/>
                  </a:lnTo>
                  <a:lnTo>
                    <a:pt x="464" y="387"/>
                  </a:lnTo>
                  <a:lnTo>
                    <a:pt x="472" y="387"/>
                  </a:lnTo>
                  <a:lnTo>
                    <a:pt x="480" y="388"/>
                  </a:lnTo>
                  <a:lnTo>
                    <a:pt x="488" y="390"/>
                  </a:lnTo>
                  <a:lnTo>
                    <a:pt x="488" y="390"/>
                  </a:lnTo>
                  <a:lnTo>
                    <a:pt x="496" y="375"/>
                  </a:lnTo>
                  <a:lnTo>
                    <a:pt x="503" y="360"/>
                  </a:lnTo>
                  <a:lnTo>
                    <a:pt x="510" y="344"/>
                  </a:lnTo>
                  <a:lnTo>
                    <a:pt x="515" y="328"/>
                  </a:lnTo>
                  <a:lnTo>
                    <a:pt x="515" y="328"/>
                  </a:lnTo>
                  <a:lnTo>
                    <a:pt x="506" y="322"/>
                  </a:lnTo>
                  <a:lnTo>
                    <a:pt x="498" y="316"/>
                  </a:lnTo>
                  <a:lnTo>
                    <a:pt x="490" y="308"/>
                  </a:lnTo>
                  <a:lnTo>
                    <a:pt x="484" y="299"/>
                  </a:lnTo>
                  <a:lnTo>
                    <a:pt x="479" y="290"/>
                  </a:lnTo>
                  <a:lnTo>
                    <a:pt x="475" y="279"/>
                  </a:lnTo>
                  <a:lnTo>
                    <a:pt x="472" y="268"/>
                  </a:lnTo>
                  <a:lnTo>
                    <a:pt x="472" y="258"/>
                  </a:lnTo>
                  <a:lnTo>
                    <a:pt x="472" y="258"/>
                  </a:lnTo>
                  <a:lnTo>
                    <a:pt x="472" y="247"/>
                  </a:lnTo>
                  <a:lnTo>
                    <a:pt x="475" y="236"/>
                  </a:lnTo>
                  <a:lnTo>
                    <a:pt x="479" y="225"/>
                  </a:lnTo>
                  <a:lnTo>
                    <a:pt x="484" y="216"/>
                  </a:lnTo>
                  <a:lnTo>
                    <a:pt x="490" y="208"/>
                  </a:lnTo>
                  <a:lnTo>
                    <a:pt x="498" y="200"/>
                  </a:lnTo>
                  <a:lnTo>
                    <a:pt x="506" y="193"/>
                  </a:lnTo>
                  <a:lnTo>
                    <a:pt x="515" y="188"/>
                  </a:lnTo>
                  <a:lnTo>
                    <a:pt x="515" y="188"/>
                  </a:lnTo>
                  <a:lnTo>
                    <a:pt x="510" y="171"/>
                  </a:lnTo>
                  <a:lnTo>
                    <a:pt x="503" y="155"/>
                  </a:lnTo>
                  <a:lnTo>
                    <a:pt x="496" y="140"/>
                  </a:lnTo>
                  <a:lnTo>
                    <a:pt x="488" y="126"/>
                  </a:lnTo>
                  <a:lnTo>
                    <a:pt x="488" y="126"/>
                  </a:lnTo>
                  <a:lnTo>
                    <a:pt x="479" y="128"/>
                  </a:lnTo>
                  <a:lnTo>
                    <a:pt x="468" y="128"/>
                  </a:lnTo>
                  <a:lnTo>
                    <a:pt x="457" y="128"/>
                  </a:lnTo>
                  <a:lnTo>
                    <a:pt x="447" y="127"/>
                  </a:lnTo>
                  <a:lnTo>
                    <a:pt x="437" y="124"/>
                  </a:lnTo>
                  <a:lnTo>
                    <a:pt x="426" y="119"/>
                  </a:lnTo>
                  <a:lnTo>
                    <a:pt x="417" y="113"/>
                  </a:lnTo>
                  <a:lnTo>
                    <a:pt x="409" y="105"/>
                  </a:lnTo>
                  <a:lnTo>
                    <a:pt x="409" y="105"/>
                  </a:lnTo>
                  <a:lnTo>
                    <a:pt x="402" y="97"/>
                  </a:lnTo>
                  <a:lnTo>
                    <a:pt x="395" y="88"/>
                  </a:lnTo>
                  <a:lnTo>
                    <a:pt x="391" y="78"/>
                  </a:lnTo>
                  <a:lnTo>
                    <a:pt x="389" y="68"/>
                  </a:lnTo>
                  <a:lnTo>
                    <a:pt x="386" y="58"/>
                  </a:lnTo>
                  <a:lnTo>
                    <a:pt x="386" y="47"/>
                  </a:lnTo>
                  <a:lnTo>
                    <a:pt x="387" y="37"/>
                  </a:lnTo>
                  <a:lnTo>
                    <a:pt x="390" y="26"/>
                  </a:lnTo>
                  <a:lnTo>
                    <a:pt x="390" y="26"/>
                  </a:lnTo>
                  <a:lnTo>
                    <a:pt x="375" y="18"/>
                  </a:lnTo>
                  <a:lnTo>
                    <a:pt x="359" y="11"/>
                  </a:lnTo>
                  <a:lnTo>
                    <a:pt x="344" y="6"/>
                  </a:lnTo>
                  <a:lnTo>
                    <a:pt x="328" y="0"/>
                  </a:lnTo>
                  <a:lnTo>
                    <a:pt x="328" y="0"/>
                  </a:lnTo>
                  <a:lnTo>
                    <a:pt x="321" y="10"/>
                  </a:lnTo>
                  <a:lnTo>
                    <a:pt x="314" y="18"/>
                  </a:lnTo>
                  <a:lnTo>
                    <a:pt x="308" y="24"/>
                  </a:lnTo>
                  <a:lnTo>
                    <a:pt x="298" y="31"/>
                  </a:lnTo>
                  <a:lnTo>
                    <a:pt x="289" y="37"/>
                  </a:lnTo>
                  <a:lnTo>
                    <a:pt x="279" y="39"/>
                  </a:lnTo>
                  <a:lnTo>
                    <a:pt x="269" y="42"/>
                  </a:lnTo>
                  <a:lnTo>
                    <a:pt x="258" y="43"/>
                  </a:lnTo>
                  <a:lnTo>
                    <a:pt x="258" y="43"/>
                  </a:lnTo>
                  <a:lnTo>
                    <a:pt x="246" y="42"/>
                  </a:lnTo>
                  <a:lnTo>
                    <a:pt x="235" y="39"/>
                  </a:lnTo>
                  <a:lnTo>
                    <a:pt x="225" y="37"/>
                  </a:lnTo>
                  <a:lnTo>
                    <a:pt x="216" y="31"/>
                  </a:lnTo>
                  <a:lnTo>
                    <a:pt x="207" y="24"/>
                  </a:lnTo>
                  <a:lnTo>
                    <a:pt x="200" y="18"/>
                  </a:lnTo>
                  <a:lnTo>
                    <a:pt x="193" y="10"/>
                  </a:lnTo>
                  <a:lnTo>
                    <a:pt x="188" y="0"/>
                  </a:lnTo>
                  <a:lnTo>
                    <a:pt x="188" y="0"/>
                  </a:lnTo>
                  <a:lnTo>
                    <a:pt x="170" y="6"/>
                  </a:lnTo>
                  <a:lnTo>
                    <a:pt x="155" y="11"/>
                  </a:lnTo>
                  <a:lnTo>
                    <a:pt x="139" y="18"/>
                  </a:lnTo>
                  <a:lnTo>
                    <a:pt x="124" y="26"/>
                  </a:lnTo>
                  <a:lnTo>
                    <a:pt x="124" y="26"/>
                  </a:lnTo>
                  <a:lnTo>
                    <a:pt x="127" y="37"/>
                  </a:lnTo>
                  <a:lnTo>
                    <a:pt x="128" y="47"/>
                  </a:lnTo>
                  <a:lnTo>
                    <a:pt x="128" y="58"/>
                  </a:lnTo>
                  <a:lnTo>
                    <a:pt x="126" y="68"/>
                  </a:lnTo>
                  <a:lnTo>
                    <a:pt x="123" y="78"/>
                  </a:lnTo>
                  <a:lnTo>
                    <a:pt x="119" y="88"/>
                  </a:lnTo>
                  <a:lnTo>
                    <a:pt x="112" y="97"/>
                  </a:lnTo>
                  <a:lnTo>
                    <a:pt x="105" y="105"/>
                  </a:lnTo>
                  <a:lnTo>
                    <a:pt x="105" y="105"/>
                  </a:lnTo>
                  <a:lnTo>
                    <a:pt x="97" y="113"/>
                  </a:lnTo>
                  <a:lnTo>
                    <a:pt x="88" y="119"/>
                  </a:lnTo>
                  <a:lnTo>
                    <a:pt x="78" y="124"/>
                  </a:lnTo>
                  <a:lnTo>
                    <a:pt x="68" y="127"/>
                  </a:lnTo>
                  <a:lnTo>
                    <a:pt x="57" y="128"/>
                  </a:lnTo>
                  <a:lnTo>
                    <a:pt x="46" y="128"/>
                  </a:lnTo>
                  <a:lnTo>
                    <a:pt x="37" y="128"/>
                  </a:lnTo>
                  <a:lnTo>
                    <a:pt x="26" y="126"/>
                  </a:lnTo>
                  <a:lnTo>
                    <a:pt x="26" y="126"/>
                  </a:lnTo>
                  <a:lnTo>
                    <a:pt x="18" y="140"/>
                  </a:lnTo>
                  <a:lnTo>
                    <a:pt x="11" y="155"/>
                  </a:lnTo>
                  <a:lnTo>
                    <a:pt x="4" y="171"/>
                  </a:lnTo>
                  <a:lnTo>
                    <a:pt x="0" y="188"/>
                  </a:lnTo>
                  <a:lnTo>
                    <a:pt x="0" y="188"/>
                  </a:lnTo>
                  <a:lnTo>
                    <a:pt x="8" y="193"/>
                  </a:lnTo>
                  <a:lnTo>
                    <a:pt x="18" y="200"/>
                  </a:lnTo>
                  <a:lnTo>
                    <a:pt x="25" y="208"/>
                  </a:lnTo>
                  <a:lnTo>
                    <a:pt x="30" y="216"/>
                  </a:lnTo>
                  <a:lnTo>
                    <a:pt x="35" y="225"/>
                  </a:lnTo>
                  <a:lnTo>
                    <a:pt x="39" y="236"/>
                  </a:lnTo>
                  <a:lnTo>
                    <a:pt x="42" y="247"/>
                  </a:lnTo>
                  <a:lnTo>
                    <a:pt x="42" y="258"/>
                  </a:lnTo>
                  <a:lnTo>
                    <a:pt x="42" y="258"/>
                  </a:lnTo>
                  <a:lnTo>
                    <a:pt x="42" y="268"/>
                  </a:lnTo>
                  <a:lnTo>
                    <a:pt x="39" y="279"/>
                  </a:lnTo>
                  <a:lnTo>
                    <a:pt x="35" y="290"/>
                  </a:lnTo>
                  <a:lnTo>
                    <a:pt x="30" y="299"/>
                  </a:lnTo>
                  <a:lnTo>
                    <a:pt x="25" y="308"/>
                  </a:lnTo>
                  <a:lnTo>
                    <a:pt x="16" y="316"/>
                  </a:lnTo>
                  <a:lnTo>
                    <a:pt x="8" y="322"/>
                  </a:lnTo>
                  <a:lnTo>
                    <a:pt x="0" y="328"/>
                  </a:lnTo>
                  <a:lnTo>
                    <a:pt x="0" y="328"/>
                  </a:lnTo>
                  <a:lnTo>
                    <a:pt x="4" y="344"/>
                  </a:lnTo>
                  <a:lnTo>
                    <a:pt x="11" y="360"/>
                  </a:lnTo>
                  <a:lnTo>
                    <a:pt x="18" y="375"/>
                  </a:lnTo>
                  <a:lnTo>
                    <a:pt x="26" y="390"/>
                  </a:lnTo>
                  <a:lnTo>
                    <a:pt x="26" y="390"/>
                  </a:lnTo>
                  <a:lnTo>
                    <a:pt x="37" y="387"/>
                  </a:lnTo>
                  <a:lnTo>
                    <a:pt x="46" y="387"/>
                  </a:lnTo>
                  <a:lnTo>
                    <a:pt x="57" y="387"/>
                  </a:lnTo>
                  <a:lnTo>
                    <a:pt x="68" y="388"/>
                  </a:lnTo>
                  <a:lnTo>
                    <a:pt x="78" y="391"/>
                  </a:lnTo>
                  <a:lnTo>
                    <a:pt x="88" y="397"/>
                  </a:lnTo>
                  <a:lnTo>
                    <a:pt x="97" y="402"/>
                  </a:lnTo>
                  <a:lnTo>
                    <a:pt x="105" y="410"/>
                  </a:lnTo>
                  <a:lnTo>
                    <a:pt x="105" y="410"/>
                  </a:lnTo>
                  <a:lnTo>
                    <a:pt x="112" y="418"/>
                  </a:lnTo>
                  <a:lnTo>
                    <a:pt x="119" y="428"/>
                  </a:lnTo>
                  <a:lnTo>
                    <a:pt x="123" y="437"/>
                  </a:lnTo>
                  <a:lnTo>
                    <a:pt x="126" y="448"/>
                  </a:lnTo>
                  <a:lnTo>
                    <a:pt x="128" y="457"/>
                  </a:lnTo>
                  <a:lnTo>
                    <a:pt x="128" y="468"/>
                  </a:lnTo>
                  <a:lnTo>
                    <a:pt x="127" y="479"/>
                  </a:lnTo>
                  <a:lnTo>
                    <a:pt x="124" y="490"/>
                  </a:lnTo>
                  <a:lnTo>
                    <a:pt x="124" y="490"/>
                  </a:lnTo>
                  <a:lnTo>
                    <a:pt x="139" y="498"/>
                  </a:lnTo>
                  <a:lnTo>
                    <a:pt x="155" y="504"/>
                  </a:lnTo>
                  <a:lnTo>
                    <a:pt x="170" y="510"/>
                  </a:lnTo>
                  <a:lnTo>
                    <a:pt x="188" y="515"/>
                  </a:lnTo>
                  <a:lnTo>
                    <a:pt x="188" y="515"/>
                  </a:lnTo>
                  <a:lnTo>
                    <a:pt x="193" y="506"/>
                  </a:lnTo>
                  <a:lnTo>
                    <a:pt x="200" y="498"/>
                  </a:lnTo>
                  <a:lnTo>
                    <a:pt x="207" y="491"/>
                  </a:lnTo>
                  <a:lnTo>
                    <a:pt x="216" y="484"/>
                  </a:lnTo>
                  <a:lnTo>
                    <a:pt x="225" y="479"/>
                  </a:lnTo>
                  <a:lnTo>
                    <a:pt x="235" y="476"/>
                  </a:lnTo>
                  <a:lnTo>
                    <a:pt x="246" y="473"/>
                  </a:lnTo>
                  <a:lnTo>
                    <a:pt x="258" y="472"/>
                  </a:lnTo>
                  <a:lnTo>
                    <a:pt x="258" y="472"/>
                  </a:lnTo>
                  <a:lnTo>
                    <a:pt x="269" y="473"/>
                  </a:lnTo>
                  <a:lnTo>
                    <a:pt x="279" y="476"/>
                  </a:lnTo>
                  <a:lnTo>
                    <a:pt x="289" y="479"/>
                  </a:lnTo>
                  <a:lnTo>
                    <a:pt x="298" y="484"/>
                  </a:lnTo>
                  <a:lnTo>
                    <a:pt x="308" y="491"/>
                  </a:lnTo>
                  <a:lnTo>
                    <a:pt x="314" y="498"/>
                  </a:lnTo>
                  <a:lnTo>
                    <a:pt x="321" y="506"/>
                  </a:lnTo>
                  <a:lnTo>
                    <a:pt x="328" y="515"/>
                  </a:lnTo>
                  <a:lnTo>
                    <a:pt x="328" y="515"/>
                  </a:lnTo>
                  <a:lnTo>
                    <a:pt x="344" y="510"/>
                  </a:lnTo>
                  <a:lnTo>
                    <a:pt x="344" y="357"/>
                  </a:lnTo>
                  <a:lnTo>
                    <a:pt x="344" y="357"/>
                  </a:lnTo>
                  <a:lnTo>
                    <a:pt x="344" y="352"/>
                  </a:lnTo>
                  <a:lnTo>
                    <a:pt x="347" y="345"/>
                  </a:lnTo>
                  <a:lnTo>
                    <a:pt x="349" y="340"/>
                  </a:lnTo>
                  <a:lnTo>
                    <a:pt x="352" y="336"/>
                  </a:lnTo>
                  <a:lnTo>
                    <a:pt x="356" y="332"/>
                  </a:lnTo>
                  <a:lnTo>
                    <a:pt x="362" y="329"/>
                  </a:lnTo>
                  <a:lnTo>
                    <a:pt x="367" y="328"/>
                  </a:lnTo>
                  <a:lnTo>
                    <a:pt x="374" y="328"/>
                  </a:lnTo>
                  <a:lnTo>
                    <a:pt x="374" y="328"/>
                  </a:lnTo>
                  <a:lnTo>
                    <a:pt x="378" y="328"/>
                  </a:lnTo>
                  <a:lnTo>
                    <a:pt x="383" y="329"/>
                  </a:lnTo>
                  <a:lnTo>
                    <a:pt x="389" y="332"/>
                  </a:lnTo>
                  <a:lnTo>
                    <a:pt x="393" y="335"/>
                  </a:lnTo>
                  <a:lnTo>
                    <a:pt x="393" y="335"/>
                  </a:lnTo>
                  <a:close/>
                  <a:moveTo>
                    <a:pt x="258" y="337"/>
                  </a:moveTo>
                  <a:lnTo>
                    <a:pt x="258" y="337"/>
                  </a:lnTo>
                  <a:lnTo>
                    <a:pt x="250" y="336"/>
                  </a:lnTo>
                  <a:lnTo>
                    <a:pt x="242" y="335"/>
                  </a:lnTo>
                  <a:lnTo>
                    <a:pt x="227" y="330"/>
                  </a:lnTo>
                  <a:lnTo>
                    <a:pt x="213" y="324"/>
                  </a:lnTo>
                  <a:lnTo>
                    <a:pt x="201" y="313"/>
                  </a:lnTo>
                  <a:lnTo>
                    <a:pt x="192" y="302"/>
                  </a:lnTo>
                  <a:lnTo>
                    <a:pt x="185" y="289"/>
                  </a:lnTo>
                  <a:lnTo>
                    <a:pt x="180" y="274"/>
                  </a:lnTo>
                  <a:lnTo>
                    <a:pt x="178" y="266"/>
                  </a:lnTo>
                  <a:lnTo>
                    <a:pt x="178" y="258"/>
                  </a:lnTo>
                  <a:lnTo>
                    <a:pt x="178" y="258"/>
                  </a:lnTo>
                  <a:lnTo>
                    <a:pt x="178" y="250"/>
                  </a:lnTo>
                  <a:lnTo>
                    <a:pt x="180" y="241"/>
                  </a:lnTo>
                  <a:lnTo>
                    <a:pt x="185" y="227"/>
                  </a:lnTo>
                  <a:lnTo>
                    <a:pt x="192" y="213"/>
                  </a:lnTo>
                  <a:lnTo>
                    <a:pt x="201" y="202"/>
                  </a:lnTo>
                  <a:lnTo>
                    <a:pt x="213" y="193"/>
                  </a:lnTo>
                  <a:lnTo>
                    <a:pt x="227" y="185"/>
                  </a:lnTo>
                  <a:lnTo>
                    <a:pt x="242" y="181"/>
                  </a:lnTo>
                  <a:lnTo>
                    <a:pt x="250" y="179"/>
                  </a:lnTo>
                  <a:lnTo>
                    <a:pt x="258" y="179"/>
                  </a:lnTo>
                  <a:lnTo>
                    <a:pt x="258" y="179"/>
                  </a:lnTo>
                  <a:lnTo>
                    <a:pt x="266" y="179"/>
                  </a:lnTo>
                  <a:lnTo>
                    <a:pt x="273" y="181"/>
                  </a:lnTo>
                  <a:lnTo>
                    <a:pt x="287" y="185"/>
                  </a:lnTo>
                  <a:lnTo>
                    <a:pt x="301" y="193"/>
                  </a:lnTo>
                  <a:lnTo>
                    <a:pt x="313" y="202"/>
                  </a:lnTo>
                  <a:lnTo>
                    <a:pt x="323" y="213"/>
                  </a:lnTo>
                  <a:lnTo>
                    <a:pt x="329" y="227"/>
                  </a:lnTo>
                  <a:lnTo>
                    <a:pt x="335" y="241"/>
                  </a:lnTo>
                  <a:lnTo>
                    <a:pt x="336" y="250"/>
                  </a:lnTo>
                  <a:lnTo>
                    <a:pt x="336" y="258"/>
                  </a:lnTo>
                  <a:lnTo>
                    <a:pt x="336" y="258"/>
                  </a:lnTo>
                  <a:lnTo>
                    <a:pt x="336" y="266"/>
                  </a:lnTo>
                  <a:lnTo>
                    <a:pt x="335" y="274"/>
                  </a:lnTo>
                  <a:lnTo>
                    <a:pt x="329" y="289"/>
                  </a:lnTo>
                  <a:lnTo>
                    <a:pt x="323" y="302"/>
                  </a:lnTo>
                  <a:lnTo>
                    <a:pt x="313" y="313"/>
                  </a:lnTo>
                  <a:lnTo>
                    <a:pt x="301" y="324"/>
                  </a:lnTo>
                  <a:lnTo>
                    <a:pt x="287" y="330"/>
                  </a:lnTo>
                  <a:lnTo>
                    <a:pt x="273" y="335"/>
                  </a:lnTo>
                  <a:lnTo>
                    <a:pt x="266" y="336"/>
                  </a:lnTo>
                  <a:lnTo>
                    <a:pt x="258" y="337"/>
                  </a:lnTo>
                  <a:lnTo>
                    <a:pt x="258"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sp>
          <p:nvSpPr>
            <p:cNvPr id="430" name="Freeform 194"/>
            <p:cNvSpPr>
              <a:spLocks/>
            </p:cNvSpPr>
            <p:nvPr/>
          </p:nvSpPr>
          <p:spPr bwMode="auto">
            <a:xfrm>
              <a:off x="4724050" y="2714881"/>
              <a:ext cx="43652" cy="74766"/>
            </a:xfrm>
            <a:custGeom>
              <a:avLst/>
              <a:gdLst>
                <a:gd name="T0" fmla="*/ 186 w 187"/>
                <a:gd name="T1" fmla="*/ 151 h 324"/>
                <a:gd name="T2" fmla="*/ 56 w 187"/>
                <a:gd name="T3" fmla="*/ 44 h 324"/>
                <a:gd name="T4" fmla="*/ 6 w 187"/>
                <a:gd name="T5" fmla="*/ 2 h 324"/>
                <a:gd name="T6" fmla="*/ 6 w 187"/>
                <a:gd name="T7" fmla="*/ 2 h 324"/>
                <a:gd name="T8" fmla="*/ 4 w 187"/>
                <a:gd name="T9" fmla="*/ 0 h 324"/>
                <a:gd name="T10" fmla="*/ 4 w 187"/>
                <a:gd name="T11" fmla="*/ 0 h 324"/>
                <a:gd name="T12" fmla="*/ 1 w 187"/>
                <a:gd name="T13" fmla="*/ 2 h 324"/>
                <a:gd name="T14" fmla="*/ 0 w 187"/>
                <a:gd name="T15" fmla="*/ 4 h 324"/>
                <a:gd name="T16" fmla="*/ 0 w 187"/>
                <a:gd name="T17" fmla="*/ 146 h 324"/>
                <a:gd name="T18" fmla="*/ 0 w 187"/>
                <a:gd name="T19" fmla="*/ 238 h 324"/>
                <a:gd name="T20" fmla="*/ 0 w 187"/>
                <a:gd name="T21" fmla="*/ 238 h 324"/>
                <a:gd name="T22" fmla="*/ 1 w 187"/>
                <a:gd name="T23" fmla="*/ 242 h 324"/>
                <a:gd name="T24" fmla="*/ 4 w 187"/>
                <a:gd name="T25" fmla="*/ 243 h 324"/>
                <a:gd name="T26" fmla="*/ 4 w 187"/>
                <a:gd name="T27" fmla="*/ 243 h 324"/>
                <a:gd name="T28" fmla="*/ 6 w 187"/>
                <a:gd name="T29" fmla="*/ 242 h 324"/>
                <a:gd name="T30" fmla="*/ 55 w 187"/>
                <a:gd name="T31" fmla="*/ 204 h 324"/>
                <a:gd name="T32" fmla="*/ 55 w 187"/>
                <a:gd name="T33" fmla="*/ 204 h 324"/>
                <a:gd name="T34" fmla="*/ 59 w 187"/>
                <a:gd name="T35" fmla="*/ 203 h 324"/>
                <a:gd name="T36" fmla="*/ 59 w 187"/>
                <a:gd name="T37" fmla="*/ 203 h 324"/>
                <a:gd name="T38" fmla="*/ 62 w 187"/>
                <a:gd name="T39" fmla="*/ 204 h 324"/>
                <a:gd name="T40" fmla="*/ 64 w 187"/>
                <a:gd name="T41" fmla="*/ 207 h 324"/>
                <a:gd name="T42" fmla="*/ 117 w 187"/>
                <a:gd name="T43" fmla="*/ 320 h 324"/>
                <a:gd name="T44" fmla="*/ 117 w 187"/>
                <a:gd name="T45" fmla="*/ 320 h 324"/>
                <a:gd name="T46" fmla="*/ 120 w 187"/>
                <a:gd name="T47" fmla="*/ 323 h 324"/>
                <a:gd name="T48" fmla="*/ 124 w 187"/>
                <a:gd name="T49" fmla="*/ 324 h 324"/>
                <a:gd name="T50" fmla="*/ 124 w 187"/>
                <a:gd name="T51" fmla="*/ 324 h 324"/>
                <a:gd name="T52" fmla="*/ 128 w 187"/>
                <a:gd name="T53" fmla="*/ 323 h 324"/>
                <a:gd name="T54" fmla="*/ 171 w 187"/>
                <a:gd name="T55" fmla="*/ 302 h 324"/>
                <a:gd name="T56" fmla="*/ 171 w 187"/>
                <a:gd name="T57" fmla="*/ 302 h 324"/>
                <a:gd name="T58" fmla="*/ 174 w 187"/>
                <a:gd name="T59" fmla="*/ 301 h 324"/>
                <a:gd name="T60" fmla="*/ 175 w 187"/>
                <a:gd name="T61" fmla="*/ 298 h 324"/>
                <a:gd name="T62" fmla="*/ 175 w 187"/>
                <a:gd name="T63" fmla="*/ 296 h 324"/>
                <a:gd name="T64" fmla="*/ 175 w 187"/>
                <a:gd name="T65" fmla="*/ 293 h 324"/>
                <a:gd name="T66" fmla="*/ 121 w 187"/>
                <a:gd name="T67" fmla="*/ 180 h 324"/>
                <a:gd name="T68" fmla="*/ 121 w 187"/>
                <a:gd name="T69" fmla="*/ 180 h 324"/>
                <a:gd name="T70" fmla="*/ 121 w 187"/>
                <a:gd name="T71" fmla="*/ 177 h 324"/>
                <a:gd name="T72" fmla="*/ 121 w 187"/>
                <a:gd name="T73" fmla="*/ 174 h 324"/>
                <a:gd name="T74" fmla="*/ 122 w 187"/>
                <a:gd name="T75" fmla="*/ 172 h 324"/>
                <a:gd name="T76" fmla="*/ 125 w 187"/>
                <a:gd name="T77" fmla="*/ 170 h 324"/>
                <a:gd name="T78" fmla="*/ 184 w 187"/>
                <a:gd name="T79" fmla="*/ 158 h 324"/>
                <a:gd name="T80" fmla="*/ 184 w 187"/>
                <a:gd name="T81" fmla="*/ 158 h 324"/>
                <a:gd name="T82" fmla="*/ 187 w 187"/>
                <a:gd name="T83" fmla="*/ 157 h 324"/>
                <a:gd name="T84" fmla="*/ 187 w 187"/>
                <a:gd name="T85" fmla="*/ 155 h 324"/>
                <a:gd name="T86" fmla="*/ 187 w 187"/>
                <a:gd name="T87" fmla="*/ 154 h 324"/>
                <a:gd name="T88" fmla="*/ 186 w 187"/>
                <a:gd name="T89" fmla="*/ 151 h 324"/>
                <a:gd name="T90" fmla="*/ 186 w 187"/>
                <a:gd name="T91" fmla="*/ 15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324">
                  <a:moveTo>
                    <a:pt x="186" y="151"/>
                  </a:moveTo>
                  <a:lnTo>
                    <a:pt x="56" y="44"/>
                  </a:lnTo>
                  <a:lnTo>
                    <a:pt x="6" y="2"/>
                  </a:lnTo>
                  <a:lnTo>
                    <a:pt x="6" y="2"/>
                  </a:lnTo>
                  <a:lnTo>
                    <a:pt x="4" y="0"/>
                  </a:lnTo>
                  <a:lnTo>
                    <a:pt x="4" y="0"/>
                  </a:lnTo>
                  <a:lnTo>
                    <a:pt x="1" y="2"/>
                  </a:lnTo>
                  <a:lnTo>
                    <a:pt x="0" y="4"/>
                  </a:lnTo>
                  <a:lnTo>
                    <a:pt x="0" y="146"/>
                  </a:lnTo>
                  <a:lnTo>
                    <a:pt x="0" y="238"/>
                  </a:lnTo>
                  <a:lnTo>
                    <a:pt x="0" y="238"/>
                  </a:lnTo>
                  <a:lnTo>
                    <a:pt x="1" y="242"/>
                  </a:lnTo>
                  <a:lnTo>
                    <a:pt x="4" y="243"/>
                  </a:lnTo>
                  <a:lnTo>
                    <a:pt x="4" y="243"/>
                  </a:lnTo>
                  <a:lnTo>
                    <a:pt x="6" y="242"/>
                  </a:lnTo>
                  <a:lnTo>
                    <a:pt x="55" y="204"/>
                  </a:lnTo>
                  <a:lnTo>
                    <a:pt x="55" y="204"/>
                  </a:lnTo>
                  <a:lnTo>
                    <a:pt x="59" y="203"/>
                  </a:lnTo>
                  <a:lnTo>
                    <a:pt x="59" y="203"/>
                  </a:lnTo>
                  <a:lnTo>
                    <a:pt x="62" y="204"/>
                  </a:lnTo>
                  <a:lnTo>
                    <a:pt x="64" y="207"/>
                  </a:lnTo>
                  <a:lnTo>
                    <a:pt x="117" y="320"/>
                  </a:lnTo>
                  <a:lnTo>
                    <a:pt x="117" y="320"/>
                  </a:lnTo>
                  <a:lnTo>
                    <a:pt x="120" y="323"/>
                  </a:lnTo>
                  <a:lnTo>
                    <a:pt x="124" y="324"/>
                  </a:lnTo>
                  <a:lnTo>
                    <a:pt x="124" y="324"/>
                  </a:lnTo>
                  <a:lnTo>
                    <a:pt x="128" y="323"/>
                  </a:lnTo>
                  <a:lnTo>
                    <a:pt x="171" y="302"/>
                  </a:lnTo>
                  <a:lnTo>
                    <a:pt x="171" y="302"/>
                  </a:lnTo>
                  <a:lnTo>
                    <a:pt x="174" y="301"/>
                  </a:lnTo>
                  <a:lnTo>
                    <a:pt x="175" y="298"/>
                  </a:lnTo>
                  <a:lnTo>
                    <a:pt x="175" y="296"/>
                  </a:lnTo>
                  <a:lnTo>
                    <a:pt x="175" y="293"/>
                  </a:lnTo>
                  <a:lnTo>
                    <a:pt x="121" y="180"/>
                  </a:lnTo>
                  <a:lnTo>
                    <a:pt x="121" y="180"/>
                  </a:lnTo>
                  <a:lnTo>
                    <a:pt x="121" y="177"/>
                  </a:lnTo>
                  <a:lnTo>
                    <a:pt x="121" y="174"/>
                  </a:lnTo>
                  <a:lnTo>
                    <a:pt x="122" y="172"/>
                  </a:lnTo>
                  <a:lnTo>
                    <a:pt x="125" y="170"/>
                  </a:lnTo>
                  <a:lnTo>
                    <a:pt x="184" y="158"/>
                  </a:lnTo>
                  <a:lnTo>
                    <a:pt x="184" y="158"/>
                  </a:lnTo>
                  <a:lnTo>
                    <a:pt x="187" y="157"/>
                  </a:lnTo>
                  <a:lnTo>
                    <a:pt x="187" y="155"/>
                  </a:lnTo>
                  <a:lnTo>
                    <a:pt x="187" y="154"/>
                  </a:lnTo>
                  <a:lnTo>
                    <a:pt x="186" y="151"/>
                  </a:lnTo>
                  <a:lnTo>
                    <a:pt x="18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63" fontAlgn="auto">
                <a:spcBef>
                  <a:spcPts val="0"/>
                </a:spcBef>
                <a:spcAft>
                  <a:spcPts val="0"/>
                </a:spcAft>
                <a:defRPr/>
              </a:pPr>
              <a:endParaRPr lang="en-US" sz="1799" kern="0">
                <a:solidFill>
                  <a:srgbClr val="FFFFFF"/>
                </a:solidFill>
                <a:latin typeface="Arial"/>
              </a:endParaRPr>
            </a:p>
          </p:txBody>
        </p:sp>
      </p:grpSp>
      <p:cxnSp>
        <p:nvCxnSpPr>
          <p:cNvPr id="277" name="Straight Connector 276"/>
          <p:cNvCxnSpPr/>
          <p:nvPr/>
        </p:nvCxnSpPr>
        <p:spPr>
          <a:xfrm>
            <a:off x="4844291" y="4724810"/>
            <a:ext cx="796102" cy="0"/>
          </a:xfrm>
          <a:prstGeom prst="line">
            <a:avLst/>
          </a:prstGeom>
          <a:ln>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sp>
        <p:nvSpPr>
          <p:cNvPr id="278" name="Oval 277"/>
          <p:cNvSpPr/>
          <p:nvPr/>
        </p:nvSpPr>
        <p:spPr>
          <a:xfrm>
            <a:off x="4915309" y="4702195"/>
            <a:ext cx="45357" cy="45231"/>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31" name="Oval 430"/>
          <p:cNvSpPr/>
          <p:nvPr/>
        </p:nvSpPr>
        <p:spPr>
          <a:xfrm>
            <a:off x="5113415" y="4702195"/>
            <a:ext cx="45357" cy="45231"/>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32" name="Oval 431"/>
          <p:cNvSpPr/>
          <p:nvPr/>
        </p:nvSpPr>
        <p:spPr>
          <a:xfrm>
            <a:off x="5362882" y="4702195"/>
            <a:ext cx="45357" cy="45231"/>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6" name="Picture 65"/>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212512" y="1741643"/>
            <a:ext cx="283393" cy="282603"/>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900" y="1572854"/>
            <a:ext cx="212603" cy="201058"/>
          </a:xfrm>
          <a:prstGeom prst="rect">
            <a:avLst/>
          </a:prstGeom>
        </p:spPr>
      </p:pic>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5917" y="1558088"/>
            <a:ext cx="250501" cy="230588"/>
          </a:xfrm>
          <a:prstGeom prst="rect">
            <a:avLst/>
          </a:prstGeom>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b="46921"/>
          <a:stretch/>
        </p:blipFill>
        <p:spPr>
          <a:xfrm>
            <a:off x="6555019" y="1790834"/>
            <a:ext cx="338269" cy="179046"/>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6685" y="1533321"/>
            <a:ext cx="280906" cy="280123"/>
          </a:xfrm>
          <a:prstGeom prst="rect">
            <a:avLst/>
          </a:prstGeom>
        </p:spPr>
      </p:pic>
      <p:pic>
        <p:nvPicPr>
          <p:cNvPr id="75" name="Picture 74"/>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5412602" y="1755125"/>
            <a:ext cx="251164" cy="250464"/>
          </a:xfrm>
          <a:prstGeom prst="rect">
            <a:avLst/>
          </a:prstGeom>
        </p:spPr>
      </p:pic>
      <p:cxnSp>
        <p:nvCxnSpPr>
          <p:cNvPr id="52" name="Straight Connector 51"/>
          <p:cNvCxnSpPr/>
          <p:nvPr/>
        </p:nvCxnSpPr>
        <p:spPr>
          <a:xfrm>
            <a:off x="5506969" y="2673298"/>
            <a:ext cx="0" cy="4287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5341455" y="2742845"/>
            <a:ext cx="317601" cy="154460"/>
          </a:xfrm>
          <a:prstGeom prst="rect">
            <a:avLst/>
          </a:prstGeom>
          <a:solidFill>
            <a:schemeClr val="bg2">
              <a:lumMod val="95000"/>
            </a:schemeClr>
          </a:solidFill>
          <a:ln w="3175">
            <a:no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78" name="Rectangle 77"/>
          <p:cNvSpPr/>
          <p:nvPr/>
        </p:nvSpPr>
        <p:spPr>
          <a:xfrm>
            <a:off x="5341455" y="2912958"/>
            <a:ext cx="317601" cy="154460"/>
          </a:xfrm>
          <a:prstGeom prst="rect">
            <a:avLst/>
          </a:prstGeom>
          <a:solidFill>
            <a:schemeClr val="bg2">
              <a:lumMod val="95000"/>
            </a:schemeClr>
          </a:solidFill>
          <a:ln w="3175">
            <a:no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76" name="Rounded Rectangle 75"/>
          <p:cNvSpPr/>
          <p:nvPr/>
        </p:nvSpPr>
        <p:spPr>
          <a:xfrm>
            <a:off x="5317614" y="2719163"/>
            <a:ext cx="362868" cy="361856"/>
          </a:xfrm>
          <a:prstGeom prst="roundRect">
            <a:avLst>
              <a:gd name="adj" fmla="val 7674"/>
            </a:avLst>
          </a:prstGeom>
          <a:noFill/>
          <a:ln w="28575">
            <a:solidFill>
              <a:schemeClr val="bg1">
                <a:lumMod val="75000"/>
              </a:schemeClr>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393" name="Freeform 392"/>
          <p:cNvSpPr/>
          <p:nvPr/>
        </p:nvSpPr>
        <p:spPr>
          <a:xfrm rot="10800000" flipV="1">
            <a:off x="2002804" y="1254904"/>
            <a:ext cx="1675119" cy="1001063"/>
          </a:xfrm>
          <a:custGeom>
            <a:avLst/>
            <a:gdLst>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878168 w 1514509"/>
              <a:gd name="connsiteY6" fmla="*/ 721344 h 721344"/>
              <a:gd name="connsiteX7" fmla="*/ 1089441 w 1514509"/>
              <a:gd name="connsiteY7" fmla="*/ 453538 h 721344"/>
              <a:gd name="connsiteX8" fmla="*/ 1335439 w 1514509"/>
              <a:gd name="connsiteY8" fmla="*/ 177118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1089441 w 1514509"/>
              <a:gd name="connsiteY7" fmla="*/ 453538 h 721344"/>
              <a:gd name="connsiteX8" fmla="*/ 1335439 w 1514509"/>
              <a:gd name="connsiteY8" fmla="*/ 177118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933315 w 1514509"/>
              <a:gd name="connsiteY7" fmla="*/ 446271 h 721344"/>
              <a:gd name="connsiteX8" fmla="*/ 1335439 w 1514509"/>
              <a:gd name="connsiteY8" fmla="*/ 177118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933315 w 1514509"/>
              <a:gd name="connsiteY7" fmla="*/ 446271 h 721344"/>
              <a:gd name="connsiteX8" fmla="*/ 1223921 w 1514509"/>
              <a:gd name="connsiteY8" fmla="*/ 18438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933315 w 1514509"/>
              <a:gd name="connsiteY7" fmla="*/ 446271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99739 w 1514509"/>
              <a:gd name="connsiteY6" fmla="*/ 721344 h 721344"/>
              <a:gd name="connsiteX7" fmla="*/ 959336 w 1514509"/>
              <a:gd name="connsiteY7" fmla="*/ 448694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84870 w 1514509"/>
              <a:gd name="connsiteY6" fmla="*/ 716499 h 721344"/>
              <a:gd name="connsiteX7" fmla="*/ 959336 w 1514509"/>
              <a:gd name="connsiteY7" fmla="*/ 448694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84870 w 1514509"/>
              <a:gd name="connsiteY6" fmla="*/ 716499 h 721344"/>
              <a:gd name="connsiteX7" fmla="*/ 948184 w 1514509"/>
              <a:gd name="connsiteY7" fmla="*/ 443849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84870 w 1514509"/>
              <a:gd name="connsiteY6" fmla="*/ 716499 h 721344"/>
              <a:gd name="connsiteX7" fmla="*/ 948184 w 1514509"/>
              <a:gd name="connsiteY7" fmla="*/ 443849 h 721344"/>
              <a:gd name="connsiteX8" fmla="*/ 1238790 w 1514509"/>
              <a:gd name="connsiteY8" fmla="*/ 194075 h 721344"/>
              <a:gd name="connsiteX9" fmla="*/ 1514509 w 1514509"/>
              <a:gd name="connsiteY9" fmla="*/ 0 h 721344"/>
              <a:gd name="connsiteX0" fmla="*/ 1514509 w 1514509"/>
              <a:gd name="connsiteY0" fmla="*/ 0 h 721344"/>
              <a:gd name="connsiteX1" fmla="*/ 1392589 w 1514509"/>
              <a:gd name="connsiteY1" fmla="*/ 0 h 721344"/>
              <a:gd name="connsiteX2" fmla="*/ 581071 w 1514509"/>
              <a:gd name="connsiteY2" fmla="*/ 0 h 721344"/>
              <a:gd name="connsiteX3" fmla="*/ 519279 w 1514509"/>
              <a:gd name="connsiteY3" fmla="*/ 65623 h 721344"/>
              <a:gd name="connsiteX4" fmla="*/ 12030 w 1514509"/>
              <a:gd name="connsiteY4" fmla="*/ 703487 h 721344"/>
              <a:gd name="connsiteX5" fmla="*/ 0 w 1514509"/>
              <a:gd name="connsiteY5" fmla="*/ 721344 h 721344"/>
              <a:gd name="connsiteX6" fmla="*/ 684870 w 1514509"/>
              <a:gd name="connsiteY6" fmla="*/ 716499 h 721344"/>
              <a:gd name="connsiteX7" fmla="*/ 948184 w 1514509"/>
              <a:gd name="connsiteY7" fmla="*/ 443849 h 721344"/>
              <a:gd name="connsiteX8" fmla="*/ 1238790 w 1514509"/>
              <a:gd name="connsiteY8" fmla="*/ 194075 h 721344"/>
              <a:gd name="connsiteX9" fmla="*/ 1514509 w 1514509"/>
              <a:gd name="connsiteY9" fmla="*/ 0 h 721344"/>
              <a:gd name="connsiteX0" fmla="*/ 1613740 w 1613740"/>
              <a:gd name="connsiteY0" fmla="*/ 0 h 716499"/>
              <a:gd name="connsiteX1" fmla="*/ 1491820 w 1613740"/>
              <a:gd name="connsiteY1" fmla="*/ 0 h 716499"/>
              <a:gd name="connsiteX2" fmla="*/ 680302 w 1613740"/>
              <a:gd name="connsiteY2" fmla="*/ 0 h 716499"/>
              <a:gd name="connsiteX3" fmla="*/ 618510 w 1613740"/>
              <a:gd name="connsiteY3" fmla="*/ 65623 h 716499"/>
              <a:gd name="connsiteX4" fmla="*/ 111261 w 1613740"/>
              <a:gd name="connsiteY4" fmla="*/ 703487 h 716499"/>
              <a:gd name="connsiteX5" fmla="*/ 0 w 1613740"/>
              <a:gd name="connsiteY5" fmla="*/ 713207 h 716499"/>
              <a:gd name="connsiteX6" fmla="*/ 784101 w 1613740"/>
              <a:gd name="connsiteY6" fmla="*/ 716499 h 716499"/>
              <a:gd name="connsiteX7" fmla="*/ 1047415 w 1613740"/>
              <a:gd name="connsiteY7" fmla="*/ 443849 h 716499"/>
              <a:gd name="connsiteX8" fmla="*/ 1338021 w 1613740"/>
              <a:gd name="connsiteY8" fmla="*/ 194075 h 716499"/>
              <a:gd name="connsiteX9" fmla="*/ 1613740 w 1613740"/>
              <a:gd name="connsiteY9" fmla="*/ 0 h 716499"/>
              <a:gd name="connsiteX0" fmla="*/ 1613740 w 1613740"/>
              <a:gd name="connsiteY0" fmla="*/ 0 h 716499"/>
              <a:gd name="connsiteX1" fmla="*/ 1491820 w 1613740"/>
              <a:gd name="connsiteY1" fmla="*/ 0 h 716499"/>
              <a:gd name="connsiteX2" fmla="*/ 680302 w 1613740"/>
              <a:gd name="connsiteY2" fmla="*/ 0 h 716499"/>
              <a:gd name="connsiteX3" fmla="*/ 618510 w 1613740"/>
              <a:gd name="connsiteY3" fmla="*/ 65623 h 716499"/>
              <a:gd name="connsiteX4" fmla="*/ 220416 w 1613740"/>
              <a:gd name="connsiteY4" fmla="*/ 441460 h 716499"/>
              <a:gd name="connsiteX5" fmla="*/ 0 w 1613740"/>
              <a:gd name="connsiteY5" fmla="*/ 713207 h 716499"/>
              <a:gd name="connsiteX6" fmla="*/ 784101 w 1613740"/>
              <a:gd name="connsiteY6" fmla="*/ 716499 h 716499"/>
              <a:gd name="connsiteX7" fmla="*/ 1047415 w 1613740"/>
              <a:gd name="connsiteY7" fmla="*/ 443849 h 716499"/>
              <a:gd name="connsiteX8" fmla="*/ 1338021 w 1613740"/>
              <a:gd name="connsiteY8" fmla="*/ 194075 h 716499"/>
              <a:gd name="connsiteX9" fmla="*/ 1613740 w 1613740"/>
              <a:gd name="connsiteY9" fmla="*/ 0 h 716499"/>
              <a:gd name="connsiteX0" fmla="*/ 1613740 w 1613740"/>
              <a:gd name="connsiteY0" fmla="*/ 0 h 716499"/>
              <a:gd name="connsiteX1" fmla="*/ 1491820 w 1613740"/>
              <a:gd name="connsiteY1" fmla="*/ 0 h 716499"/>
              <a:gd name="connsiteX2" fmla="*/ 680302 w 1613740"/>
              <a:gd name="connsiteY2" fmla="*/ 0 h 716499"/>
              <a:gd name="connsiteX3" fmla="*/ 618510 w 1613740"/>
              <a:gd name="connsiteY3" fmla="*/ 65623 h 716499"/>
              <a:gd name="connsiteX4" fmla="*/ 220416 w 1613740"/>
              <a:gd name="connsiteY4" fmla="*/ 441460 h 716499"/>
              <a:gd name="connsiteX5" fmla="*/ 0 w 1613740"/>
              <a:gd name="connsiteY5" fmla="*/ 713207 h 716499"/>
              <a:gd name="connsiteX6" fmla="*/ 784101 w 1613740"/>
              <a:gd name="connsiteY6" fmla="*/ 716499 h 716499"/>
              <a:gd name="connsiteX7" fmla="*/ 1047415 w 1613740"/>
              <a:gd name="connsiteY7" fmla="*/ 443849 h 716499"/>
              <a:gd name="connsiteX8" fmla="*/ 1338021 w 1613740"/>
              <a:gd name="connsiteY8" fmla="*/ 194075 h 716499"/>
              <a:gd name="connsiteX9" fmla="*/ 1613740 w 1613740"/>
              <a:gd name="connsiteY9"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047415 w 1613740"/>
              <a:gd name="connsiteY7" fmla="*/ 443849 h 716499"/>
              <a:gd name="connsiteX8" fmla="*/ 1338021 w 1613740"/>
              <a:gd name="connsiteY8" fmla="*/ 194075 h 716499"/>
              <a:gd name="connsiteX9" fmla="*/ 1613740 w 1613740"/>
              <a:gd name="connsiteY9"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047415 w 1613740"/>
              <a:gd name="connsiteY7" fmla="*/ 443849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201844 w 1613740"/>
              <a:gd name="connsiteY7" fmla="*/ 312022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201844 w 1613740"/>
              <a:gd name="connsiteY7" fmla="*/ 312022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201844 w 1613740"/>
              <a:gd name="connsiteY7" fmla="*/ 312022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573855 w 1613740"/>
              <a:gd name="connsiteY3" fmla="*/ 88408 h 716499"/>
              <a:gd name="connsiteX4" fmla="*/ 220416 w 1613740"/>
              <a:gd name="connsiteY4" fmla="*/ 441460 h 716499"/>
              <a:gd name="connsiteX5" fmla="*/ 0 w 1613740"/>
              <a:gd name="connsiteY5" fmla="*/ 713207 h 716499"/>
              <a:gd name="connsiteX6" fmla="*/ 784101 w 1613740"/>
              <a:gd name="connsiteY6" fmla="*/ 716499 h 716499"/>
              <a:gd name="connsiteX7" fmla="*/ 1201844 w 1613740"/>
              <a:gd name="connsiteY7" fmla="*/ 312022 h 716499"/>
              <a:gd name="connsiteX8" fmla="*/ 1613740 w 1613740"/>
              <a:gd name="connsiteY8" fmla="*/ 0 h 716499"/>
              <a:gd name="connsiteX0" fmla="*/ 1613740 w 1613740"/>
              <a:gd name="connsiteY0" fmla="*/ 0 h 716499"/>
              <a:gd name="connsiteX1" fmla="*/ 1491820 w 1613740"/>
              <a:gd name="connsiteY1" fmla="*/ 0 h 716499"/>
              <a:gd name="connsiteX2" fmla="*/ 680302 w 1613740"/>
              <a:gd name="connsiteY2" fmla="*/ 0 h 716499"/>
              <a:gd name="connsiteX3" fmla="*/ 220416 w 1613740"/>
              <a:gd name="connsiteY3" fmla="*/ 441460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680302 w 1613740"/>
              <a:gd name="connsiteY2" fmla="*/ 0 h 716499"/>
              <a:gd name="connsiteX3" fmla="*/ 391590 w 1613740"/>
              <a:gd name="connsiteY3" fmla="*/ 27911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680302 w 1613740"/>
              <a:gd name="connsiteY2" fmla="*/ 0 h 716499"/>
              <a:gd name="connsiteX3" fmla="*/ 391590 w 1613740"/>
              <a:gd name="connsiteY3" fmla="*/ 27911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680302 w 1613740"/>
              <a:gd name="connsiteY2" fmla="*/ 0 h 716499"/>
              <a:gd name="connsiteX3" fmla="*/ 391590 w 1613740"/>
              <a:gd name="connsiteY3" fmla="*/ 27911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717513 w 1613740"/>
              <a:gd name="connsiteY2" fmla="*/ 1627 h 716499"/>
              <a:gd name="connsiteX3" fmla="*/ 391590 w 1613740"/>
              <a:gd name="connsiteY3" fmla="*/ 27911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717513 w 1613740"/>
              <a:gd name="connsiteY2" fmla="*/ 1627 h 716499"/>
              <a:gd name="connsiteX3" fmla="*/ 403994 w 1613740"/>
              <a:gd name="connsiteY3" fmla="*/ 28562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717513 w 1613740"/>
              <a:gd name="connsiteY2" fmla="*/ 1627 h 716499"/>
              <a:gd name="connsiteX3" fmla="*/ 403994 w 1613740"/>
              <a:gd name="connsiteY3" fmla="*/ 28562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13740 w 1613740"/>
              <a:gd name="connsiteY0" fmla="*/ 0 h 716499"/>
              <a:gd name="connsiteX1" fmla="*/ 1491820 w 1613740"/>
              <a:gd name="connsiteY1" fmla="*/ 0 h 716499"/>
              <a:gd name="connsiteX2" fmla="*/ 737360 w 1613740"/>
              <a:gd name="connsiteY2" fmla="*/ 1627 h 716499"/>
              <a:gd name="connsiteX3" fmla="*/ 403994 w 1613740"/>
              <a:gd name="connsiteY3" fmla="*/ 285627 h 716499"/>
              <a:gd name="connsiteX4" fmla="*/ 0 w 1613740"/>
              <a:gd name="connsiteY4" fmla="*/ 713207 h 716499"/>
              <a:gd name="connsiteX5" fmla="*/ 784101 w 1613740"/>
              <a:gd name="connsiteY5" fmla="*/ 716499 h 716499"/>
              <a:gd name="connsiteX6" fmla="*/ 1201844 w 1613740"/>
              <a:gd name="connsiteY6" fmla="*/ 312022 h 716499"/>
              <a:gd name="connsiteX7" fmla="*/ 1613740 w 1613740"/>
              <a:gd name="connsiteY7" fmla="*/ 0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784101 w 1637928"/>
              <a:gd name="connsiteY5" fmla="*/ 716499 h 716499"/>
              <a:gd name="connsiteX6" fmla="*/ 1201844 w 1637928"/>
              <a:gd name="connsiteY6" fmla="*/ 312022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784101 w 1637928"/>
              <a:gd name="connsiteY5" fmla="*/ 716499 h 716499"/>
              <a:gd name="connsiteX6" fmla="*/ 1216729 w 1637928"/>
              <a:gd name="connsiteY6" fmla="*/ 320184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841779 w 1637928"/>
              <a:gd name="connsiteY5" fmla="*/ 716499 h 716499"/>
              <a:gd name="connsiteX6" fmla="*/ 1216729 w 1637928"/>
              <a:gd name="connsiteY6" fmla="*/ 320184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841779 w 1637928"/>
              <a:gd name="connsiteY5" fmla="*/ 716499 h 716499"/>
              <a:gd name="connsiteX6" fmla="*/ 1222310 w 1637928"/>
              <a:gd name="connsiteY6" fmla="*/ 322905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841779 w 1637928"/>
              <a:gd name="connsiteY5" fmla="*/ 716499 h 716499"/>
              <a:gd name="connsiteX6" fmla="*/ 1222310 w 1637928"/>
              <a:gd name="connsiteY6" fmla="*/ 322905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3994 w 1637928"/>
              <a:gd name="connsiteY3" fmla="*/ 285627 h 716499"/>
              <a:gd name="connsiteX4" fmla="*/ 0 w 1637928"/>
              <a:gd name="connsiteY4" fmla="*/ 713207 h 716499"/>
              <a:gd name="connsiteX5" fmla="*/ 841779 w 1637928"/>
              <a:gd name="connsiteY5" fmla="*/ 716499 h 716499"/>
              <a:gd name="connsiteX6" fmla="*/ 1222310 w 1637928"/>
              <a:gd name="connsiteY6" fmla="*/ 322905 h 716499"/>
              <a:gd name="connsiteX7" fmla="*/ 1637928 w 1637928"/>
              <a:gd name="connsiteY7" fmla="*/ 2721 h 716499"/>
              <a:gd name="connsiteX0" fmla="*/ 1637928 w 1637928"/>
              <a:gd name="connsiteY0" fmla="*/ 2721 h 716499"/>
              <a:gd name="connsiteX1" fmla="*/ 1491820 w 1637928"/>
              <a:gd name="connsiteY1" fmla="*/ 0 h 716499"/>
              <a:gd name="connsiteX2" fmla="*/ 737360 w 1637928"/>
              <a:gd name="connsiteY2" fmla="*/ 1627 h 716499"/>
              <a:gd name="connsiteX3" fmla="*/ 409576 w 1637928"/>
              <a:gd name="connsiteY3" fmla="*/ 288347 h 716499"/>
              <a:gd name="connsiteX4" fmla="*/ 0 w 1637928"/>
              <a:gd name="connsiteY4" fmla="*/ 713207 h 716499"/>
              <a:gd name="connsiteX5" fmla="*/ 841779 w 1637928"/>
              <a:gd name="connsiteY5" fmla="*/ 716499 h 716499"/>
              <a:gd name="connsiteX6" fmla="*/ 1222310 w 1637928"/>
              <a:gd name="connsiteY6" fmla="*/ 322905 h 716499"/>
              <a:gd name="connsiteX7" fmla="*/ 1637928 w 1637928"/>
              <a:gd name="connsiteY7" fmla="*/ 2721 h 716499"/>
              <a:gd name="connsiteX0" fmla="*/ 1637928 w 1637928"/>
              <a:gd name="connsiteY0" fmla="*/ 1094 h 714872"/>
              <a:gd name="connsiteX1" fmla="*/ 1495542 w 1637928"/>
              <a:gd name="connsiteY1" fmla="*/ 2454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2310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2310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6032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6032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6032 w 1637928"/>
              <a:gd name="connsiteY6" fmla="*/ 321278 h 714872"/>
              <a:gd name="connsiteX7" fmla="*/ 1637928 w 1637928"/>
              <a:gd name="connsiteY7" fmla="*/ 1094 h 714872"/>
              <a:gd name="connsiteX0" fmla="*/ 1637928 w 1637928"/>
              <a:gd name="connsiteY0" fmla="*/ 1094 h 714872"/>
              <a:gd name="connsiteX1" fmla="*/ 1497402 w 1637928"/>
              <a:gd name="connsiteY1" fmla="*/ 1093 h 714872"/>
              <a:gd name="connsiteX2" fmla="*/ 737360 w 1637928"/>
              <a:gd name="connsiteY2" fmla="*/ 0 h 714872"/>
              <a:gd name="connsiteX3" fmla="*/ 409576 w 1637928"/>
              <a:gd name="connsiteY3" fmla="*/ 286720 h 714872"/>
              <a:gd name="connsiteX4" fmla="*/ 0 w 1637928"/>
              <a:gd name="connsiteY4" fmla="*/ 711580 h 714872"/>
              <a:gd name="connsiteX5" fmla="*/ 841779 w 1637928"/>
              <a:gd name="connsiteY5" fmla="*/ 714872 h 714872"/>
              <a:gd name="connsiteX6" fmla="*/ 1226032 w 1637928"/>
              <a:gd name="connsiteY6" fmla="*/ 321278 h 714872"/>
              <a:gd name="connsiteX7" fmla="*/ 1637928 w 1637928"/>
              <a:gd name="connsiteY7" fmla="*/ 1094 h 714872"/>
              <a:gd name="connsiteX0" fmla="*/ 1636067 w 1636067"/>
              <a:gd name="connsiteY0" fmla="*/ 1094 h 714872"/>
              <a:gd name="connsiteX1" fmla="*/ 1495541 w 1636067"/>
              <a:gd name="connsiteY1" fmla="*/ 1093 h 714872"/>
              <a:gd name="connsiteX2" fmla="*/ 735499 w 1636067"/>
              <a:gd name="connsiteY2" fmla="*/ 0 h 714872"/>
              <a:gd name="connsiteX3" fmla="*/ 407715 w 1636067"/>
              <a:gd name="connsiteY3" fmla="*/ 286720 h 714872"/>
              <a:gd name="connsiteX4" fmla="*/ 0 w 1636067"/>
              <a:gd name="connsiteY4" fmla="*/ 714301 h 714872"/>
              <a:gd name="connsiteX5" fmla="*/ 839918 w 1636067"/>
              <a:gd name="connsiteY5" fmla="*/ 714872 h 714872"/>
              <a:gd name="connsiteX6" fmla="*/ 1224171 w 1636067"/>
              <a:gd name="connsiteY6" fmla="*/ 321278 h 714872"/>
              <a:gd name="connsiteX7" fmla="*/ 1636067 w 1636067"/>
              <a:gd name="connsiteY7" fmla="*/ 1094 h 714872"/>
              <a:gd name="connsiteX0" fmla="*/ 1636067 w 1636067"/>
              <a:gd name="connsiteY0" fmla="*/ 1094 h 714872"/>
              <a:gd name="connsiteX1" fmla="*/ 1495541 w 1636067"/>
              <a:gd name="connsiteY1" fmla="*/ 1093 h 714872"/>
              <a:gd name="connsiteX2" fmla="*/ 735499 w 1636067"/>
              <a:gd name="connsiteY2" fmla="*/ 0 h 714872"/>
              <a:gd name="connsiteX3" fmla="*/ 407715 w 1636067"/>
              <a:gd name="connsiteY3" fmla="*/ 286720 h 714872"/>
              <a:gd name="connsiteX4" fmla="*/ 0 w 1636067"/>
              <a:gd name="connsiteY4" fmla="*/ 714301 h 714872"/>
              <a:gd name="connsiteX5" fmla="*/ 839918 w 1636067"/>
              <a:gd name="connsiteY5" fmla="*/ 714872 h 714872"/>
              <a:gd name="connsiteX6" fmla="*/ 1224171 w 1636067"/>
              <a:gd name="connsiteY6" fmla="*/ 321278 h 714872"/>
              <a:gd name="connsiteX7" fmla="*/ 1636067 w 1636067"/>
              <a:gd name="connsiteY7" fmla="*/ 1094 h 714872"/>
              <a:gd name="connsiteX0" fmla="*/ 1636067 w 1636067"/>
              <a:gd name="connsiteY0" fmla="*/ 1094 h 714872"/>
              <a:gd name="connsiteX1" fmla="*/ 1495541 w 1636067"/>
              <a:gd name="connsiteY1" fmla="*/ 1093 h 714872"/>
              <a:gd name="connsiteX2" fmla="*/ 735499 w 1636067"/>
              <a:gd name="connsiteY2" fmla="*/ 0 h 714872"/>
              <a:gd name="connsiteX3" fmla="*/ 407715 w 1636067"/>
              <a:gd name="connsiteY3" fmla="*/ 286720 h 714872"/>
              <a:gd name="connsiteX4" fmla="*/ 0 w 1636067"/>
              <a:gd name="connsiteY4" fmla="*/ 714301 h 714872"/>
              <a:gd name="connsiteX5" fmla="*/ 839918 w 1636067"/>
              <a:gd name="connsiteY5" fmla="*/ 714872 h 714872"/>
              <a:gd name="connsiteX6" fmla="*/ 1224171 w 1636067"/>
              <a:gd name="connsiteY6" fmla="*/ 321278 h 714872"/>
              <a:gd name="connsiteX7" fmla="*/ 1636067 w 1636067"/>
              <a:gd name="connsiteY7" fmla="*/ 1094 h 71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067" h="714872">
                <a:moveTo>
                  <a:pt x="1636067" y="1094"/>
                </a:moveTo>
                <a:lnTo>
                  <a:pt x="1495541" y="1093"/>
                </a:lnTo>
                <a:lnTo>
                  <a:pt x="735499" y="0"/>
                </a:lnTo>
                <a:cubicBezTo>
                  <a:pt x="631820" y="95760"/>
                  <a:pt x="576515" y="136680"/>
                  <a:pt x="407715" y="286720"/>
                </a:cubicBezTo>
                <a:cubicBezTo>
                  <a:pt x="215785" y="483801"/>
                  <a:pt x="130530" y="569604"/>
                  <a:pt x="0" y="714301"/>
                </a:cubicBezTo>
                <a:lnTo>
                  <a:pt x="839918" y="714872"/>
                </a:lnTo>
                <a:cubicBezTo>
                  <a:pt x="923367" y="613359"/>
                  <a:pt x="1038390" y="502094"/>
                  <a:pt x="1224171" y="321278"/>
                </a:cubicBezTo>
                <a:cubicBezTo>
                  <a:pt x="1446171" y="149374"/>
                  <a:pt x="1508043" y="104364"/>
                  <a:pt x="1636067" y="1094"/>
                </a:cubicBezTo>
                <a:close/>
              </a:path>
            </a:pathLst>
          </a:cu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436" name="Freeform 375"/>
          <p:cNvSpPr/>
          <p:nvPr/>
        </p:nvSpPr>
        <p:spPr>
          <a:xfrm rot="17875278" flipH="1">
            <a:off x="1119372" y="3815732"/>
            <a:ext cx="1017113" cy="740159"/>
          </a:xfrm>
          <a:custGeom>
            <a:avLst/>
            <a:gdLst>
              <a:gd name="connsiteX0" fmla="*/ 0 w 806143"/>
              <a:gd name="connsiteY0" fmla="*/ 969699 h 969699"/>
              <a:gd name="connsiteX1" fmla="*/ 302159 w 806143"/>
              <a:gd name="connsiteY1" fmla="*/ 0 h 969699"/>
              <a:gd name="connsiteX2" fmla="*/ 503984 w 806143"/>
              <a:gd name="connsiteY2" fmla="*/ 0 h 969699"/>
              <a:gd name="connsiteX3" fmla="*/ 806143 w 806143"/>
              <a:gd name="connsiteY3" fmla="*/ 969699 h 969699"/>
              <a:gd name="connsiteX4" fmla="*/ 0 w 806143"/>
              <a:gd name="connsiteY4" fmla="*/ 969699 h 969699"/>
              <a:gd name="connsiteX0" fmla="*/ 0 w 1002655"/>
              <a:gd name="connsiteY0" fmla="*/ 496348 h 969699"/>
              <a:gd name="connsiteX1" fmla="*/ 498671 w 1002655"/>
              <a:gd name="connsiteY1" fmla="*/ 0 h 969699"/>
              <a:gd name="connsiteX2" fmla="*/ 700496 w 1002655"/>
              <a:gd name="connsiteY2" fmla="*/ 0 h 969699"/>
              <a:gd name="connsiteX3" fmla="*/ 1002655 w 1002655"/>
              <a:gd name="connsiteY3" fmla="*/ 969699 h 969699"/>
              <a:gd name="connsiteX4" fmla="*/ 0 w 1002655"/>
              <a:gd name="connsiteY4" fmla="*/ 496348 h 969699"/>
              <a:gd name="connsiteX0" fmla="*/ 0 w 1081601"/>
              <a:gd name="connsiteY0" fmla="*/ 496348 h 1054656"/>
              <a:gd name="connsiteX1" fmla="*/ 498671 w 1081601"/>
              <a:gd name="connsiteY1" fmla="*/ 0 h 1054656"/>
              <a:gd name="connsiteX2" fmla="*/ 700496 w 1081601"/>
              <a:gd name="connsiteY2" fmla="*/ 0 h 1054656"/>
              <a:gd name="connsiteX3" fmla="*/ 1081601 w 1081601"/>
              <a:gd name="connsiteY3" fmla="*/ 1054656 h 1054656"/>
              <a:gd name="connsiteX4" fmla="*/ 0 w 1081601"/>
              <a:gd name="connsiteY4" fmla="*/ 496348 h 1054656"/>
              <a:gd name="connsiteX0" fmla="*/ 0 w 1084354"/>
              <a:gd name="connsiteY0" fmla="*/ 496348 h 983351"/>
              <a:gd name="connsiteX1" fmla="*/ 498671 w 1084354"/>
              <a:gd name="connsiteY1" fmla="*/ 0 h 983351"/>
              <a:gd name="connsiteX2" fmla="*/ 700496 w 1084354"/>
              <a:gd name="connsiteY2" fmla="*/ 0 h 983351"/>
              <a:gd name="connsiteX3" fmla="*/ 1084354 w 1084354"/>
              <a:gd name="connsiteY3" fmla="*/ 983351 h 983351"/>
              <a:gd name="connsiteX4" fmla="*/ 0 w 1084354"/>
              <a:gd name="connsiteY4" fmla="*/ 496348 h 983351"/>
              <a:gd name="connsiteX0" fmla="*/ 0 w 1076802"/>
              <a:gd name="connsiteY0" fmla="*/ 492267 h 983351"/>
              <a:gd name="connsiteX1" fmla="*/ 491119 w 1076802"/>
              <a:gd name="connsiteY1" fmla="*/ 0 h 983351"/>
              <a:gd name="connsiteX2" fmla="*/ 692944 w 1076802"/>
              <a:gd name="connsiteY2" fmla="*/ 0 h 983351"/>
              <a:gd name="connsiteX3" fmla="*/ 1076802 w 1076802"/>
              <a:gd name="connsiteY3" fmla="*/ 983351 h 983351"/>
              <a:gd name="connsiteX4" fmla="*/ 0 w 1076802"/>
              <a:gd name="connsiteY4" fmla="*/ 492267 h 983351"/>
              <a:gd name="connsiteX0" fmla="*/ 0 w 1076802"/>
              <a:gd name="connsiteY0" fmla="*/ 527406 h 1018490"/>
              <a:gd name="connsiteX1" fmla="*/ 491119 w 1076802"/>
              <a:gd name="connsiteY1" fmla="*/ 35139 h 1018490"/>
              <a:gd name="connsiteX2" fmla="*/ 738516 w 1076802"/>
              <a:gd name="connsiteY2" fmla="*/ 0 h 1018490"/>
              <a:gd name="connsiteX3" fmla="*/ 1076802 w 1076802"/>
              <a:gd name="connsiteY3" fmla="*/ 1018490 h 1018490"/>
              <a:gd name="connsiteX4" fmla="*/ 0 w 1076802"/>
              <a:gd name="connsiteY4" fmla="*/ 527406 h 1018490"/>
              <a:gd name="connsiteX0" fmla="*/ 0 w 1076802"/>
              <a:gd name="connsiteY0" fmla="*/ 648723 h 1139807"/>
              <a:gd name="connsiteX1" fmla="*/ 541694 w 1076802"/>
              <a:gd name="connsiteY1" fmla="*/ 0 h 1139807"/>
              <a:gd name="connsiteX2" fmla="*/ 738516 w 1076802"/>
              <a:gd name="connsiteY2" fmla="*/ 121317 h 1139807"/>
              <a:gd name="connsiteX3" fmla="*/ 1076802 w 1076802"/>
              <a:gd name="connsiteY3" fmla="*/ 1139807 h 1139807"/>
              <a:gd name="connsiteX4" fmla="*/ 0 w 1076802"/>
              <a:gd name="connsiteY4" fmla="*/ 648723 h 1139807"/>
              <a:gd name="connsiteX0" fmla="*/ 0 w 1076802"/>
              <a:gd name="connsiteY0" fmla="*/ 527406 h 1018490"/>
              <a:gd name="connsiteX1" fmla="*/ 387694 w 1076802"/>
              <a:gd name="connsiteY1" fmla="*/ 174365 h 1018490"/>
              <a:gd name="connsiteX2" fmla="*/ 738516 w 1076802"/>
              <a:gd name="connsiteY2" fmla="*/ 0 h 1018490"/>
              <a:gd name="connsiteX3" fmla="*/ 1076802 w 1076802"/>
              <a:gd name="connsiteY3" fmla="*/ 1018490 h 1018490"/>
              <a:gd name="connsiteX4" fmla="*/ 0 w 1076802"/>
              <a:gd name="connsiteY4" fmla="*/ 527406 h 1018490"/>
              <a:gd name="connsiteX0" fmla="*/ 0 w 1076802"/>
              <a:gd name="connsiteY0" fmla="*/ 527406 h 1018490"/>
              <a:gd name="connsiteX1" fmla="*/ 397477 w 1076802"/>
              <a:gd name="connsiteY1" fmla="*/ 166076 h 1018490"/>
              <a:gd name="connsiteX2" fmla="*/ 738516 w 1076802"/>
              <a:gd name="connsiteY2" fmla="*/ 0 h 1018490"/>
              <a:gd name="connsiteX3" fmla="*/ 1076802 w 1076802"/>
              <a:gd name="connsiteY3" fmla="*/ 1018490 h 1018490"/>
              <a:gd name="connsiteX4" fmla="*/ 0 w 1076802"/>
              <a:gd name="connsiteY4" fmla="*/ 527406 h 1018490"/>
              <a:gd name="connsiteX0" fmla="*/ 0 w 1076802"/>
              <a:gd name="connsiteY0" fmla="*/ 527406 h 1018490"/>
              <a:gd name="connsiteX1" fmla="*/ 384727 w 1076802"/>
              <a:gd name="connsiteY1" fmla="*/ 164709 h 1018490"/>
              <a:gd name="connsiteX2" fmla="*/ 738516 w 1076802"/>
              <a:gd name="connsiteY2" fmla="*/ 0 h 1018490"/>
              <a:gd name="connsiteX3" fmla="*/ 1076802 w 1076802"/>
              <a:gd name="connsiteY3" fmla="*/ 1018490 h 1018490"/>
              <a:gd name="connsiteX4" fmla="*/ 0 w 1076802"/>
              <a:gd name="connsiteY4" fmla="*/ 527406 h 1018490"/>
              <a:gd name="connsiteX0" fmla="*/ 0 w 1109264"/>
              <a:gd name="connsiteY0" fmla="*/ 593747 h 1018490"/>
              <a:gd name="connsiteX1" fmla="*/ 417189 w 1109264"/>
              <a:gd name="connsiteY1" fmla="*/ 164709 h 1018490"/>
              <a:gd name="connsiteX2" fmla="*/ 770978 w 1109264"/>
              <a:gd name="connsiteY2" fmla="*/ 0 h 1018490"/>
              <a:gd name="connsiteX3" fmla="*/ 1109264 w 1109264"/>
              <a:gd name="connsiteY3" fmla="*/ 1018490 h 1018490"/>
              <a:gd name="connsiteX4" fmla="*/ 0 w 1109264"/>
              <a:gd name="connsiteY4" fmla="*/ 593747 h 1018490"/>
              <a:gd name="connsiteX0" fmla="*/ 0 w 1068744"/>
              <a:gd name="connsiteY0" fmla="*/ 593747 h 1110205"/>
              <a:gd name="connsiteX1" fmla="*/ 417189 w 1068744"/>
              <a:gd name="connsiteY1" fmla="*/ 164709 h 1110205"/>
              <a:gd name="connsiteX2" fmla="*/ 770978 w 1068744"/>
              <a:gd name="connsiteY2" fmla="*/ 0 h 1110205"/>
              <a:gd name="connsiteX3" fmla="*/ 1068744 w 1068744"/>
              <a:gd name="connsiteY3" fmla="*/ 1110205 h 1110205"/>
              <a:gd name="connsiteX4" fmla="*/ 0 w 1068744"/>
              <a:gd name="connsiteY4" fmla="*/ 593747 h 1110205"/>
              <a:gd name="connsiteX0" fmla="*/ 0 w 1035457"/>
              <a:gd name="connsiteY0" fmla="*/ 627556 h 1110205"/>
              <a:gd name="connsiteX1" fmla="*/ 383902 w 1035457"/>
              <a:gd name="connsiteY1" fmla="*/ 164709 h 1110205"/>
              <a:gd name="connsiteX2" fmla="*/ 737691 w 1035457"/>
              <a:gd name="connsiteY2" fmla="*/ 0 h 1110205"/>
              <a:gd name="connsiteX3" fmla="*/ 1035457 w 1035457"/>
              <a:gd name="connsiteY3" fmla="*/ 1110205 h 1110205"/>
              <a:gd name="connsiteX4" fmla="*/ 0 w 1035457"/>
              <a:gd name="connsiteY4" fmla="*/ 627556 h 1110205"/>
              <a:gd name="connsiteX0" fmla="*/ 0 w 1080883"/>
              <a:gd name="connsiteY0" fmla="*/ 627556 h 1126193"/>
              <a:gd name="connsiteX1" fmla="*/ 383902 w 1080883"/>
              <a:gd name="connsiteY1" fmla="*/ 164709 h 1126193"/>
              <a:gd name="connsiteX2" fmla="*/ 737691 w 1080883"/>
              <a:gd name="connsiteY2" fmla="*/ 0 h 1126193"/>
              <a:gd name="connsiteX3" fmla="*/ 1080883 w 1080883"/>
              <a:gd name="connsiteY3" fmla="*/ 1126193 h 1126193"/>
              <a:gd name="connsiteX4" fmla="*/ 0 w 1080883"/>
              <a:gd name="connsiteY4" fmla="*/ 627556 h 1126193"/>
              <a:gd name="connsiteX0" fmla="*/ 0 w 1080883"/>
              <a:gd name="connsiteY0" fmla="*/ 462847 h 961484"/>
              <a:gd name="connsiteX1" fmla="*/ 383902 w 1080883"/>
              <a:gd name="connsiteY1" fmla="*/ 0 h 961484"/>
              <a:gd name="connsiteX2" fmla="*/ 1008628 w 1080883"/>
              <a:gd name="connsiteY2" fmla="*/ 449594 h 961484"/>
              <a:gd name="connsiteX3" fmla="*/ 1080883 w 1080883"/>
              <a:gd name="connsiteY3" fmla="*/ 961484 h 961484"/>
              <a:gd name="connsiteX4" fmla="*/ 0 w 1080883"/>
              <a:gd name="connsiteY4" fmla="*/ 462847 h 961484"/>
              <a:gd name="connsiteX0" fmla="*/ 0 w 1080883"/>
              <a:gd name="connsiteY0" fmla="*/ 116866 h 615503"/>
              <a:gd name="connsiteX1" fmla="*/ 419740 w 1080883"/>
              <a:gd name="connsiteY1" fmla="*/ 0 h 615503"/>
              <a:gd name="connsiteX2" fmla="*/ 1008628 w 1080883"/>
              <a:gd name="connsiteY2" fmla="*/ 103613 h 615503"/>
              <a:gd name="connsiteX3" fmla="*/ 1080883 w 1080883"/>
              <a:gd name="connsiteY3" fmla="*/ 615503 h 615503"/>
              <a:gd name="connsiteX4" fmla="*/ 0 w 1080883"/>
              <a:gd name="connsiteY4" fmla="*/ 116866 h 615503"/>
              <a:gd name="connsiteX0" fmla="*/ 0 w 1080883"/>
              <a:gd name="connsiteY0" fmla="*/ 473955 h 972592"/>
              <a:gd name="connsiteX1" fmla="*/ 859610 w 1080883"/>
              <a:gd name="connsiteY1" fmla="*/ 0 h 972592"/>
              <a:gd name="connsiteX2" fmla="*/ 1008628 w 1080883"/>
              <a:gd name="connsiteY2" fmla="*/ 460702 h 972592"/>
              <a:gd name="connsiteX3" fmla="*/ 1080883 w 1080883"/>
              <a:gd name="connsiteY3" fmla="*/ 972592 h 972592"/>
              <a:gd name="connsiteX4" fmla="*/ 0 w 1080883"/>
              <a:gd name="connsiteY4" fmla="*/ 473955 h 972592"/>
              <a:gd name="connsiteX0" fmla="*/ 0 w 1080883"/>
              <a:gd name="connsiteY0" fmla="*/ 473955 h 972592"/>
              <a:gd name="connsiteX1" fmla="*/ 859610 w 1080883"/>
              <a:gd name="connsiteY1" fmla="*/ 0 h 972592"/>
              <a:gd name="connsiteX2" fmla="*/ 1054586 w 1080883"/>
              <a:gd name="connsiteY2" fmla="*/ 94287 h 972592"/>
              <a:gd name="connsiteX3" fmla="*/ 1080883 w 1080883"/>
              <a:gd name="connsiteY3" fmla="*/ 972592 h 972592"/>
              <a:gd name="connsiteX4" fmla="*/ 0 w 1080883"/>
              <a:gd name="connsiteY4" fmla="*/ 473955 h 972592"/>
              <a:gd name="connsiteX0" fmla="*/ 0 w 1079515"/>
              <a:gd name="connsiteY0" fmla="*/ 473955 h 985342"/>
              <a:gd name="connsiteX1" fmla="*/ 859610 w 1079515"/>
              <a:gd name="connsiteY1" fmla="*/ 0 h 985342"/>
              <a:gd name="connsiteX2" fmla="*/ 1054586 w 1079515"/>
              <a:gd name="connsiteY2" fmla="*/ 94287 h 985342"/>
              <a:gd name="connsiteX3" fmla="*/ 1079515 w 1079515"/>
              <a:gd name="connsiteY3" fmla="*/ 985342 h 985342"/>
              <a:gd name="connsiteX4" fmla="*/ 0 w 1079515"/>
              <a:gd name="connsiteY4" fmla="*/ 473955 h 985342"/>
              <a:gd name="connsiteX0" fmla="*/ 0 w 1036174"/>
              <a:gd name="connsiteY0" fmla="*/ 443024 h 985342"/>
              <a:gd name="connsiteX1" fmla="*/ 816269 w 1036174"/>
              <a:gd name="connsiteY1" fmla="*/ 0 h 985342"/>
              <a:gd name="connsiteX2" fmla="*/ 1011245 w 1036174"/>
              <a:gd name="connsiteY2" fmla="*/ 94287 h 985342"/>
              <a:gd name="connsiteX3" fmla="*/ 1036174 w 1036174"/>
              <a:gd name="connsiteY3" fmla="*/ 985342 h 985342"/>
              <a:gd name="connsiteX4" fmla="*/ 0 w 1036174"/>
              <a:gd name="connsiteY4" fmla="*/ 443024 h 985342"/>
              <a:gd name="connsiteX0" fmla="*/ 0 w 1036174"/>
              <a:gd name="connsiteY0" fmla="*/ 443024 h 985342"/>
              <a:gd name="connsiteX1" fmla="*/ 816269 w 1036174"/>
              <a:gd name="connsiteY1" fmla="*/ 0 h 985342"/>
              <a:gd name="connsiteX2" fmla="*/ 1011245 w 1036174"/>
              <a:gd name="connsiteY2" fmla="*/ 94287 h 985342"/>
              <a:gd name="connsiteX3" fmla="*/ 1036174 w 1036174"/>
              <a:gd name="connsiteY3" fmla="*/ 985342 h 985342"/>
              <a:gd name="connsiteX4" fmla="*/ 0 w 1036174"/>
              <a:gd name="connsiteY4" fmla="*/ 443024 h 985342"/>
              <a:gd name="connsiteX0" fmla="*/ 0 w 1006087"/>
              <a:gd name="connsiteY0" fmla="*/ 432018 h 985342"/>
              <a:gd name="connsiteX1" fmla="*/ 786182 w 1006087"/>
              <a:gd name="connsiteY1" fmla="*/ 0 h 985342"/>
              <a:gd name="connsiteX2" fmla="*/ 981158 w 1006087"/>
              <a:gd name="connsiteY2" fmla="*/ 94287 h 985342"/>
              <a:gd name="connsiteX3" fmla="*/ 1006087 w 1006087"/>
              <a:gd name="connsiteY3" fmla="*/ 985342 h 985342"/>
              <a:gd name="connsiteX4" fmla="*/ 0 w 1006087"/>
              <a:gd name="connsiteY4" fmla="*/ 432018 h 985342"/>
              <a:gd name="connsiteX0" fmla="*/ 0 w 1025402"/>
              <a:gd name="connsiteY0" fmla="*/ 437953 h 985342"/>
              <a:gd name="connsiteX1" fmla="*/ 805497 w 1025402"/>
              <a:gd name="connsiteY1" fmla="*/ 0 h 985342"/>
              <a:gd name="connsiteX2" fmla="*/ 1000473 w 1025402"/>
              <a:gd name="connsiteY2" fmla="*/ 94287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1000473 w 1025402"/>
              <a:gd name="connsiteY2" fmla="*/ 94287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1000473 w 1025402"/>
              <a:gd name="connsiteY2" fmla="*/ 94287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997128 w 1025402"/>
              <a:gd name="connsiteY2" fmla="*/ 100600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997128 w 1025402"/>
              <a:gd name="connsiteY2" fmla="*/ 100600 h 985342"/>
              <a:gd name="connsiteX3" fmla="*/ 1025402 w 1025402"/>
              <a:gd name="connsiteY3" fmla="*/ 985342 h 985342"/>
              <a:gd name="connsiteX4" fmla="*/ 0 w 1025402"/>
              <a:gd name="connsiteY4" fmla="*/ 437953 h 985342"/>
              <a:gd name="connsiteX0" fmla="*/ 0 w 1025402"/>
              <a:gd name="connsiteY0" fmla="*/ 437953 h 985342"/>
              <a:gd name="connsiteX1" fmla="*/ 805497 w 1025402"/>
              <a:gd name="connsiteY1" fmla="*/ 0 h 985342"/>
              <a:gd name="connsiteX2" fmla="*/ 997128 w 1025402"/>
              <a:gd name="connsiteY2" fmla="*/ 100600 h 985342"/>
              <a:gd name="connsiteX3" fmla="*/ 1025402 w 1025402"/>
              <a:gd name="connsiteY3" fmla="*/ 985342 h 985342"/>
              <a:gd name="connsiteX4" fmla="*/ 0 w 1025402"/>
              <a:gd name="connsiteY4" fmla="*/ 437953 h 985342"/>
              <a:gd name="connsiteX0" fmla="*/ 0 w 1025402"/>
              <a:gd name="connsiteY0" fmla="*/ 337353 h 884742"/>
              <a:gd name="connsiteX1" fmla="*/ 669840 w 1025402"/>
              <a:gd name="connsiteY1" fmla="*/ 140124 h 884742"/>
              <a:gd name="connsiteX2" fmla="*/ 997128 w 1025402"/>
              <a:gd name="connsiteY2" fmla="*/ 0 h 884742"/>
              <a:gd name="connsiteX3" fmla="*/ 1025402 w 1025402"/>
              <a:gd name="connsiteY3" fmla="*/ 884742 h 884742"/>
              <a:gd name="connsiteX4" fmla="*/ 0 w 1025402"/>
              <a:gd name="connsiteY4" fmla="*/ 337353 h 884742"/>
              <a:gd name="connsiteX0" fmla="*/ 0 w 1025402"/>
              <a:gd name="connsiteY0" fmla="*/ 197229 h 744618"/>
              <a:gd name="connsiteX1" fmla="*/ 669840 w 1025402"/>
              <a:gd name="connsiteY1" fmla="*/ 0 h 744618"/>
              <a:gd name="connsiteX2" fmla="*/ 871002 w 1025402"/>
              <a:gd name="connsiteY2" fmla="*/ 102958 h 744618"/>
              <a:gd name="connsiteX3" fmla="*/ 1025402 w 1025402"/>
              <a:gd name="connsiteY3" fmla="*/ 744618 h 744618"/>
              <a:gd name="connsiteX4" fmla="*/ 0 w 1025402"/>
              <a:gd name="connsiteY4" fmla="*/ 197229 h 744618"/>
              <a:gd name="connsiteX0" fmla="*/ 0 w 1025402"/>
              <a:gd name="connsiteY0" fmla="*/ 197229 h 744618"/>
              <a:gd name="connsiteX1" fmla="*/ 669840 w 1025402"/>
              <a:gd name="connsiteY1" fmla="*/ 0 h 744618"/>
              <a:gd name="connsiteX2" fmla="*/ 867657 w 1025402"/>
              <a:gd name="connsiteY2" fmla="*/ 109270 h 744618"/>
              <a:gd name="connsiteX3" fmla="*/ 1025402 w 1025402"/>
              <a:gd name="connsiteY3" fmla="*/ 744618 h 744618"/>
              <a:gd name="connsiteX4" fmla="*/ 0 w 1025402"/>
              <a:gd name="connsiteY4" fmla="*/ 197229 h 744618"/>
              <a:gd name="connsiteX0" fmla="*/ 0 w 1025402"/>
              <a:gd name="connsiteY0" fmla="*/ 208739 h 756128"/>
              <a:gd name="connsiteX1" fmla="*/ 678634 w 1025402"/>
              <a:gd name="connsiteY1" fmla="*/ 0 h 756128"/>
              <a:gd name="connsiteX2" fmla="*/ 867657 w 1025402"/>
              <a:gd name="connsiteY2" fmla="*/ 120780 h 756128"/>
              <a:gd name="connsiteX3" fmla="*/ 1025402 w 1025402"/>
              <a:gd name="connsiteY3" fmla="*/ 756128 h 756128"/>
              <a:gd name="connsiteX4" fmla="*/ 0 w 1025402"/>
              <a:gd name="connsiteY4" fmla="*/ 208739 h 756128"/>
              <a:gd name="connsiteX0" fmla="*/ 0 w 1025402"/>
              <a:gd name="connsiteY0" fmla="*/ 208739 h 756128"/>
              <a:gd name="connsiteX1" fmla="*/ 678634 w 1025402"/>
              <a:gd name="connsiteY1" fmla="*/ 0 h 756128"/>
              <a:gd name="connsiteX2" fmla="*/ 873232 w 1025402"/>
              <a:gd name="connsiteY2" fmla="*/ 110259 h 756128"/>
              <a:gd name="connsiteX3" fmla="*/ 1025402 w 1025402"/>
              <a:gd name="connsiteY3" fmla="*/ 756128 h 756128"/>
              <a:gd name="connsiteX4" fmla="*/ 0 w 1025402"/>
              <a:gd name="connsiteY4" fmla="*/ 208739 h 756128"/>
              <a:gd name="connsiteX0" fmla="*/ 0 w 1025402"/>
              <a:gd name="connsiteY0" fmla="*/ 208739 h 756128"/>
              <a:gd name="connsiteX1" fmla="*/ 678634 w 1025402"/>
              <a:gd name="connsiteY1" fmla="*/ 0 h 756128"/>
              <a:gd name="connsiteX2" fmla="*/ 876577 w 1025402"/>
              <a:gd name="connsiteY2" fmla="*/ 103947 h 756128"/>
              <a:gd name="connsiteX3" fmla="*/ 1025402 w 1025402"/>
              <a:gd name="connsiteY3" fmla="*/ 756128 h 756128"/>
              <a:gd name="connsiteX4" fmla="*/ 0 w 1025402"/>
              <a:gd name="connsiteY4" fmla="*/ 208739 h 756128"/>
              <a:gd name="connsiteX0" fmla="*/ 0 w 1016734"/>
              <a:gd name="connsiteY0" fmla="*/ 202553 h 756128"/>
              <a:gd name="connsiteX1" fmla="*/ 669966 w 1016734"/>
              <a:gd name="connsiteY1" fmla="*/ 0 h 756128"/>
              <a:gd name="connsiteX2" fmla="*/ 867909 w 1016734"/>
              <a:gd name="connsiteY2" fmla="*/ 103947 h 756128"/>
              <a:gd name="connsiteX3" fmla="*/ 1016734 w 1016734"/>
              <a:gd name="connsiteY3" fmla="*/ 756128 h 756128"/>
              <a:gd name="connsiteX4" fmla="*/ 0 w 1016734"/>
              <a:gd name="connsiteY4" fmla="*/ 202553 h 756128"/>
              <a:gd name="connsiteX0" fmla="*/ 0 w 1010548"/>
              <a:gd name="connsiteY0" fmla="*/ 202553 h 747460"/>
              <a:gd name="connsiteX1" fmla="*/ 669966 w 1010548"/>
              <a:gd name="connsiteY1" fmla="*/ 0 h 747460"/>
              <a:gd name="connsiteX2" fmla="*/ 867909 w 1010548"/>
              <a:gd name="connsiteY2" fmla="*/ 103947 h 747460"/>
              <a:gd name="connsiteX3" fmla="*/ 1010548 w 1010548"/>
              <a:gd name="connsiteY3" fmla="*/ 747460 h 747460"/>
              <a:gd name="connsiteX4" fmla="*/ 0 w 1010548"/>
              <a:gd name="connsiteY4" fmla="*/ 202553 h 747460"/>
              <a:gd name="connsiteX0" fmla="*/ 0 w 1017113"/>
              <a:gd name="connsiteY0" fmla="*/ 202553 h 740159"/>
              <a:gd name="connsiteX1" fmla="*/ 669966 w 1017113"/>
              <a:gd name="connsiteY1" fmla="*/ 0 h 740159"/>
              <a:gd name="connsiteX2" fmla="*/ 867909 w 1017113"/>
              <a:gd name="connsiteY2" fmla="*/ 103947 h 740159"/>
              <a:gd name="connsiteX3" fmla="*/ 1017113 w 1017113"/>
              <a:gd name="connsiteY3" fmla="*/ 740159 h 740159"/>
              <a:gd name="connsiteX4" fmla="*/ 0 w 1017113"/>
              <a:gd name="connsiteY4" fmla="*/ 202553 h 740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13" h="740159">
                <a:moveTo>
                  <a:pt x="0" y="202553"/>
                </a:moveTo>
                <a:lnTo>
                  <a:pt x="669966" y="0"/>
                </a:lnTo>
                <a:lnTo>
                  <a:pt x="867909" y="103947"/>
                </a:lnTo>
                <a:lnTo>
                  <a:pt x="1017113" y="740159"/>
                </a:lnTo>
                <a:lnTo>
                  <a:pt x="0" y="202553"/>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grpSp>
        <p:nvGrpSpPr>
          <p:cNvPr id="437" name="Group 436"/>
          <p:cNvGrpSpPr/>
          <p:nvPr/>
        </p:nvGrpSpPr>
        <p:grpSpPr>
          <a:xfrm>
            <a:off x="896522" y="4150454"/>
            <a:ext cx="356464" cy="233368"/>
            <a:chOff x="2141392" y="3002906"/>
            <a:chExt cx="267816" cy="159394"/>
          </a:xfrm>
        </p:grpSpPr>
        <p:grpSp>
          <p:nvGrpSpPr>
            <p:cNvPr id="438" name="Group 437"/>
            <p:cNvGrpSpPr/>
            <p:nvPr/>
          </p:nvGrpSpPr>
          <p:grpSpPr>
            <a:xfrm>
              <a:off x="2141392" y="3002906"/>
              <a:ext cx="267816" cy="159394"/>
              <a:chOff x="1705510" y="3652680"/>
              <a:chExt cx="696522" cy="415700"/>
            </a:xfrm>
          </p:grpSpPr>
          <p:grpSp>
            <p:nvGrpSpPr>
              <p:cNvPr id="440" name="Group 439"/>
              <p:cNvGrpSpPr/>
              <p:nvPr/>
            </p:nvGrpSpPr>
            <p:grpSpPr>
              <a:xfrm>
                <a:off x="1705510" y="3652680"/>
                <a:ext cx="696522" cy="415700"/>
                <a:chOff x="1565126" y="4124335"/>
                <a:chExt cx="834835" cy="558948"/>
              </a:xfrm>
            </p:grpSpPr>
            <p:sp>
              <p:nvSpPr>
                <p:cNvPr id="442" name="Rounded Rectangle 441"/>
                <p:cNvSpPr/>
                <p:nvPr/>
              </p:nvSpPr>
              <p:spPr>
                <a:xfrm>
                  <a:off x="1565126" y="4124335"/>
                  <a:ext cx="834835" cy="558948"/>
                </a:xfrm>
                <a:prstGeom prst="roundRect">
                  <a:avLst>
                    <a:gd name="adj" fmla="val 10337"/>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443" name="Straight Connector 442"/>
                <p:cNvCxnSpPr/>
                <p:nvPr/>
              </p:nvCxnSpPr>
              <p:spPr>
                <a:xfrm>
                  <a:off x="2355550" y="4358089"/>
                  <a:ext cx="0" cy="914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1" name="Rectangle 440"/>
              <p:cNvSpPr/>
              <p:nvPr/>
            </p:nvSpPr>
            <p:spPr>
              <a:xfrm>
                <a:off x="1746313" y="3710119"/>
                <a:ext cx="587643" cy="30017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pic>
          <p:nvPicPr>
            <p:cNvPr id="439" name="Picture 438"/>
            <p:cNvPicPr>
              <a:picLocks noChangeAspect="1"/>
            </p:cNvPicPr>
            <p:nvPr/>
          </p:nvPicPr>
          <p:blipFill rotWithShape="1">
            <a:blip r:embed="rId8"/>
            <a:srcRect t="1" b="29061"/>
            <a:stretch/>
          </p:blipFill>
          <p:spPr>
            <a:xfrm>
              <a:off x="2157798" y="3024136"/>
              <a:ext cx="225833" cy="115891"/>
            </a:xfrm>
            <a:prstGeom prst="rect">
              <a:avLst/>
            </a:prstGeom>
          </p:spPr>
        </p:pic>
      </p:grpSp>
      <p:sp>
        <p:nvSpPr>
          <p:cNvPr id="562" name="Round Same Side Corner Rectangle 561"/>
          <p:cNvSpPr/>
          <p:nvPr/>
        </p:nvSpPr>
        <p:spPr>
          <a:xfrm rot="16200000">
            <a:off x="3615249" y="3941143"/>
            <a:ext cx="148597" cy="148597"/>
          </a:xfrm>
          <a:prstGeom prst="round2SameRect">
            <a:avLst>
              <a:gd name="adj1" fmla="val 50000"/>
              <a:gd name="adj2" fmla="val 0"/>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563" name="Round Same Side Corner Rectangle 562"/>
          <p:cNvSpPr/>
          <p:nvPr/>
        </p:nvSpPr>
        <p:spPr>
          <a:xfrm rot="16200000">
            <a:off x="3844836" y="4642362"/>
            <a:ext cx="148597" cy="148597"/>
          </a:xfrm>
          <a:prstGeom prst="round2SameRect">
            <a:avLst>
              <a:gd name="adj1" fmla="val 50000"/>
              <a:gd name="adj2" fmla="val 0"/>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grpSp>
        <p:nvGrpSpPr>
          <p:cNvPr id="425" name="Group 424"/>
          <p:cNvGrpSpPr/>
          <p:nvPr/>
        </p:nvGrpSpPr>
        <p:grpSpPr>
          <a:xfrm>
            <a:off x="580182" y="4056046"/>
            <a:ext cx="302137" cy="432857"/>
            <a:chOff x="1134920" y="3562386"/>
            <a:chExt cx="206364" cy="295647"/>
          </a:xfrm>
        </p:grpSpPr>
        <p:sp>
          <p:nvSpPr>
            <p:cNvPr id="433" name="Rounded Rectangle 13"/>
            <p:cNvSpPr/>
            <p:nvPr/>
          </p:nvSpPr>
          <p:spPr bwMode="auto">
            <a:xfrm flipH="1">
              <a:off x="1149841" y="3688674"/>
              <a:ext cx="191443" cy="169359"/>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solidFill>
              <a:schemeClr val="tx1"/>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434" name="Oval 433"/>
            <p:cNvSpPr/>
            <p:nvPr/>
          </p:nvSpPr>
          <p:spPr bwMode="auto">
            <a:xfrm flipH="1">
              <a:off x="1169830" y="3562386"/>
              <a:ext cx="116218" cy="113917"/>
            </a:xfrm>
            <a:prstGeom prst="ellipse">
              <a:avLst/>
            </a:prstGeom>
            <a:solidFill>
              <a:schemeClr val="tx1"/>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435" name="Rounded Rectangle 14"/>
            <p:cNvSpPr/>
            <p:nvPr/>
          </p:nvSpPr>
          <p:spPr bwMode="auto">
            <a:xfrm flipH="1">
              <a:off x="1134920" y="3705566"/>
              <a:ext cx="121079" cy="119331"/>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solidFill>
              <a:schemeClr val="tx1"/>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grpSp>
      <p:sp>
        <p:nvSpPr>
          <p:cNvPr id="569" name="Round Same Side Corner Rectangle 568"/>
          <p:cNvSpPr/>
          <p:nvPr/>
        </p:nvSpPr>
        <p:spPr>
          <a:xfrm rot="5400000">
            <a:off x="3351013" y="3941143"/>
            <a:ext cx="148597" cy="148597"/>
          </a:xfrm>
          <a:prstGeom prst="round2SameRect">
            <a:avLst>
              <a:gd name="adj1" fmla="val 50000"/>
              <a:gd name="adj2" fmla="val 0"/>
            </a:avLst>
          </a:pr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573" name="Round Same Side Corner Rectangle 572"/>
          <p:cNvSpPr/>
          <p:nvPr/>
        </p:nvSpPr>
        <p:spPr>
          <a:xfrm rot="5400000">
            <a:off x="813077" y="1303670"/>
            <a:ext cx="119766" cy="121601"/>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574" name="Round Same Side Corner Rectangle 573"/>
          <p:cNvSpPr/>
          <p:nvPr/>
        </p:nvSpPr>
        <p:spPr>
          <a:xfrm rot="5400000">
            <a:off x="813077" y="766757"/>
            <a:ext cx="119766" cy="121601"/>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grpSp>
        <p:nvGrpSpPr>
          <p:cNvPr id="19" name="Group 18"/>
          <p:cNvGrpSpPr/>
          <p:nvPr/>
        </p:nvGrpSpPr>
        <p:grpSpPr>
          <a:xfrm>
            <a:off x="6216946" y="2373147"/>
            <a:ext cx="362868" cy="361856"/>
            <a:chOff x="6117523" y="2400443"/>
            <a:chExt cx="362868" cy="361856"/>
          </a:xfrm>
        </p:grpSpPr>
        <p:sp>
          <p:nvSpPr>
            <p:cNvPr id="64" name="Rounded Rectangle 63"/>
            <p:cNvSpPr/>
            <p:nvPr/>
          </p:nvSpPr>
          <p:spPr>
            <a:xfrm>
              <a:off x="6117523" y="2400443"/>
              <a:ext cx="362868" cy="361856"/>
            </a:xfrm>
            <a:prstGeom prst="roundRect">
              <a:avLst>
                <a:gd name="adj" fmla="val 7674"/>
              </a:avLst>
            </a:prstGeom>
            <a:solidFill>
              <a:schemeClr val="bg1">
                <a:lumMod val="8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576" name="Picture 575"/>
            <p:cNvPicPr>
              <a:picLocks noChangeAspect="1"/>
            </p:cNvPicPr>
            <p:nvPr/>
          </p:nvPicPr>
          <p:blipFill rotWithShape="1">
            <a:blip r:embed="rId5">
              <a:extLst>
                <a:ext uri="{28A0092B-C50C-407E-A947-70E740481C1C}">
                  <a14:useLocalDpi xmlns:a14="http://schemas.microsoft.com/office/drawing/2010/main" val="0"/>
                </a:ext>
              </a:extLst>
            </a:blip>
            <a:srcRect b="46921"/>
            <a:stretch/>
          </p:blipFill>
          <p:spPr>
            <a:xfrm>
              <a:off x="6129823" y="2491848"/>
              <a:ext cx="338269" cy="179046"/>
            </a:xfrm>
            <a:prstGeom prst="rect">
              <a:avLst/>
            </a:prstGeom>
          </p:spPr>
        </p:pic>
      </p:grpSp>
      <p:sp>
        <p:nvSpPr>
          <p:cNvPr id="580" name="Rounded Rectangle 579"/>
          <p:cNvSpPr/>
          <p:nvPr/>
        </p:nvSpPr>
        <p:spPr>
          <a:xfrm>
            <a:off x="4535362" y="751199"/>
            <a:ext cx="362868" cy="361856"/>
          </a:xfrm>
          <a:prstGeom prst="roundRect">
            <a:avLst>
              <a:gd name="adj" fmla="val 9188"/>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lumMod val="75000"/>
                  </a:srgbClr>
                </a:solidFill>
              </a:rPr>
              <a:t>?</a:t>
            </a:r>
          </a:p>
        </p:txBody>
      </p:sp>
      <p:sp>
        <p:nvSpPr>
          <p:cNvPr id="581" name="Rounded Rectangle 580"/>
          <p:cNvSpPr/>
          <p:nvPr/>
        </p:nvSpPr>
        <p:spPr>
          <a:xfrm>
            <a:off x="5590070" y="563678"/>
            <a:ext cx="225312" cy="224684"/>
          </a:xfrm>
          <a:prstGeom prst="roundRect">
            <a:avLst>
              <a:gd name="adj" fmla="val 978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grpSp>
        <p:nvGrpSpPr>
          <p:cNvPr id="41" name="Group 40"/>
          <p:cNvGrpSpPr/>
          <p:nvPr/>
        </p:nvGrpSpPr>
        <p:grpSpPr>
          <a:xfrm>
            <a:off x="5711000" y="4571694"/>
            <a:ext cx="362868" cy="361856"/>
            <a:chOff x="5756243" y="4576457"/>
            <a:chExt cx="362868" cy="361856"/>
          </a:xfrm>
        </p:grpSpPr>
        <p:sp>
          <p:nvSpPr>
            <p:cNvPr id="117" name="Rounded Rectangle 116"/>
            <p:cNvSpPr/>
            <p:nvPr/>
          </p:nvSpPr>
          <p:spPr>
            <a:xfrm>
              <a:off x="5756243" y="4576457"/>
              <a:ext cx="362868" cy="361856"/>
            </a:xfrm>
            <a:prstGeom prst="roundRect">
              <a:avLst>
                <a:gd name="adj" fmla="val 9473"/>
              </a:avLst>
            </a:prstGeom>
            <a:solidFill>
              <a:schemeClr val="bg1"/>
            </a:solidFill>
            <a:ln w="28575">
              <a:solidFill>
                <a:srgbClr val="676767"/>
              </a:solidFill>
            </a:ln>
          </p:spPr>
          <p:txBody>
            <a:bodyPr wrap="square" lIns="0" tIns="0" rIns="0" bIns="0" anchor="ctr">
              <a:noAutofit/>
            </a:bodyPr>
            <a:lstStyle/>
            <a:p>
              <a:pPr algn="ctr"/>
              <a:endParaRPr lang="en-US" sz="600" dirty="0">
                <a:solidFill>
                  <a:srgbClr val="676767"/>
                </a:solidFill>
                <a:latin typeface="Arial"/>
                <a:cs typeface="+mn-cs"/>
              </a:endParaRPr>
            </a:p>
          </p:txBody>
        </p:sp>
        <p:sp>
          <p:nvSpPr>
            <p:cNvPr id="118" name="Rectangle 117"/>
            <p:cNvSpPr/>
            <p:nvPr/>
          </p:nvSpPr>
          <p:spPr>
            <a:xfrm>
              <a:off x="5778877" y="4600278"/>
              <a:ext cx="317601" cy="154460"/>
            </a:xfrm>
            <a:prstGeom prst="rect">
              <a:avLst/>
            </a:prstGeom>
            <a:solidFill>
              <a:schemeClr val="bg2">
                <a:lumMod val="95000"/>
              </a:schemeClr>
            </a:solidFill>
            <a:ln w="12700">
              <a:solidFill>
                <a:schemeClr val="accent6"/>
              </a:solidFill>
            </a:ln>
          </p:spPr>
          <p:txBody>
            <a:bodyPr wrap="square" lIns="0" tIns="0" rIns="0" bIns="0" anchor="ctr">
              <a:noAutofit/>
            </a:bodyPr>
            <a:lstStyle/>
            <a:p>
              <a:pPr algn="ctr"/>
              <a:r>
                <a:rPr lang="en-US" sz="600" dirty="0">
                  <a:solidFill>
                    <a:srgbClr val="676767"/>
                  </a:solidFill>
                  <a:latin typeface="Arial"/>
                  <a:cs typeface="+mn-cs"/>
                </a:rPr>
                <a:t>IO IOI</a:t>
              </a:r>
            </a:p>
          </p:txBody>
        </p:sp>
        <p:sp>
          <p:nvSpPr>
            <p:cNvPr id="282" name="Freeform 286"/>
            <p:cNvSpPr>
              <a:spLocks noEditPoints="1"/>
            </p:cNvSpPr>
            <p:nvPr/>
          </p:nvSpPr>
          <p:spPr bwMode="auto">
            <a:xfrm>
              <a:off x="5849840" y="4598792"/>
              <a:ext cx="166645" cy="152651"/>
            </a:xfrm>
            <a:custGeom>
              <a:avLst/>
              <a:gdLst>
                <a:gd name="T0" fmla="*/ 1405 w 1838"/>
                <a:gd name="T1" fmla="*/ 1775 h 1849"/>
                <a:gd name="T2" fmla="*/ 1445 w 1838"/>
                <a:gd name="T3" fmla="*/ 1808 h 1849"/>
                <a:gd name="T4" fmla="*/ 1489 w 1838"/>
                <a:gd name="T5" fmla="*/ 1831 h 1849"/>
                <a:gd name="T6" fmla="*/ 1584 w 1838"/>
                <a:gd name="T7" fmla="*/ 1849 h 1849"/>
                <a:gd name="T8" fmla="*/ 1679 w 1838"/>
                <a:gd name="T9" fmla="*/ 1831 h 1849"/>
                <a:gd name="T10" fmla="*/ 1723 w 1838"/>
                <a:gd name="T11" fmla="*/ 1808 h 1849"/>
                <a:gd name="T12" fmla="*/ 1763 w 1838"/>
                <a:gd name="T13" fmla="*/ 1775 h 1849"/>
                <a:gd name="T14" fmla="*/ 1795 w 1838"/>
                <a:gd name="T15" fmla="*/ 1736 h 1849"/>
                <a:gd name="T16" fmla="*/ 1833 w 1838"/>
                <a:gd name="T17" fmla="*/ 1646 h 1849"/>
                <a:gd name="T18" fmla="*/ 1838 w 1838"/>
                <a:gd name="T19" fmla="*/ 1596 h 1849"/>
                <a:gd name="T20" fmla="*/ 1827 w 1838"/>
                <a:gd name="T21" fmla="*/ 1523 h 1849"/>
                <a:gd name="T22" fmla="*/ 1788 w 1838"/>
                <a:gd name="T23" fmla="*/ 1446 h 1849"/>
                <a:gd name="T24" fmla="*/ 857 w 1838"/>
                <a:gd name="T25" fmla="*/ 510 h 1849"/>
                <a:gd name="T26" fmla="*/ 864 w 1838"/>
                <a:gd name="T27" fmla="*/ 422 h 1849"/>
                <a:gd name="T28" fmla="*/ 857 w 1838"/>
                <a:gd name="T29" fmla="*/ 356 h 1849"/>
                <a:gd name="T30" fmla="*/ 838 w 1838"/>
                <a:gd name="T31" fmla="*/ 285 h 1849"/>
                <a:gd name="T32" fmla="*/ 807 w 1838"/>
                <a:gd name="T33" fmla="*/ 218 h 1849"/>
                <a:gd name="T34" fmla="*/ 764 w 1838"/>
                <a:gd name="T35" fmla="*/ 155 h 1849"/>
                <a:gd name="T36" fmla="*/ 725 w 1838"/>
                <a:gd name="T37" fmla="*/ 114 h 1849"/>
                <a:gd name="T38" fmla="*/ 674 w 1838"/>
                <a:gd name="T39" fmla="*/ 73 h 1849"/>
                <a:gd name="T40" fmla="*/ 573 w 1838"/>
                <a:gd name="T41" fmla="*/ 23 h 1849"/>
                <a:gd name="T42" fmla="*/ 450 w 1838"/>
                <a:gd name="T43" fmla="*/ 0 h 1849"/>
                <a:gd name="T44" fmla="*/ 325 w 1838"/>
                <a:gd name="T45" fmla="*/ 13 h 1849"/>
                <a:gd name="T46" fmla="*/ 518 w 1838"/>
                <a:gd name="T47" fmla="*/ 286 h 1849"/>
                <a:gd name="T48" fmla="*/ 540 w 1838"/>
                <a:gd name="T49" fmla="*/ 319 h 1849"/>
                <a:gd name="T50" fmla="*/ 547 w 1838"/>
                <a:gd name="T51" fmla="*/ 356 h 1849"/>
                <a:gd name="T52" fmla="*/ 540 w 1838"/>
                <a:gd name="T53" fmla="*/ 393 h 1849"/>
                <a:gd name="T54" fmla="*/ 518 w 1838"/>
                <a:gd name="T55" fmla="*/ 425 h 1849"/>
                <a:gd name="T56" fmla="*/ 398 w 1838"/>
                <a:gd name="T57" fmla="*/ 543 h 1849"/>
                <a:gd name="T58" fmla="*/ 362 w 1838"/>
                <a:gd name="T59" fmla="*/ 557 h 1849"/>
                <a:gd name="T60" fmla="*/ 325 w 1838"/>
                <a:gd name="T61" fmla="*/ 557 h 1849"/>
                <a:gd name="T62" fmla="*/ 289 w 1838"/>
                <a:gd name="T63" fmla="*/ 543 h 1849"/>
                <a:gd name="T64" fmla="*/ 26 w 1838"/>
                <a:gd name="T65" fmla="*/ 282 h 1849"/>
                <a:gd name="T66" fmla="*/ 1 w 1838"/>
                <a:gd name="T67" fmla="*/ 401 h 1849"/>
                <a:gd name="T68" fmla="*/ 9 w 1838"/>
                <a:gd name="T69" fmla="*/ 521 h 1849"/>
                <a:gd name="T70" fmla="*/ 51 w 1838"/>
                <a:gd name="T71" fmla="*/ 636 h 1849"/>
                <a:gd name="T72" fmla="*/ 125 w 1838"/>
                <a:gd name="T73" fmla="*/ 737 h 1849"/>
                <a:gd name="T74" fmla="*/ 165 w 1838"/>
                <a:gd name="T75" fmla="*/ 772 h 1849"/>
                <a:gd name="T76" fmla="*/ 223 w 1838"/>
                <a:gd name="T77" fmla="*/ 810 h 1849"/>
                <a:gd name="T78" fmla="*/ 284 w 1838"/>
                <a:gd name="T79" fmla="*/ 837 h 1849"/>
                <a:gd name="T80" fmla="*/ 348 w 1838"/>
                <a:gd name="T81" fmla="*/ 855 h 1849"/>
                <a:gd name="T82" fmla="*/ 427 w 1838"/>
                <a:gd name="T83" fmla="*/ 863 h 1849"/>
                <a:gd name="T84" fmla="*/ 1498 w 1838"/>
                <a:gd name="T85" fmla="*/ 1510 h 1849"/>
                <a:gd name="T86" fmla="*/ 1531 w 1838"/>
                <a:gd name="T87" fmla="*/ 1487 h 1849"/>
                <a:gd name="T88" fmla="*/ 1579 w 1838"/>
                <a:gd name="T89" fmla="*/ 1473 h 1849"/>
                <a:gd name="T90" fmla="*/ 1629 w 1838"/>
                <a:gd name="T91" fmla="*/ 1478 h 1849"/>
                <a:gd name="T92" fmla="*/ 1675 w 1838"/>
                <a:gd name="T93" fmla="*/ 1501 h 1849"/>
                <a:gd name="T94" fmla="*/ 1702 w 1838"/>
                <a:gd name="T95" fmla="*/ 1531 h 1849"/>
                <a:gd name="T96" fmla="*/ 1721 w 1838"/>
                <a:gd name="T97" fmla="*/ 1579 h 1849"/>
                <a:gd name="T98" fmla="*/ 1721 w 1838"/>
                <a:gd name="T99" fmla="*/ 1629 h 1849"/>
                <a:gd name="T100" fmla="*/ 1702 w 1838"/>
                <a:gd name="T101" fmla="*/ 1676 h 1849"/>
                <a:gd name="T102" fmla="*/ 1675 w 1838"/>
                <a:gd name="T103" fmla="*/ 1706 h 1849"/>
                <a:gd name="T104" fmla="*/ 1629 w 1838"/>
                <a:gd name="T105" fmla="*/ 1730 h 1849"/>
                <a:gd name="T106" fmla="*/ 1579 w 1838"/>
                <a:gd name="T107" fmla="*/ 1735 h 1849"/>
                <a:gd name="T108" fmla="*/ 1531 w 1838"/>
                <a:gd name="T109" fmla="*/ 1721 h 1849"/>
                <a:gd name="T110" fmla="*/ 1498 w 1838"/>
                <a:gd name="T111" fmla="*/ 1698 h 1849"/>
                <a:gd name="T112" fmla="*/ 1470 w 1838"/>
                <a:gd name="T113" fmla="*/ 1654 h 1849"/>
                <a:gd name="T114" fmla="*/ 1460 w 1838"/>
                <a:gd name="T115" fmla="*/ 1603 h 1849"/>
                <a:gd name="T116" fmla="*/ 1470 w 1838"/>
                <a:gd name="T117" fmla="*/ 1554 h 1849"/>
                <a:gd name="T118" fmla="*/ 1498 w 1838"/>
                <a:gd name="T119" fmla="*/ 151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8" h="1849">
                  <a:moveTo>
                    <a:pt x="490" y="859"/>
                  </a:moveTo>
                  <a:lnTo>
                    <a:pt x="490" y="859"/>
                  </a:lnTo>
                  <a:lnTo>
                    <a:pt x="1405" y="1775"/>
                  </a:lnTo>
                  <a:lnTo>
                    <a:pt x="1405" y="1775"/>
                  </a:lnTo>
                  <a:lnTo>
                    <a:pt x="1414" y="1784"/>
                  </a:lnTo>
                  <a:lnTo>
                    <a:pt x="1425" y="1793"/>
                  </a:lnTo>
                  <a:lnTo>
                    <a:pt x="1435" y="1801"/>
                  </a:lnTo>
                  <a:lnTo>
                    <a:pt x="1445" y="1808"/>
                  </a:lnTo>
                  <a:lnTo>
                    <a:pt x="1455" y="1814"/>
                  </a:lnTo>
                  <a:lnTo>
                    <a:pt x="1467" y="1820"/>
                  </a:lnTo>
                  <a:lnTo>
                    <a:pt x="1478" y="1826"/>
                  </a:lnTo>
                  <a:lnTo>
                    <a:pt x="1489" y="1831"/>
                  </a:lnTo>
                  <a:lnTo>
                    <a:pt x="1513" y="1839"/>
                  </a:lnTo>
                  <a:lnTo>
                    <a:pt x="1536" y="1845"/>
                  </a:lnTo>
                  <a:lnTo>
                    <a:pt x="1560" y="1848"/>
                  </a:lnTo>
                  <a:lnTo>
                    <a:pt x="1584" y="1849"/>
                  </a:lnTo>
                  <a:lnTo>
                    <a:pt x="1609" y="1848"/>
                  </a:lnTo>
                  <a:lnTo>
                    <a:pt x="1632" y="1845"/>
                  </a:lnTo>
                  <a:lnTo>
                    <a:pt x="1657" y="1839"/>
                  </a:lnTo>
                  <a:lnTo>
                    <a:pt x="1679" y="1831"/>
                  </a:lnTo>
                  <a:lnTo>
                    <a:pt x="1691" y="1826"/>
                  </a:lnTo>
                  <a:lnTo>
                    <a:pt x="1702" y="1820"/>
                  </a:lnTo>
                  <a:lnTo>
                    <a:pt x="1713" y="1814"/>
                  </a:lnTo>
                  <a:lnTo>
                    <a:pt x="1723" y="1808"/>
                  </a:lnTo>
                  <a:lnTo>
                    <a:pt x="1735" y="1801"/>
                  </a:lnTo>
                  <a:lnTo>
                    <a:pt x="1744" y="1793"/>
                  </a:lnTo>
                  <a:lnTo>
                    <a:pt x="1754" y="1784"/>
                  </a:lnTo>
                  <a:lnTo>
                    <a:pt x="1763" y="1775"/>
                  </a:lnTo>
                  <a:lnTo>
                    <a:pt x="1763" y="1775"/>
                  </a:lnTo>
                  <a:lnTo>
                    <a:pt x="1772" y="1766"/>
                  </a:lnTo>
                  <a:lnTo>
                    <a:pt x="1781" y="1757"/>
                  </a:lnTo>
                  <a:lnTo>
                    <a:pt x="1795" y="1736"/>
                  </a:lnTo>
                  <a:lnTo>
                    <a:pt x="1808" y="1715"/>
                  </a:lnTo>
                  <a:lnTo>
                    <a:pt x="1818" y="1693"/>
                  </a:lnTo>
                  <a:lnTo>
                    <a:pt x="1827" y="1670"/>
                  </a:lnTo>
                  <a:lnTo>
                    <a:pt x="1833" y="1646"/>
                  </a:lnTo>
                  <a:lnTo>
                    <a:pt x="1836" y="1621"/>
                  </a:lnTo>
                  <a:lnTo>
                    <a:pt x="1837" y="1609"/>
                  </a:lnTo>
                  <a:lnTo>
                    <a:pt x="1838" y="1596"/>
                  </a:lnTo>
                  <a:lnTo>
                    <a:pt x="1838" y="1596"/>
                  </a:lnTo>
                  <a:lnTo>
                    <a:pt x="1837" y="1584"/>
                  </a:lnTo>
                  <a:lnTo>
                    <a:pt x="1836" y="1571"/>
                  </a:lnTo>
                  <a:lnTo>
                    <a:pt x="1833" y="1546"/>
                  </a:lnTo>
                  <a:lnTo>
                    <a:pt x="1827" y="1523"/>
                  </a:lnTo>
                  <a:lnTo>
                    <a:pt x="1818" y="1499"/>
                  </a:lnTo>
                  <a:lnTo>
                    <a:pt x="1808" y="1477"/>
                  </a:lnTo>
                  <a:lnTo>
                    <a:pt x="1795" y="1456"/>
                  </a:lnTo>
                  <a:lnTo>
                    <a:pt x="1788" y="1446"/>
                  </a:lnTo>
                  <a:lnTo>
                    <a:pt x="1781" y="1436"/>
                  </a:lnTo>
                  <a:lnTo>
                    <a:pt x="1772" y="1427"/>
                  </a:lnTo>
                  <a:lnTo>
                    <a:pt x="1763" y="1417"/>
                  </a:lnTo>
                  <a:lnTo>
                    <a:pt x="857" y="510"/>
                  </a:lnTo>
                  <a:lnTo>
                    <a:pt x="857" y="510"/>
                  </a:lnTo>
                  <a:lnTo>
                    <a:pt x="861" y="481"/>
                  </a:lnTo>
                  <a:lnTo>
                    <a:pt x="863" y="452"/>
                  </a:lnTo>
                  <a:lnTo>
                    <a:pt x="864" y="422"/>
                  </a:lnTo>
                  <a:lnTo>
                    <a:pt x="862" y="393"/>
                  </a:lnTo>
                  <a:lnTo>
                    <a:pt x="862" y="393"/>
                  </a:lnTo>
                  <a:lnTo>
                    <a:pt x="860" y="374"/>
                  </a:lnTo>
                  <a:lnTo>
                    <a:pt x="857" y="356"/>
                  </a:lnTo>
                  <a:lnTo>
                    <a:pt x="854" y="338"/>
                  </a:lnTo>
                  <a:lnTo>
                    <a:pt x="849" y="320"/>
                  </a:lnTo>
                  <a:lnTo>
                    <a:pt x="845" y="303"/>
                  </a:lnTo>
                  <a:lnTo>
                    <a:pt x="838" y="285"/>
                  </a:lnTo>
                  <a:lnTo>
                    <a:pt x="831" y="268"/>
                  </a:lnTo>
                  <a:lnTo>
                    <a:pt x="824" y="250"/>
                  </a:lnTo>
                  <a:lnTo>
                    <a:pt x="816" y="234"/>
                  </a:lnTo>
                  <a:lnTo>
                    <a:pt x="807" y="218"/>
                  </a:lnTo>
                  <a:lnTo>
                    <a:pt x="797" y="201"/>
                  </a:lnTo>
                  <a:lnTo>
                    <a:pt x="787" y="185"/>
                  </a:lnTo>
                  <a:lnTo>
                    <a:pt x="776" y="170"/>
                  </a:lnTo>
                  <a:lnTo>
                    <a:pt x="764" y="155"/>
                  </a:lnTo>
                  <a:lnTo>
                    <a:pt x="750" y="140"/>
                  </a:lnTo>
                  <a:lnTo>
                    <a:pt x="737" y="126"/>
                  </a:lnTo>
                  <a:lnTo>
                    <a:pt x="737" y="126"/>
                  </a:lnTo>
                  <a:lnTo>
                    <a:pt x="725" y="114"/>
                  </a:lnTo>
                  <a:lnTo>
                    <a:pt x="713" y="103"/>
                  </a:lnTo>
                  <a:lnTo>
                    <a:pt x="700" y="93"/>
                  </a:lnTo>
                  <a:lnTo>
                    <a:pt x="687" y="83"/>
                  </a:lnTo>
                  <a:lnTo>
                    <a:pt x="674" y="73"/>
                  </a:lnTo>
                  <a:lnTo>
                    <a:pt x="659" y="64"/>
                  </a:lnTo>
                  <a:lnTo>
                    <a:pt x="632" y="48"/>
                  </a:lnTo>
                  <a:lnTo>
                    <a:pt x="603" y="35"/>
                  </a:lnTo>
                  <a:lnTo>
                    <a:pt x="573" y="23"/>
                  </a:lnTo>
                  <a:lnTo>
                    <a:pt x="543" y="14"/>
                  </a:lnTo>
                  <a:lnTo>
                    <a:pt x="512" y="7"/>
                  </a:lnTo>
                  <a:lnTo>
                    <a:pt x="481" y="2"/>
                  </a:lnTo>
                  <a:lnTo>
                    <a:pt x="450" y="0"/>
                  </a:lnTo>
                  <a:lnTo>
                    <a:pt x="418" y="0"/>
                  </a:lnTo>
                  <a:lnTo>
                    <a:pt x="387" y="2"/>
                  </a:lnTo>
                  <a:lnTo>
                    <a:pt x="356" y="6"/>
                  </a:lnTo>
                  <a:lnTo>
                    <a:pt x="325" y="13"/>
                  </a:lnTo>
                  <a:lnTo>
                    <a:pt x="294" y="21"/>
                  </a:lnTo>
                  <a:lnTo>
                    <a:pt x="265" y="33"/>
                  </a:lnTo>
                  <a:lnTo>
                    <a:pt x="518" y="286"/>
                  </a:lnTo>
                  <a:lnTo>
                    <a:pt x="518" y="286"/>
                  </a:lnTo>
                  <a:lnTo>
                    <a:pt x="525" y="293"/>
                  </a:lnTo>
                  <a:lnTo>
                    <a:pt x="532" y="301"/>
                  </a:lnTo>
                  <a:lnTo>
                    <a:pt x="536" y="310"/>
                  </a:lnTo>
                  <a:lnTo>
                    <a:pt x="540" y="319"/>
                  </a:lnTo>
                  <a:lnTo>
                    <a:pt x="543" y="328"/>
                  </a:lnTo>
                  <a:lnTo>
                    <a:pt x="546" y="337"/>
                  </a:lnTo>
                  <a:lnTo>
                    <a:pt x="547" y="346"/>
                  </a:lnTo>
                  <a:lnTo>
                    <a:pt x="547" y="356"/>
                  </a:lnTo>
                  <a:lnTo>
                    <a:pt x="547" y="365"/>
                  </a:lnTo>
                  <a:lnTo>
                    <a:pt x="546" y="374"/>
                  </a:lnTo>
                  <a:lnTo>
                    <a:pt x="543" y="383"/>
                  </a:lnTo>
                  <a:lnTo>
                    <a:pt x="540" y="393"/>
                  </a:lnTo>
                  <a:lnTo>
                    <a:pt x="536" y="402"/>
                  </a:lnTo>
                  <a:lnTo>
                    <a:pt x="532" y="410"/>
                  </a:lnTo>
                  <a:lnTo>
                    <a:pt x="525" y="417"/>
                  </a:lnTo>
                  <a:lnTo>
                    <a:pt x="518" y="425"/>
                  </a:lnTo>
                  <a:lnTo>
                    <a:pt x="413" y="531"/>
                  </a:lnTo>
                  <a:lnTo>
                    <a:pt x="413" y="531"/>
                  </a:lnTo>
                  <a:lnTo>
                    <a:pt x="406" y="538"/>
                  </a:lnTo>
                  <a:lnTo>
                    <a:pt x="398" y="543"/>
                  </a:lnTo>
                  <a:lnTo>
                    <a:pt x="389" y="548"/>
                  </a:lnTo>
                  <a:lnTo>
                    <a:pt x="380" y="552"/>
                  </a:lnTo>
                  <a:lnTo>
                    <a:pt x="371" y="555"/>
                  </a:lnTo>
                  <a:lnTo>
                    <a:pt x="362" y="557"/>
                  </a:lnTo>
                  <a:lnTo>
                    <a:pt x="353" y="559"/>
                  </a:lnTo>
                  <a:lnTo>
                    <a:pt x="343" y="559"/>
                  </a:lnTo>
                  <a:lnTo>
                    <a:pt x="334" y="559"/>
                  </a:lnTo>
                  <a:lnTo>
                    <a:pt x="325" y="557"/>
                  </a:lnTo>
                  <a:lnTo>
                    <a:pt x="316" y="555"/>
                  </a:lnTo>
                  <a:lnTo>
                    <a:pt x="306" y="552"/>
                  </a:lnTo>
                  <a:lnTo>
                    <a:pt x="298" y="548"/>
                  </a:lnTo>
                  <a:lnTo>
                    <a:pt x="289" y="543"/>
                  </a:lnTo>
                  <a:lnTo>
                    <a:pt x="282" y="538"/>
                  </a:lnTo>
                  <a:lnTo>
                    <a:pt x="274" y="531"/>
                  </a:lnTo>
                  <a:lnTo>
                    <a:pt x="26" y="282"/>
                  </a:lnTo>
                  <a:lnTo>
                    <a:pt x="26" y="282"/>
                  </a:lnTo>
                  <a:lnTo>
                    <a:pt x="17" y="312"/>
                  </a:lnTo>
                  <a:lnTo>
                    <a:pt x="10" y="341"/>
                  </a:lnTo>
                  <a:lnTo>
                    <a:pt x="4" y="371"/>
                  </a:lnTo>
                  <a:lnTo>
                    <a:pt x="1" y="401"/>
                  </a:lnTo>
                  <a:lnTo>
                    <a:pt x="0" y="431"/>
                  </a:lnTo>
                  <a:lnTo>
                    <a:pt x="1" y="461"/>
                  </a:lnTo>
                  <a:lnTo>
                    <a:pt x="4" y="492"/>
                  </a:lnTo>
                  <a:lnTo>
                    <a:pt x="9" y="521"/>
                  </a:lnTo>
                  <a:lnTo>
                    <a:pt x="16" y="551"/>
                  </a:lnTo>
                  <a:lnTo>
                    <a:pt x="25" y="580"/>
                  </a:lnTo>
                  <a:lnTo>
                    <a:pt x="37" y="608"/>
                  </a:lnTo>
                  <a:lnTo>
                    <a:pt x="51" y="636"/>
                  </a:lnTo>
                  <a:lnTo>
                    <a:pt x="66" y="663"/>
                  </a:lnTo>
                  <a:lnTo>
                    <a:pt x="83" y="689"/>
                  </a:lnTo>
                  <a:lnTo>
                    <a:pt x="104" y="714"/>
                  </a:lnTo>
                  <a:lnTo>
                    <a:pt x="125" y="737"/>
                  </a:lnTo>
                  <a:lnTo>
                    <a:pt x="125" y="737"/>
                  </a:lnTo>
                  <a:lnTo>
                    <a:pt x="139" y="749"/>
                  </a:lnTo>
                  <a:lnTo>
                    <a:pt x="152" y="761"/>
                  </a:lnTo>
                  <a:lnTo>
                    <a:pt x="165" y="772"/>
                  </a:lnTo>
                  <a:lnTo>
                    <a:pt x="180" y="782"/>
                  </a:lnTo>
                  <a:lnTo>
                    <a:pt x="193" y="792"/>
                  </a:lnTo>
                  <a:lnTo>
                    <a:pt x="208" y="802"/>
                  </a:lnTo>
                  <a:lnTo>
                    <a:pt x="223" y="810"/>
                  </a:lnTo>
                  <a:lnTo>
                    <a:pt x="238" y="818"/>
                  </a:lnTo>
                  <a:lnTo>
                    <a:pt x="253" y="825"/>
                  </a:lnTo>
                  <a:lnTo>
                    <a:pt x="269" y="831"/>
                  </a:lnTo>
                  <a:lnTo>
                    <a:pt x="284" y="837"/>
                  </a:lnTo>
                  <a:lnTo>
                    <a:pt x="300" y="843"/>
                  </a:lnTo>
                  <a:lnTo>
                    <a:pt x="316" y="848"/>
                  </a:lnTo>
                  <a:lnTo>
                    <a:pt x="332" y="852"/>
                  </a:lnTo>
                  <a:lnTo>
                    <a:pt x="348" y="855"/>
                  </a:lnTo>
                  <a:lnTo>
                    <a:pt x="365" y="858"/>
                  </a:lnTo>
                  <a:lnTo>
                    <a:pt x="365" y="858"/>
                  </a:lnTo>
                  <a:lnTo>
                    <a:pt x="395" y="862"/>
                  </a:lnTo>
                  <a:lnTo>
                    <a:pt x="427" y="863"/>
                  </a:lnTo>
                  <a:lnTo>
                    <a:pt x="458" y="862"/>
                  </a:lnTo>
                  <a:lnTo>
                    <a:pt x="490" y="859"/>
                  </a:lnTo>
                  <a:lnTo>
                    <a:pt x="490" y="859"/>
                  </a:lnTo>
                  <a:close/>
                  <a:moveTo>
                    <a:pt x="1498" y="1510"/>
                  </a:moveTo>
                  <a:lnTo>
                    <a:pt x="1498" y="1510"/>
                  </a:lnTo>
                  <a:lnTo>
                    <a:pt x="1508" y="1501"/>
                  </a:lnTo>
                  <a:lnTo>
                    <a:pt x="1520" y="1494"/>
                  </a:lnTo>
                  <a:lnTo>
                    <a:pt x="1531" y="1487"/>
                  </a:lnTo>
                  <a:lnTo>
                    <a:pt x="1542" y="1482"/>
                  </a:lnTo>
                  <a:lnTo>
                    <a:pt x="1554" y="1478"/>
                  </a:lnTo>
                  <a:lnTo>
                    <a:pt x="1567" y="1475"/>
                  </a:lnTo>
                  <a:lnTo>
                    <a:pt x="1579" y="1473"/>
                  </a:lnTo>
                  <a:lnTo>
                    <a:pt x="1592" y="1473"/>
                  </a:lnTo>
                  <a:lnTo>
                    <a:pt x="1605" y="1473"/>
                  </a:lnTo>
                  <a:lnTo>
                    <a:pt x="1617" y="1475"/>
                  </a:lnTo>
                  <a:lnTo>
                    <a:pt x="1629" y="1478"/>
                  </a:lnTo>
                  <a:lnTo>
                    <a:pt x="1641" y="1482"/>
                  </a:lnTo>
                  <a:lnTo>
                    <a:pt x="1654" y="1487"/>
                  </a:lnTo>
                  <a:lnTo>
                    <a:pt x="1665" y="1494"/>
                  </a:lnTo>
                  <a:lnTo>
                    <a:pt x="1675" y="1501"/>
                  </a:lnTo>
                  <a:lnTo>
                    <a:pt x="1685" y="1510"/>
                  </a:lnTo>
                  <a:lnTo>
                    <a:pt x="1685" y="1510"/>
                  </a:lnTo>
                  <a:lnTo>
                    <a:pt x="1695" y="1521"/>
                  </a:lnTo>
                  <a:lnTo>
                    <a:pt x="1702" y="1531"/>
                  </a:lnTo>
                  <a:lnTo>
                    <a:pt x="1709" y="1542"/>
                  </a:lnTo>
                  <a:lnTo>
                    <a:pt x="1714" y="1554"/>
                  </a:lnTo>
                  <a:lnTo>
                    <a:pt x="1718" y="1567"/>
                  </a:lnTo>
                  <a:lnTo>
                    <a:pt x="1721" y="1579"/>
                  </a:lnTo>
                  <a:lnTo>
                    <a:pt x="1723" y="1591"/>
                  </a:lnTo>
                  <a:lnTo>
                    <a:pt x="1724" y="1603"/>
                  </a:lnTo>
                  <a:lnTo>
                    <a:pt x="1723" y="1617"/>
                  </a:lnTo>
                  <a:lnTo>
                    <a:pt x="1721" y="1629"/>
                  </a:lnTo>
                  <a:lnTo>
                    <a:pt x="1718" y="1641"/>
                  </a:lnTo>
                  <a:lnTo>
                    <a:pt x="1714" y="1654"/>
                  </a:lnTo>
                  <a:lnTo>
                    <a:pt x="1709" y="1665"/>
                  </a:lnTo>
                  <a:lnTo>
                    <a:pt x="1702" y="1676"/>
                  </a:lnTo>
                  <a:lnTo>
                    <a:pt x="1695" y="1687"/>
                  </a:lnTo>
                  <a:lnTo>
                    <a:pt x="1685" y="1698"/>
                  </a:lnTo>
                  <a:lnTo>
                    <a:pt x="1685" y="1698"/>
                  </a:lnTo>
                  <a:lnTo>
                    <a:pt x="1675" y="1706"/>
                  </a:lnTo>
                  <a:lnTo>
                    <a:pt x="1665" y="1714"/>
                  </a:lnTo>
                  <a:lnTo>
                    <a:pt x="1654" y="1721"/>
                  </a:lnTo>
                  <a:lnTo>
                    <a:pt x="1641" y="1726"/>
                  </a:lnTo>
                  <a:lnTo>
                    <a:pt x="1629" y="1730"/>
                  </a:lnTo>
                  <a:lnTo>
                    <a:pt x="1617" y="1733"/>
                  </a:lnTo>
                  <a:lnTo>
                    <a:pt x="1605" y="1735"/>
                  </a:lnTo>
                  <a:lnTo>
                    <a:pt x="1592" y="1735"/>
                  </a:lnTo>
                  <a:lnTo>
                    <a:pt x="1579" y="1735"/>
                  </a:lnTo>
                  <a:lnTo>
                    <a:pt x="1567" y="1733"/>
                  </a:lnTo>
                  <a:lnTo>
                    <a:pt x="1554" y="1730"/>
                  </a:lnTo>
                  <a:lnTo>
                    <a:pt x="1542" y="1726"/>
                  </a:lnTo>
                  <a:lnTo>
                    <a:pt x="1531" y="1721"/>
                  </a:lnTo>
                  <a:lnTo>
                    <a:pt x="1520" y="1714"/>
                  </a:lnTo>
                  <a:lnTo>
                    <a:pt x="1508" y="1707"/>
                  </a:lnTo>
                  <a:lnTo>
                    <a:pt x="1498" y="1698"/>
                  </a:lnTo>
                  <a:lnTo>
                    <a:pt x="1498" y="1698"/>
                  </a:lnTo>
                  <a:lnTo>
                    <a:pt x="1489" y="1687"/>
                  </a:lnTo>
                  <a:lnTo>
                    <a:pt x="1482" y="1676"/>
                  </a:lnTo>
                  <a:lnTo>
                    <a:pt x="1475" y="1665"/>
                  </a:lnTo>
                  <a:lnTo>
                    <a:pt x="1470" y="1654"/>
                  </a:lnTo>
                  <a:lnTo>
                    <a:pt x="1465" y="1641"/>
                  </a:lnTo>
                  <a:lnTo>
                    <a:pt x="1462" y="1629"/>
                  </a:lnTo>
                  <a:lnTo>
                    <a:pt x="1460" y="1617"/>
                  </a:lnTo>
                  <a:lnTo>
                    <a:pt x="1460" y="1603"/>
                  </a:lnTo>
                  <a:lnTo>
                    <a:pt x="1460" y="1591"/>
                  </a:lnTo>
                  <a:lnTo>
                    <a:pt x="1462" y="1579"/>
                  </a:lnTo>
                  <a:lnTo>
                    <a:pt x="1465" y="1567"/>
                  </a:lnTo>
                  <a:lnTo>
                    <a:pt x="1470" y="1554"/>
                  </a:lnTo>
                  <a:lnTo>
                    <a:pt x="1475" y="1542"/>
                  </a:lnTo>
                  <a:lnTo>
                    <a:pt x="1482" y="1531"/>
                  </a:lnTo>
                  <a:lnTo>
                    <a:pt x="1490" y="1521"/>
                  </a:lnTo>
                  <a:lnTo>
                    <a:pt x="1498" y="1510"/>
                  </a:lnTo>
                  <a:lnTo>
                    <a:pt x="1498" y="1510"/>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grpSp>
      <p:grpSp>
        <p:nvGrpSpPr>
          <p:cNvPr id="17" name="Group 16"/>
          <p:cNvGrpSpPr/>
          <p:nvPr/>
        </p:nvGrpSpPr>
        <p:grpSpPr>
          <a:xfrm>
            <a:off x="4532352" y="2373147"/>
            <a:ext cx="362868" cy="361856"/>
            <a:chOff x="4541543" y="2400443"/>
            <a:chExt cx="362868" cy="361856"/>
          </a:xfrm>
        </p:grpSpPr>
        <p:sp>
          <p:nvSpPr>
            <p:cNvPr id="63" name="Rounded Rectangle 62"/>
            <p:cNvSpPr/>
            <p:nvPr/>
          </p:nvSpPr>
          <p:spPr>
            <a:xfrm>
              <a:off x="4541543" y="2400443"/>
              <a:ext cx="362868" cy="361856"/>
            </a:xfrm>
            <a:prstGeom prst="roundRect">
              <a:avLst>
                <a:gd name="adj" fmla="val 8573"/>
              </a:avLst>
            </a:prstGeom>
            <a:solidFill>
              <a:schemeClr val="bg1">
                <a:lumMod val="8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97" name="Group 95"/>
            <p:cNvGrpSpPr/>
            <p:nvPr/>
          </p:nvGrpSpPr>
          <p:grpSpPr>
            <a:xfrm>
              <a:off x="4611299" y="2444652"/>
              <a:ext cx="223356" cy="273438"/>
              <a:chOff x="2198688" y="2287588"/>
              <a:chExt cx="274637" cy="492125"/>
            </a:xfrm>
            <a:solidFill>
              <a:schemeClr val="bg2"/>
            </a:solidFill>
          </p:grpSpPr>
          <p:sp>
            <p:nvSpPr>
              <p:cNvPr id="298" name="Freeform 37"/>
              <p:cNvSpPr>
                <a:spLocks/>
              </p:cNvSpPr>
              <p:nvPr/>
            </p:nvSpPr>
            <p:spPr bwMode="auto">
              <a:xfrm>
                <a:off x="2339975" y="2493963"/>
                <a:ext cx="133350" cy="282575"/>
              </a:xfrm>
              <a:custGeom>
                <a:avLst/>
                <a:gdLst>
                  <a:gd name="T0" fmla="*/ 0 w 84"/>
                  <a:gd name="T1" fmla="*/ 178 h 178"/>
                  <a:gd name="T2" fmla="*/ 84 w 84"/>
                  <a:gd name="T3" fmla="*/ 120 h 178"/>
                  <a:gd name="T4" fmla="*/ 84 w 84"/>
                  <a:gd name="T5" fmla="*/ 0 h 178"/>
                  <a:gd name="T6" fmla="*/ 0 w 84"/>
                  <a:gd name="T7" fmla="*/ 40 h 178"/>
                  <a:gd name="T8" fmla="*/ 0 w 84"/>
                  <a:gd name="T9" fmla="*/ 178 h 178"/>
                </a:gdLst>
                <a:ahLst/>
                <a:cxnLst>
                  <a:cxn ang="0">
                    <a:pos x="T0" y="T1"/>
                  </a:cxn>
                  <a:cxn ang="0">
                    <a:pos x="T2" y="T3"/>
                  </a:cxn>
                  <a:cxn ang="0">
                    <a:pos x="T4" y="T5"/>
                  </a:cxn>
                  <a:cxn ang="0">
                    <a:pos x="T6" y="T7"/>
                  </a:cxn>
                  <a:cxn ang="0">
                    <a:pos x="T8" y="T9"/>
                  </a:cxn>
                </a:cxnLst>
                <a:rect l="0" t="0" r="r" b="b"/>
                <a:pathLst>
                  <a:path w="84" h="178">
                    <a:moveTo>
                      <a:pt x="0" y="178"/>
                    </a:moveTo>
                    <a:lnTo>
                      <a:pt x="84" y="120"/>
                    </a:lnTo>
                    <a:lnTo>
                      <a:pt x="84" y="0"/>
                    </a:lnTo>
                    <a:lnTo>
                      <a:pt x="0" y="40"/>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0" name="Freeform 38"/>
              <p:cNvSpPr>
                <a:spLocks/>
              </p:cNvSpPr>
              <p:nvPr/>
            </p:nvSpPr>
            <p:spPr bwMode="auto">
              <a:xfrm>
                <a:off x="2198688" y="2493963"/>
                <a:ext cx="136525" cy="285750"/>
              </a:xfrm>
              <a:custGeom>
                <a:avLst/>
                <a:gdLst>
                  <a:gd name="T0" fmla="*/ 86 w 86"/>
                  <a:gd name="T1" fmla="*/ 180 h 180"/>
                  <a:gd name="T2" fmla="*/ 86 w 86"/>
                  <a:gd name="T3" fmla="*/ 41 h 180"/>
                  <a:gd name="T4" fmla="*/ 85 w 86"/>
                  <a:gd name="T5" fmla="*/ 41 h 180"/>
                  <a:gd name="T6" fmla="*/ 0 w 86"/>
                  <a:gd name="T7" fmla="*/ 0 h 180"/>
                  <a:gd name="T8" fmla="*/ 0 w 86"/>
                  <a:gd name="T9" fmla="*/ 120 h 180"/>
                  <a:gd name="T10" fmla="*/ 86 w 86"/>
                  <a:gd name="T11" fmla="*/ 180 h 180"/>
                </a:gdLst>
                <a:ahLst/>
                <a:cxnLst>
                  <a:cxn ang="0">
                    <a:pos x="T0" y="T1"/>
                  </a:cxn>
                  <a:cxn ang="0">
                    <a:pos x="T2" y="T3"/>
                  </a:cxn>
                  <a:cxn ang="0">
                    <a:pos x="T4" y="T5"/>
                  </a:cxn>
                  <a:cxn ang="0">
                    <a:pos x="T6" y="T7"/>
                  </a:cxn>
                  <a:cxn ang="0">
                    <a:pos x="T8" y="T9"/>
                  </a:cxn>
                  <a:cxn ang="0">
                    <a:pos x="T10" y="T11"/>
                  </a:cxn>
                </a:cxnLst>
                <a:rect l="0" t="0" r="r" b="b"/>
                <a:pathLst>
                  <a:path w="86" h="180">
                    <a:moveTo>
                      <a:pt x="86" y="180"/>
                    </a:moveTo>
                    <a:lnTo>
                      <a:pt x="86" y="41"/>
                    </a:lnTo>
                    <a:lnTo>
                      <a:pt x="85" y="41"/>
                    </a:lnTo>
                    <a:lnTo>
                      <a:pt x="0" y="0"/>
                    </a:lnTo>
                    <a:lnTo>
                      <a:pt x="0" y="120"/>
                    </a:lnTo>
                    <a:lnTo>
                      <a:pt x="8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1" name="Freeform 39"/>
              <p:cNvSpPr>
                <a:spLocks noEditPoints="1"/>
              </p:cNvSpPr>
              <p:nvPr/>
            </p:nvSpPr>
            <p:spPr bwMode="auto">
              <a:xfrm>
                <a:off x="2198688" y="2438401"/>
                <a:ext cx="274637" cy="115888"/>
              </a:xfrm>
              <a:custGeom>
                <a:avLst/>
                <a:gdLst>
                  <a:gd name="T0" fmla="*/ 86 w 173"/>
                  <a:gd name="T1" fmla="*/ 0 h 73"/>
                  <a:gd name="T2" fmla="*/ 0 w 173"/>
                  <a:gd name="T3" fmla="*/ 31 h 73"/>
                  <a:gd name="T4" fmla="*/ 86 w 173"/>
                  <a:gd name="T5" fmla="*/ 73 h 73"/>
                  <a:gd name="T6" fmla="*/ 173 w 173"/>
                  <a:gd name="T7" fmla="*/ 31 h 73"/>
                  <a:gd name="T8" fmla="*/ 86 w 173"/>
                  <a:gd name="T9" fmla="*/ 0 h 73"/>
                  <a:gd name="T10" fmla="*/ 86 w 173"/>
                  <a:gd name="T11" fmla="*/ 15 h 73"/>
                  <a:gd name="T12" fmla="*/ 131 w 173"/>
                  <a:gd name="T13" fmla="*/ 32 h 73"/>
                  <a:gd name="T14" fmla="*/ 86 w 173"/>
                  <a:gd name="T15" fmla="*/ 52 h 73"/>
                  <a:gd name="T16" fmla="*/ 42 w 173"/>
                  <a:gd name="T17" fmla="*/ 32 h 73"/>
                  <a:gd name="T18" fmla="*/ 86 w 173"/>
                  <a:gd name="T19"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73">
                    <a:moveTo>
                      <a:pt x="86" y="0"/>
                    </a:moveTo>
                    <a:lnTo>
                      <a:pt x="0" y="31"/>
                    </a:lnTo>
                    <a:lnTo>
                      <a:pt x="86" y="73"/>
                    </a:lnTo>
                    <a:lnTo>
                      <a:pt x="173" y="31"/>
                    </a:lnTo>
                    <a:lnTo>
                      <a:pt x="86" y="0"/>
                    </a:lnTo>
                    <a:close/>
                    <a:moveTo>
                      <a:pt x="86" y="15"/>
                    </a:moveTo>
                    <a:lnTo>
                      <a:pt x="131" y="32"/>
                    </a:lnTo>
                    <a:lnTo>
                      <a:pt x="86" y="52"/>
                    </a:lnTo>
                    <a:lnTo>
                      <a:pt x="42" y="32"/>
                    </a:lnTo>
                    <a:lnTo>
                      <a:pt x="8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2" name="Freeform 40"/>
              <p:cNvSpPr>
                <a:spLocks/>
              </p:cNvSpPr>
              <p:nvPr/>
            </p:nvSpPr>
            <p:spPr bwMode="auto">
              <a:xfrm>
                <a:off x="2339975" y="2305051"/>
                <a:ext cx="49212" cy="104775"/>
              </a:xfrm>
              <a:custGeom>
                <a:avLst/>
                <a:gdLst>
                  <a:gd name="T0" fmla="*/ 31 w 31"/>
                  <a:gd name="T1" fmla="*/ 0 h 66"/>
                  <a:gd name="T2" fmla="*/ 0 w 31"/>
                  <a:gd name="T3" fmla="*/ 9 h 66"/>
                  <a:gd name="T4" fmla="*/ 0 w 31"/>
                  <a:gd name="T5" fmla="*/ 66 h 66"/>
                  <a:gd name="T6" fmla="*/ 31 w 31"/>
                  <a:gd name="T7" fmla="*/ 55 h 66"/>
                  <a:gd name="T8" fmla="*/ 31 w 31"/>
                  <a:gd name="T9" fmla="*/ 0 h 66"/>
                </a:gdLst>
                <a:ahLst/>
                <a:cxnLst>
                  <a:cxn ang="0">
                    <a:pos x="T0" y="T1"/>
                  </a:cxn>
                  <a:cxn ang="0">
                    <a:pos x="T2" y="T3"/>
                  </a:cxn>
                  <a:cxn ang="0">
                    <a:pos x="T4" y="T5"/>
                  </a:cxn>
                  <a:cxn ang="0">
                    <a:pos x="T6" y="T7"/>
                  </a:cxn>
                  <a:cxn ang="0">
                    <a:pos x="T8" y="T9"/>
                  </a:cxn>
                </a:cxnLst>
                <a:rect l="0" t="0" r="r" b="b"/>
                <a:pathLst>
                  <a:path w="31" h="66">
                    <a:moveTo>
                      <a:pt x="31" y="0"/>
                    </a:moveTo>
                    <a:lnTo>
                      <a:pt x="0" y="9"/>
                    </a:lnTo>
                    <a:lnTo>
                      <a:pt x="0" y="66"/>
                    </a:lnTo>
                    <a:lnTo>
                      <a:pt x="31" y="55"/>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3" name="Freeform 41"/>
              <p:cNvSpPr>
                <a:spLocks/>
              </p:cNvSpPr>
              <p:nvPr/>
            </p:nvSpPr>
            <p:spPr bwMode="auto">
              <a:xfrm>
                <a:off x="2281238" y="2305051"/>
                <a:ext cx="53975" cy="106363"/>
              </a:xfrm>
              <a:custGeom>
                <a:avLst/>
                <a:gdLst>
                  <a:gd name="T0" fmla="*/ 34 w 34"/>
                  <a:gd name="T1" fmla="*/ 67 h 67"/>
                  <a:gd name="T2" fmla="*/ 34 w 34"/>
                  <a:gd name="T3" fmla="*/ 9 h 67"/>
                  <a:gd name="T4" fmla="*/ 33 w 34"/>
                  <a:gd name="T5" fmla="*/ 9 h 67"/>
                  <a:gd name="T6" fmla="*/ 0 w 34"/>
                  <a:gd name="T7" fmla="*/ 0 h 67"/>
                  <a:gd name="T8" fmla="*/ 0 w 34"/>
                  <a:gd name="T9" fmla="*/ 55 h 67"/>
                  <a:gd name="T10" fmla="*/ 34 w 34"/>
                  <a:gd name="T11" fmla="*/ 67 h 67"/>
                </a:gdLst>
                <a:ahLst/>
                <a:cxnLst>
                  <a:cxn ang="0">
                    <a:pos x="T0" y="T1"/>
                  </a:cxn>
                  <a:cxn ang="0">
                    <a:pos x="T2" y="T3"/>
                  </a:cxn>
                  <a:cxn ang="0">
                    <a:pos x="T4" y="T5"/>
                  </a:cxn>
                  <a:cxn ang="0">
                    <a:pos x="T6" y="T7"/>
                  </a:cxn>
                  <a:cxn ang="0">
                    <a:pos x="T8" y="T9"/>
                  </a:cxn>
                  <a:cxn ang="0">
                    <a:pos x="T10" y="T11"/>
                  </a:cxn>
                </a:cxnLst>
                <a:rect l="0" t="0" r="r" b="b"/>
                <a:pathLst>
                  <a:path w="34" h="67">
                    <a:moveTo>
                      <a:pt x="34" y="67"/>
                    </a:moveTo>
                    <a:lnTo>
                      <a:pt x="34" y="9"/>
                    </a:lnTo>
                    <a:lnTo>
                      <a:pt x="33" y="9"/>
                    </a:lnTo>
                    <a:lnTo>
                      <a:pt x="0" y="0"/>
                    </a:lnTo>
                    <a:lnTo>
                      <a:pt x="0" y="55"/>
                    </a:lnTo>
                    <a:lnTo>
                      <a:pt x="34"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4" name="Freeform 42"/>
              <p:cNvSpPr>
                <a:spLocks/>
              </p:cNvSpPr>
              <p:nvPr/>
            </p:nvSpPr>
            <p:spPr bwMode="auto">
              <a:xfrm>
                <a:off x="2282825" y="2287588"/>
                <a:ext cx="104775" cy="26988"/>
              </a:xfrm>
              <a:custGeom>
                <a:avLst/>
                <a:gdLst>
                  <a:gd name="T0" fmla="*/ 33 w 66"/>
                  <a:gd name="T1" fmla="*/ 0 h 17"/>
                  <a:gd name="T2" fmla="*/ 0 w 66"/>
                  <a:gd name="T3" fmla="*/ 8 h 17"/>
                  <a:gd name="T4" fmla="*/ 33 w 66"/>
                  <a:gd name="T5" fmla="*/ 17 h 17"/>
                  <a:gd name="T6" fmla="*/ 66 w 66"/>
                  <a:gd name="T7" fmla="*/ 8 h 17"/>
                  <a:gd name="T8" fmla="*/ 33 w 66"/>
                  <a:gd name="T9" fmla="*/ 0 h 17"/>
                </a:gdLst>
                <a:ahLst/>
                <a:cxnLst>
                  <a:cxn ang="0">
                    <a:pos x="T0" y="T1"/>
                  </a:cxn>
                  <a:cxn ang="0">
                    <a:pos x="T2" y="T3"/>
                  </a:cxn>
                  <a:cxn ang="0">
                    <a:pos x="T4" y="T5"/>
                  </a:cxn>
                  <a:cxn ang="0">
                    <a:pos x="T6" y="T7"/>
                  </a:cxn>
                  <a:cxn ang="0">
                    <a:pos x="T8" y="T9"/>
                  </a:cxn>
                </a:cxnLst>
                <a:rect l="0" t="0" r="r" b="b"/>
                <a:pathLst>
                  <a:path w="66" h="17">
                    <a:moveTo>
                      <a:pt x="33" y="0"/>
                    </a:moveTo>
                    <a:lnTo>
                      <a:pt x="0" y="8"/>
                    </a:lnTo>
                    <a:lnTo>
                      <a:pt x="33" y="17"/>
                    </a:lnTo>
                    <a:lnTo>
                      <a:pt x="66" y="8"/>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grpSp>
      </p:grpSp>
      <p:sp>
        <p:nvSpPr>
          <p:cNvPr id="295" name="Round Same Side Corner Rectangle 294"/>
          <p:cNvSpPr/>
          <p:nvPr/>
        </p:nvSpPr>
        <p:spPr>
          <a:xfrm>
            <a:off x="1868165" y="3472133"/>
            <a:ext cx="159409" cy="156061"/>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0" name="Bent Arrow 339"/>
          <p:cNvSpPr/>
          <p:nvPr/>
        </p:nvSpPr>
        <p:spPr>
          <a:xfrm rot="16200000" flipH="1" flipV="1">
            <a:off x="77831" y="1547253"/>
            <a:ext cx="1834373" cy="344961"/>
          </a:xfrm>
          <a:prstGeom prst="bentArrow">
            <a:avLst>
              <a:gd name="adj1" fmla="val 1395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344" name="Round Same Side Corner Rectangle 343"/>
          <p:cNvSpPr/>
          <p:nvPr/>
        </p:nvSpPr>
        <p:spPr>
          <a:xfrm rot="5400000" flipH="1">
            <a:off x="1104074" y="2514981"/>
            <a:ext cx="148597" cy="148597"/>
          </a:xfrm>
          <a:prstGeom prst="round2SameRect">
            <a:avLst>
              <a:gd name="adj1" fmla="val 50000"/>
              <a:gd name="adj2"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5" name="Round Same Side Corner Rectangle 344"/>
          <p:cNvSpPr/>
          <p:nvPr/>
        </p:nvSpPr>
        <p:spPr>
          <a:xfrm>
            <a:off x="2122959" y="3472133"/>
            <a:ext cx="159409" cy="156061"/>
          </a:xfrm>
          <a:prstGeom prst="round2SameRect">
            <a:avLst>
              <a:gd name="adj1" fmla="val 50000"/>
              <a:gd name="adj2" fmla="val 0"/>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9" name="Bent Arrow 348"/>
          <p:cNvSpPr/>
          <p:nvPr/>
        </p:nvSpPr>
        <p:spPr>
          <a:xfrm rot="10800000" flipH="1" flipV="1">
            <a:off x="2432780" y="3289582"/>
            <a:ext cx="974275" cy="227431"/>
          </a:xfrm>
          <a:prstGeom prst="bentArrow">
            <a:avLst>
              <a:gd name="adj1" fmla="val 21044"/>
              <a:gd name="adj2" fmla="val 25000"/>
              <a:gd name="adj3" fmla="val 0"/>
              <a:gd name="adj4" fmla="val 43750"/>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355" name="Freeform 354"/>
          <p:cNvSpPr/>
          <p:nvPr/>
        </p:nvSpPr>
        <p:spPr>
          <a:xfrm rot="10800000" flipH="1" flipV="1">
            <a:off x="3378700" y="3992641"/>
            <a:ext cx="345117" cy="45719"/>
          </a:xfrm>
          <a:custGeom>
            <a:avLst/>
            <a:gdLst>
              <a:gd name="connsiteX0" fmla="*/ 699808 w 699808"/>
              <a:gd name="connsiteY0" fmla="*/ 0 h 86240"/>
              <a:gd name="connsiteX1" fmla="*/ 699808 w 699808"/>
              <a:gd name="connsiteY1" fmla="*/ 43120 h 86240"/>
              <a:gd name="connsiteX2" fmla="*/ 699808 w 699808"/>
              <a:gd name="connsiteY2" fmla="*/ 86240 h 86240"/>
              <a:gd name="connsiteX3" fmla="*/ 0 w 699808"/>
              <a:gd name="connsiteY3" fmla="*/ 86240 h 86240"/>
              <a:gd name="connsiteX4" fmla="*/ 0 w 699808"/>
              <a:gd name="connsiteY4" fmla="*/ 1 h 8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08" h="86240">
                <a:moveTo>
                  <a:pt x="699808" y="0"/>
                </a:moveTo>
                <a:lnTo>
                  <a:pt x="699808" y="43120"/>
                </a:lnTo>
                <a:lnTo>
                  <a:pt x="699808" y="86240"/>
                </a:lnTo>
                <a:lnTo>
                  <a:pt x="0" y="86240"/>
                </a:lnTo>
                <a:lnTo>
                  <a:pt x="0" y="1"/>
                </a:lnTo>
                <a:close/>
              </a:path>
            </a:pathLst>
          </a:custGeom>
          <a:solidFill>
            <a:srgbClr val="FFBC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372" name="Round Same Side Corner Rectangle 371"/>
          <p:cNvSpPr/>
          <p:nvPr/>
        </p:nvSpPr>
        <p:spPr>
          <a:xfrm>
            <a:off x="751359" y="3005408"/>
            <a:ext cx="159409" cy="156061"/>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44" name="Rectangle 43"/>
          <p:cNvSpPr/>
          <p:nvPr/>
        </p:nvSpPr>
        <p:spPr>
          <a:xfrm>
            <a:off x="2660025" y="1624641"/>
            <a:ext cx="360676" cy="169277"/>
          </a:xfrm>
          <a:prstGeom prst="rect">
            <a:avLst/>
          </a:prstGeom>
        </p:spPr>
        <p:txBody>
          <a:bodyPr wrap="none" lIns="0" tIns="0" rIns="0" bIns="0">
            <a:spAutoFit/>
          </a:bodyPr>
          <a:lstStyle/>
          <a:p>
            <a:r>
              <a:rPr lang="en-US" sz="1100" b="1" dirty="0">
                <a:solidFill>
                  <a:srgbClr val="FFFFFF"/>
                </a:solidFill>
                <a:latin typeface="Arial"/>
                <a:cs typeface="+mn-cs"/>
              </a:rPr>
              <a:t>Audit</a:t>
            </a:r>
          </a:p>
        </p:txBody>
      </p:sp>
      <p:sp>
        <p:nvSpPr>
          <p:cNvPr id="561" name="Round Same Side Corner Rectangle 560"/>
          <p:cNvSpPr/>
          <p:nvPr/>
        </p:nvSpPr>
        <p:spPr>
          <a:xfrm rot="16200000">
            <a:off x="2275331" y="1544089"/>
            <a:ext cx="148597" cy="148597"/>
          </a:xfrm>
          <a:prstGeom prst="round2SameRect">
            <a:avLst>
              <a:gd name="adj1" fmla="val 50000"/>
              <a:gd name="adj2" fmla="val 0"/>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64" name="Freeform 363"/>
          <p:cNvSpPr/>
          <p:nvPr/>
        </p:nvSpPr>
        <p:spPr>
          <a:xfrm>
            <a:off x="3250765" y="3029831"/>
            <a:ext cx="1159000" cy="623553"/>
          </a:xfrm>
          <a:custGeom>
            <a:avLst/>
            <a:gdLst>
              <a:gd name="connsiteX0" fmla="*/ 0 w 1159000"/>
              <a:gd name="connsiteY0" fmla="*/ 0 h 623553"/>
              <a:gd name="connsiteX1" fmla="*/ 851728 w 1159000"/>
              <a:gd name="connsiteY1" fmla="*/ 0 h 623553"/>
              <a:gd name="connsiteX2" fmla="*/ 976847 w 1159000"/>
              <a:gd name="connsiteY2" fmla="*/ 234602 h 623553"/>
              <a:gd name="connsiteX3" fmla="*/ 1158101 w 1159000"/>
              <a:gd name="connsiteY3" fmla="*/ 621341 h 623553"/>
              <a:gd name="connsiteX4" fmla="*/ 1159000 w 1159000"/>
              <a:gd name="connsiteY4" fmla="*/ 623553 h 623553"/>
              <a:gd name="connsiteX5" fmla="*/ 318494 w 1159000"/>
              <a:gd name="connsiteY5" fmla="*/ 623553 h 623553"/>
              <a:gd name="connsiteX6" fmla="*/ 316171 w 1159000"/>
              <a:gd name="connsiteY6" fmla="*/ 618098 h 623553"/>
              <a:gd name="connsiteX7" fmla="*/ 123883 w 1159000"/>
              <a:gd name="connsiteY7" fmla="*/ 223849 h 62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9000" h="623553">
                <a:moveTo>
                  <a:pt x="0" y="0"/>
                </a:moveTo>
                <a:lnTo>
                  <a:pt x="851728" y="0"/>
                </a:lnTo>
                <a:lnTo>
                  <a:pt x="976847" y="234602"/>
                </a:lnTo>
                <a:cubicBezTo>
                  <a:pt x="1041465" y="363699"/>
                  <a:pt x="1101890" y="492747"/>
                  <a:pt x="1158101" y="621341"/>
                </a:cubicBezTo>
                <a:lnTo>
                  <a:pt x="1159000" y="623553"/>
                </a:lnTo>
                <a:lnTo>
                  <a:pt x="318494" y="623553"/>
                </a:lnTo>
                <a:lnTo>
                  <a:pt x="316171" y="618098"/>
                </a:lnTo>
                <a:cubicBezTo>
                  <a:pt x="254705" y="483424"/>
                  <a:pt x="190504" y="351924"/>
                  <a:pt x="123883" y="223849"/>
                </a:cubicBezTo>
                <a:close/>
              </a:path>
            </a:pathLst>
          </a:cu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172" name="Rectangle 171"/>
          <p:cNvSpPr/>
          <p:nvPr/>
        </p:nvSpPr>
        <p:spPr>
          <a:xfrm>
            <a:off x="3611600" y="3253604"/>
            <a:ext cx="431208" cy="169277"/>
          </a:xfrm>
          <a:prstGeom prst="rect">
            <a:avLst/>
          </a:prstGeom>
        </p:spPr>
        <p:txBody>
          <a:bodyPr wrap="none" lIns="0" tIns="0" rIns="0" bIns="0">
            <a:spAutoFit/>
          </a:bodyPr>
          <a:lstStyle/>
          <a:p>
            <a:r>
              <a:rPr lang="en-US" sz="1100" b="1" dirty="0">
                <a:solidFill>
                  <a:srgbClr val="FFFFFF"/>
                </a:solidFill>
                <a:latin typeface="Arial"/>
                <a:cs typeface="+mn-cs"/>
              </a:rPr>
              <a:t>Detect</a:t>
            </a:r>
          </a:p>
        </p:txBody>
      </p:sp>
      <p:sp>
        <p:nvSpPr>
          <p:cNvPr id="347" name="Rounded Rectangle 346"/>
          <p:cNvSpPr/>
          <p:nvPr/>
        </p:nvSpPr>
        <p:spPr>
          <a:xfrm>
            <a:off x="4212512" y="970844"/>
            <a:ext cx="225312" cy="224684"/>
          </a:xfrm>
          <a:prstGeom prst="roundRect">
            <a:avLst>
              <a:gd name="adj" fmla="val 8064"/>
            </a:avLst>
          </a:prstGeom>
          <a:solidFill>
            <a:schemeClr val="bg1">
              <a:lumMod val="9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lumMod val="75000"/>
                  </a:srgbClr>
                </a:solidFill>
              </a:rPr>
              <a:t>?</a:t>
            </a:r>
          </a:p>
        </p:txBody>
      </p:sp>
      <p:sp>
        <p:nvSpPr>
          <p:cNvPr id="564" name="Round Same Side Corner Rectangle 563"/>
          <p:cNvSpPr/>
          <p:nvPr/>
        </p:nvSpPr>
        <p:spPr>
          <a:xfrm rot="16200000">
            <a:off x="3315082" y="3263875"/>
            <a:ext cx="148597" cy="148597"/>
          </a:xfrm>
          <a:prstGeom prst="round2SameRect">
            <a:avLst>
              <a:gd name="adj1" fmla="val 50000"/>
              <a:gd name="adj2" fmla="val 0"/>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8" name="Round Same Side Corner Rectangle 347"/>
          <p:cNvSpPr/>
          <p:nvPr/>
        </p:nvSpPr>
        <p:spPr>
          <a:xfrm>
            <a:off x="2377753" y="3472133"/>
            <a:ext cx="159409" cy="156061"/>
          </a:xfrm>
          <a:prstGeom prst="round2SameRect">
            <a:avLst>
              <a:gd name="adj1" fmla="val 50000"/>
              <a:gd name="adj2" fmla="val 0"/>
            </a:avLst>
          </a:prstGeom>
          <a:solidFill>
            <a:srgbClr val="F977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grpSp>
        <p:nvGrpSpPr>
          <p:cNvPr id="11" name="Group 10"/>
          <p:cNvGrpSpPr/>
          <p:nvPr/>
        </p:nvGrpSpPr>
        <p:grpSpPr>
          <a:xfrm>
            <a:off x="3571838" y="1492454"/>
            <a:ext cx="362868" cy="361856"/>
            <a:chOff x="3571838" y="1574259"/>
            <a:chExt cx="362868" cy="361856"/>
          </a:xfrm>
        </p:grpSpPr>
        <p:sp>
          <p:nvSpPr>
            <p:cNvPr id="29" name="Rounded Rectangle 28"/>
            <p:cNvSpPr/>
            <p:nvPr/>
          </p:nvSpPr>
          <p:spPr>
            <a:xfrm>
              <a:off x="3571838" y="1574259"/>
              <a:ext cx="362868" cy="361856"/>
            </a:xfrm>
            <a:prstGeom prst="roundRect">
              <a:avLst>
                <a:gd name="adj" fmla="val 9188"/>
              </a:avLst>
            </a:prstGeom>
            <a:solidFill>
              <a:schemeClr val="bg1">
                <a:lumMod val="8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305" name="Group 95"/>
            <p:cNvGrpSpPr/>
            <p:nvPr/>
          </p:nvGrpSpPr>
          <p:grpSpPr>
            <a:xfrm>
              <a:off x="3641594" y="1618468"/>
              <a:ext cx="223356" cy="273438"/>
              <a:chOff x="2198688" y="2287588"/>
              <a:chExt cx="274637" cy="492125"/>
            </a:xfrm>
            <a:solidFill>
              <a:schemeClr val="bg2"/>
            </a:solidFill>
          </p:grpSpPr>
          <p:sp>
            <p:nvSpPr>
              <p:cNvPr id="306" name="Freeform 37"/>
              <p:cNvSpPr>
                <a:spLocks/>
              </p:cNvSpPr>
              <p:nvPr/>
            </p:nvSpPr>
            <p:spPr bwMode="auto">
              <a:xfrm>
                <a:off x="2339975" y="2493963"/>
                <a:ext cx="133350" cy="282575"/>
              </a:xfrm>
              <a:custGeom>
                <a:avLst/>
                <a:gdLst>
                  <a:gd name="T0" fmla="*/ 0 w 84"/>
                  <a:gd name="T1" fmla="*/ 178 h 178"/>
                  <a:gd name="T2" fmla="*/ 84 w 84"/>
                  <a:gd name="T3" fmla="*/ 120 h 178"/>
                  <a:gd name="T4" fmla="*/ 84 w 84"/>
                  <a:gd name="T5" fmla="*/ 0 h 178"/>
                  <a:gd name="T6" fmla="*/ 0 w 84"/>
                  <a:gd name="T7" fmla="*/ 40 h 178"/>
                  <a:gd name="T8" fmla="*/ 0 w 84"/>
                  <a:gd name="T9" fmla="*/ 178 h 178"/>
                </a:gdLst>
                <a:ahLst/>
                <a:cxnLst>
                  <a:cxn ang="0">
                    <a:pos x="T0" y="T1"/>
                  </a:cxn>
                  <a:cxn ang="0">
                    <a:pos x="T2" y="T3"/>
                  </a:cxn>
                  <a:cxn ang="0">
                    <a:pos x="T4" y="T5"/>
                  </a:cxn>
                  <a:cxn ang="0">
                    <a:pos x="T6" y="T7"/>
                  </a:cxn>
                  <a:cxn ang="0">
                    <a:pos x="T8" y="T9"/>
                  </a:cxn>
                </a:cxnLst>
                <a:rect l="0" t="0" r="r" b="b"/>
                <a:pathLst>
                  <a:path w="84" h="178">
                    <a:moveTo>
                      <a:pt x="0" y="178"/>
                    </a:moveTo>
                    <a:lnTo>
                      <a:pt x="84" y="120"/>
                    </a:lnTo>
                    <a:lnTo>
                      <a:pt x="84" y="0"/>
                    </a:lnTo>
                    <a:lnTo>
                      <a:pt x="0" y="40"/>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7" name="Freeform 38"/>
              <p:cNvSpPr>
                <a:spLocks/>
              </p:cNvSpPr>
              <p:nvPr/>
            </p:nvSpPr>
            <p:spPr bwMode="auto">
              <a:xfrm>
                <a:off x="2198688" y="2493963"/>
                <a:ext cx="136525" cy="285750"/>
              </a:xfrm>
              <a:custGeom>
                <a:avLst/>
                <a:gdLst>
                  <a:gd name="T0" fmla="*/ 86 w 86"/>
                  <a:gd name="T1" fmla="*/ 180 h 180"/>
                  <a:gd name="T2" fmla="*/ 86 w 86"/>
                  <a:gd name="T3" fmla="*/ 41 h 180"/>
                  <a:gd name="T4" fmla="*/ 85 w 86"/>
                  <a:gd name="T5" fmla="*/ 41 h 180"/>
                  <a:gd name="T6" fmla="*/ 0 w 86"/>
                  <a:gd name="T7" fmla="*/ 0 h 180"/>
                  <a:gd name="T8" fmla="*/ 0 w 86"/>
                  <a:gd name="T9" fmla="*/ 120 h 180"/>
                  <a:gd name="T10" fmla="*/ 86 w 86"/>
                  <a:gd name="T11" fmla="*/ 180 h 180"/>
                </a:gdLst>
                <a:ahLst/>
                <a:cxnLst>
                  <a:cxn ang="0">
                    <a:pos x="T0" y="T1"/>
                  </a:cxn>
                  <a:cxn ang="0">
                    <a:pos x="T2" y="T3"/>
                  </a:cxn>
                  <a:cxn ang="0">
                    <a:pos x="T4" y="T5"/>
                  </a:cxn>
                  <a:cxn ang="0">
                    <a:pos x="T6" y="T7"/>
                  </a:cxn>
                  <a:cxn ang="0">
                    <a:pos x="T8" y="T9"/>
                  </a:cxn>
                  <a:cxn ang="0">
                    <a:pos x="T10" y="T11"/>
                  </a:cxn>
                </a:cxnLst>
                <a:rect l="0" t="0" r="r" b="b"/>
                <a:pathLst>
                  <a:path w="86" h="180">
                    <a:moveTo>
                      <a:pt x="86" y="180"/>
                    </a:moveTo>
                    <a:lnTo>
                      <a:pt x="86" y="41"/>
                    </a:lnTo>
                    <a:lnTo>
                      <a:pt x="85" y="41"/>
                    </a:lnTo>
                    <a:lnTo>
                      <a:pt x="0" y="0"/>
                    </a:lnTo>
                    <a:lnTo>
                      <a:pt x="0" y="120"/>
                    </a:lnTo>
                    <a:lnTo>
                      <a:pt x="8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8" name="Freeform 39"/>
              <p:cNvSpPr>
                <a:spLocks noEditPoints="1"/>
              </p:cNvSpPr>
              <p:nvPr/>
            </p:nvSpPr>
            <p:spPr bwMode="auto">
              <a:xfrm>
                <a:off x="2198688" y="2438401"/>
                <a:ext cx="274637" cy="115888"/>
              </a:xfrm>
              <a:custGeom>
                <a:avLst/>
                <a:gdLst>
                  <a:gd name="T0" fmla="*/ 86 w 173"/>
                  <a:gd name="T1" fmla="*/ 0 h 73"/>
                  <a:gd name="T2" fmla="*/ 0 w 173"/>
                  <a:gd name="T3" fmla="*/ 31 h 73"/>
                  <a:gd name="T4" fmla="*/ 86 w 173"/>
                  <a:gd name="T5" fmla="*/ 73 h 73"/>
                  <a:gd name="T6" fmla="*/ 173 w 173"/>
                  <a:gd name="T7" fmla="*/ 31 h 73"/>
                  <a:gd name="T8" fmla="*/ 86 w 173"/>
                  <a:gd name="T9" fmla="*/ 0 h 73"/>
                  <a:gd name="T10" fmla="*/ 86 w 173"/>
                  <a:gd name="T11" fmla="*/ 15 h 73"/>
                  <a:gd name="T12" fmla="*/ 131 w 173"/>
                  <a:gd name="T13" fmla="*/ 32 h 73"/>
                  <a:gd name="T14" fmla="*/ 86 w 173"/>
                  <a:gd name="T15" fmla="*/ 52 h 73"/>
                  <a:gd name="T16" fmla="*/ 42 w 173"/>
                  <a:gd name="T17" fmla="*/ 32 h 73"/>
                  <a:gd name="T18" fmla="*/ 86 w 173"/>
                  <a:gd name="T19"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73">
                    <a:moveTo>
                      <a:pt x="86" y="0"/>
                    </a:moveTo>
                    <a:lnTo>
                      <a:pt x="0" y="31"/>
                    </a:lnTo>
                    <a:lnTo>
                      <a:pt x="86" y="73"/>
                    </a:lnTo>
                    <a:lnTo>
                      <a:pt x="173" y="31"/>
                    </a:lnTo>
                    <a:lnTo>
                      <a:pt x="86" y="0"/>
                    </a:lnTo>
                    <a:close/>
                    <a:moveTo>
                      <a:pt x="86" y="15"/>
                    </a:moveTo>
                    <a:lnTo>
                      <a:pt x="131" y="32"/>
                    </a:lnTo>
                    <a:lnTo>
                      <a:pt x="86" y="52"/>
                    </a:lnTo>
                    <a:lnTo>
                      <a:pt x="42" y="32"/>
                    </a:lnTo>
                    <a:lnTo>
                      <a:pt x="8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09" name="Freeform 40"/>
              <p:cNvSpPr>
                <a:spLocks/>
              </p:cNvSpPr>
              <p:nvPr/>
            </p:nvSpPr>
            <p:spPr bwMode="auto">
              <a:xfrm>
                <a:off x="2339975" y="2305051"/>
                <a:ext cx="49212" cy="104775"/>
              </a:xfrm>
              <a:custGeom>
                <a:avLst/>
                <a:gdLst>
                  <a:gd name="T0" fmla="*/ 31 w 31"/>
                  <a:gd name="T1" fmla="*/ 0 h 66"/>
                  <a:gd name="T2" fmla="*/ 0 w 31"/>
                  <a:gd name="T3" fmla="*/ 9 h 66"/>
                  <a:gd name="T4" fmla="*/ 0 w 31"/>
                  <a:gd name="T5" fmla="*/ 66 h 66"/>
                  <a:gd name="T6" fmla="*/ 31 w 31"/>
                  <a:gd name="T7" fmla="*/ 55 h 66"/>
                  <a:gd name="T8" fmla="*/ 31 w 31"/>
                  <a:gd name="T9" fmla="*/ 0 h 66"/>
                </a:gdLst>
                <a:ahLst/>
                <a:cxnLst>
                  <a:cxn ang="0">
                    <a:pos x="T0" y="T1"/>
                  </a:cxn>
                  <a:cxn ang="0">
                    <a:pos x="T2" y="T3"/>
                  </a:cxn>
                  <a:cxn ang="0">
                    <a:pos x="T4" y="T5"/>
                  </a:cxn>
                  <a:cxn ang="0">
                    <a:pos x="T6" y="T7"/>
                  </a:cxn>
                  <a:cxn ang="0">
                    <a:pos x="T8" y="T9"/>
                  </a:cxn>
                </a:cxnLst>
                <a:rect l="0" t="0" r="r" b="b"/>
                <a:pathLst>
                  <a:path w="31" h="66">
                    <a:moveTo>
                      <a:pt x="31" y="0"/>
                    </a:moveTo>
                    <a:lnTo>
                      <a:pt x="0" y="9"/>
                    </a:lnTo>
                    <a:lnTo>
                      <a:pt x="0" y="66"/>
                    </a:lnTo>
                    <a:lnTo>
                      <a:pt x="31" y="55"/>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10" name="Freeform 41"/>
              <p:cNvSpPr>
                <a:spLocks/>
              </p:cNvSpPr>
              <p:nvPr/>
            </p:nvSpPr>
            <p:spPr bwMode="auto">
              <a:xfrm>
                <a:off x="2281238" y="2305051"/>
                <a:ext cx="53975" cy="106363"/>
              </a:xfrm>
              <a:custGeom>
                <a:avLst/>
                <a:gdLst>
                  <a:gd name="T0" fmla="*/ 34 w 34"/>
                  <a:gd name="T1" fmla="*/ 67 h 67"/>
                  <a:gd name="T2" fmla="*/ 34 w 34"/>
                  <a:gd name="T3" fmla="*/ 9 h 67"/>
                  <a:gd name="T4" fmla="*/ 33 w 34"/>
                  <a:gd name="T5" fmla="*/ 9 h 67"/>
                  <a:gd name="T6" fmla="*/ 0 w 34"/>
                  <a:gd name="T7" fmla="*/ 0 h 67"/>
                  <a:gd name="T8" fmla="*/ 0 w 34"/>
                  <a:gd name="T9" fmla="*/ 55 h 67"/>
                  <a:gd name="T10" fmla="*/ 34 w 34"/>
                  <a:gd name="T11" fmla="*/ 67 h 67"/>
                </a:gdLst>
                <a:ahLst/>
                <a:cxnLst>
                  <a:cxn ang="0">
                    <a:pos x="T0" y="T1"/>
                  </a:cxn>
                  <a:cxn ang="0">
                    <a:pos x="T2" y="T3"/>
                  </a:cxn>
                  <a:cxn ang="0">
                    <a:pos x="T4" y="T5"/>
                  </a:cxn>
                  <a:cxn ang="0">
                    <a:pos x="T6" y="T7"/>
                  </a:cxn>
                  <a:cxn ang="0">
                    <a:pos x="T8" y="T9"/>
                  </a:cxn>
                  <a:cxn ang="0">
                    <a:pos x="T10" y="T11"/>
                  </a:cxn>
                </a:cxnLst>
                <a:rect l="0" t="0" r="r" b="b"/>
                <a:pathLst>
                  <a:path w="34" h="67">
                    <a:moveTo>
                      <a:pt x="34" y="67"/>
                    </a:moveTo>
                    <a:lnTo>
                      <a:pt x="34" y="9"/>
                    </a:lnTo>
                    <a:lnTo>
                      <a:pt x="33" y="9"/>
                    </a:lnTo>
                    <a:lnTo>
                      <a:pt x="0" y="0"/>
                    </a:lnTo>
                    <a:lnTo>
                      <a:pt x="0" y="55"/>
                    </a:lnTo>
                    <a:lnTo>
                      <a:pt x="34"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sp>
            <p:nvSpPr>
              <p:cNvPr id="311" name="Freeform 42"/>
              <p:cNvSpPr>
                <a:spLocks/>
              </p:cNvSpPr>
              <p:nvPr/>
            </p:nvSpPr>
            <p:spPr bwMode="auto">
              <a:xfrm>
                <a:off x="2282825" y="2287588"/>
                <a:ext cx="104775" cy="26988"/>
              </a:xfrm>
              <a:custGeom>
                <a:avLst/>
                <a:gdLst>
                  <a:gd name="T0" fmla="*/ 33 w 66"/>
                  <a:gd name="T1" fmla="*/ 0 h 17"/>
                  <a:gd name="T2" fmla="*/ 0 w 66"/>
                  <a:gd name="T3" fmla="*/ 8 h 17"/>
                  <a:gd name="T4" fmla="*/ 33 w 66"/>
                  <a:gd name="T5" fmla="*/ 17 h 17"/>
                  <a:gd name="T6" fmla="*/ 66 w 66"/>
                  <a:gd name="T7" fmla="*/ 8 h 17"/>
                  <a:gd name="T8" fmla="*/ 33 w 66"/>
                  <a:gd name="T9" fmla="*/ 0 h 17"/>
                </a:gdLst>
                <a:ahLst/>
                <a:cxnLst>
                  <a:cxn ang="0">
                    <a:pos x="T0" y="T1"/>
                  </a:cxn>
                  <a:cxn ang="0">
                    <a:pos x="T2" y="T3"/>
                  </a:cxn>
                  <a:cxn ang="0">
                    <a:pos x="T4" y="T5"/>
                  </a:cxn>
                  <a:cxn ang="0">
                    <a:pos x="T6" y="T7"/>
                  </a:cxn>
                  <a:cxn ang="0">
                    <a:pos x="T8" y="T9"/>
                  </a:cxn>
                </a:cxnLst>
                <a:rect l="0" t="0" r="r" b="b"/>
                <a:pathLst>
                  <a:path w="66" h="17">
                    <a:moveTo>
                      <a:pt x="33" y="0"/>
                    </a:moveTo>
                    <a:lnTo>
                      <a:pt x="0" y="8"/>
                    </a:lnTo>
                    <a:lnTo>
                      <a:pt x="33" y="17"/>
                    </a:lnTo>
                    <a:lnTo>
                      <a:pt x="66" y="8"/>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96"/>
                <a:endParaRPr lang="en-US">
                  <a:solidFill>
                    <a:srgbClr val="0096D6"/>
                  </a:solidFill>
                  <a:latin typeface="Arial"/>
                </a:endParaRPr>
              </a:p>
            </p:txBody>
          </p:sp>
        </p:grpSp>
      </p:grpSp>
      <p:sp>
        <p:nvSpPr>
          <p:cNvPr id="176" name="Rectangle 175"/>
          <p:cNvSpPr/>
          <p:nvPr/>
        </p:nvSpPr>
        <p:spPr>
          <a:xfrm>
            <a:off x="4006618" y="4607927"/>
            <a:ext cx="735779" cy="169277"/>
          </a:xfrm>
          <a:prstGeom prst="rect">
            <a:avLst/>
          </a:prstGeom>
        </p:spPr>
        <p:txBody>
          <a:bodyPr wrap="none" lIns="0" tIns="0" rIns="0" bIns="0">
            <a:spAutoFit/>
          </a:bodyPr>
          <a:lstStyle/>
          <a:p>
            <a:r>
              <a:rPr lang="en-US" sz="1100" b="1" dirty="0">
                <a:solidFill>
                  <a:srgbClr val="FFFFFF"/>
                </a:solidFill>
                <a:latin typeface="Arial"/>
                <a:cs typeface="+mn-cs"/>
              </a:rPr>
              <a:t>Investigate</a:t>
            </a:r>
          </a:p>
        </p:txBody>
      </p:sp>
      <p:sp>
        <p:nvSpPr>
          <p:cNvPr id="16" name="Rectangle 15"/>
          <p:cNvSpPr/>
          <p:nvPr/>
        </p:nvSpPr>
        <p:spPr>
          <a:xfrm>
            <a:off x="114741" y="572041"/>
            <a:ext cx="45719" cy="211281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43" name="Round Same Side Corner Rectangle 342"/>
          <p:cNvSpPr/>
          <p:nvPr/>
        </p:nvSpPr>
        <p:spPr>
          <a:xfrm rot="5400000" flipH="1">
            <a:off x="228218" y="458565"/>
            <a:ext cx="513014" cy="739967"/>
          </a:xfrm>
          <a:prstGeom prst="round2SameRect">
            <a:avLst>
              <a:gd name="adj1" fmla="val 50000"/>
              <a:gd name="adj2"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rIns="457200" rtlCol="0" anchor="t" anchorCtr="0"/>
          <a:lstStyle/>
          <a:p>
            <a:pPr algn="ctr"/>
            <a:r>
              <a:rPr lang="en-US" sz="900" b="1">
                <a:solidFill>
                  <a:srgbClr val="676767"/>
                </a:solidFill>
              </a:rPr>
              <a:t>WSA</a:t>
            </a:r>
            <a:endParaRPr lang="en-IN" sz="900" b="1" dirty="0">
              <a:solidFill>
                <a:srgbClr val="676767"/>
              </a:solidFill>
              <a:ea typeface="ＭＳ Ｐゴシック" charset="0"/>
            </a:endParaRPr>
          </a:p>
        </p:txBody>
      </p:sp>
      <p:grpSp>
        <p:nvGrpSpPr>
          <p:cNvPr id="468" name="Group 467"/>
          <p:cNvGrpSpPr/>
          <p:nvPr/>
        </p:nvGrpSpPr>
        <p:grpSpPr>
          <a:xfrm>
            <a:off x="168122" y="878406"/>
            <a:ext cx="534343" cy="139666"/>
            <a:chOff x="-12771438" y="-1804988"/>
            <a:chExt cx="4140200" cy="1079501"/>
          </a:xfrm>
        </p:grpSpPr>
        <p:sp>
          <p:nvSpPr>
            <p:cNvPr id="469" name="Freeform 22"/>
            <p:cNvSpPr>
              <a:spLocks/>
            </p:cNvSpPr>
            <p:nvPr/>
          </p:nvSpPr>
          <p:spPr bwMode="auto">
            <a:xfrm>
              <a:off x="-12555538" y="-1804988"/>
              <a:ext cx="3924300" cy="908050"/>
            </a:xfrm>
            <a:custGeom>
              <a:avLst/>
              <a:gdLst>
                <a:gd name="T0" fmla="*/ 0 w 2472"/>
                <a:gd name="T1" fmla="*/ 164 h 572"/>
                <a:gd name="T2" fmla="*/ 948 w 2472"/>
                <a:gd name="T3" fmla="*/ 0 h 572"/>
                <a:gd name="T4" fmla="*/ 2472 w 2472"/>
                <a:gd name="T5" fmla="*/ 32 h 572"/>
                <a:gd name="T6" fmla="*/ 2472 w 2472"/>
                <a:gd name="T7" fmla="*/ 164 h 572"/>
                <a:gd name="T8" fmla="*/ 2440 w 2472"/>
                <a:gd name="T9" fmla="*/ 200 h 572"/>
                <a:gd name="T10" fmla="*/ 2440 w 2472"/>
                <a:gd name="T11" fmla="*/ 344 h 572"/>
                <a:gd name="T12" fmla="*/ 2204 w 2472"/>
                <a:gd name="T13" fmla="*/ 572 h 572"/>
                <a:gd name="T14" fmla="*/ 0 w 2472"/>
                <a:gd name="T15" fmla="*/ 164 h 5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2" h="572">
                  <a:moveTo>
                    <a:pt x="0" y="164"/>
                  </a:moveTo>
                  <a:lnTo>
                    <a:pt x="948" y="0"/>
                  </a:lnTo>
                  <a:lnTo>
                    <a:pt x="2472" y="32"/>
                  </a:lnTo>
                  <a:lnTo>
                    <a:pt x="2472" y="164"/>
                  </a:lnTo>
                  <a:lnTo>
                    <a:pt x="2440" y="200"/>
                  </a:lnTo>
                  <a:lnTo>
                    <a:pt x="2440" y="344"/>
                  </a:lnTo>
                  <a:lnTo>
                    <a:pt x="2204" y="572"/>
                  </a:lnTo>
                  <a:lnTo>
                    <a:pt x="0" y="164"/>
                  </a:lnTo>
                  <a:close/>
                </a:path>
              </a:pathLst>
            </a:custGeom>
            <a:gradFill flip="none" rotWithShape="1">
              <a:gsLst>
                <a:gs pos="61000">
                  <a:schemeClr val="accent2">
                    <a:lumMod val="50000"/>
                  </a:schemeClr>
                </a:gs>
                <a:gs pos="31000">
                  <a:schemeClr val="accent2">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0" name="Freeform 23"/>
            <p:cNvSpPr>
              <a:spLocks/>
            </p:cNvSpPr>
            <p:nvPr/>
          </p:nvSpPr>
          <p:spPr bwMode="auto">
            <a:xfrm>
              <a:off x="-12771438" y="-1566860"/>
              <a:ext cx="3886203" cy="841373"/>
            </a:xfrm>
            <a:custGeom>
              <a:avLst/>
              <a:gdLst>
                <a:gd name="T0" fmla="*/ 0 w 2448"/>
                <a:gd name="T1" fmla="*/ 0 h 530"/>
                <a:gd name="T2" fmla="*/ 0 w 2448"/>
                <a:gd name="T3" fmla="*/ 0 h 530"/>
                <a:gd name="T4" fmla="*/ 8 w 2448"/>
                <a:gd name="T5" fmla="*/ 440 h 530"/>
                <a:gd name="T6" fmla="*/ 2448 w 2448"/>
                <a:gd name="T7" fmla="*/ 530 h 530"/>
                <a:gd name="T8" fmla="*/ 2428 w 2448"/>
                <a:gd name="T9" fmla="*/ 64 h 530"/>
                <a:gd name="T10" fmla="*/ 0 w 2448"/>
                <a:gd name="T11" fmla="*/ 0 h 530"/>
              </a:gdLst>
              <a:ahLst/>
              <a:cxnLst>
                <a:cxn ang="0">
                  <a:pos x="T0" y="T1"/>
                </a:cxn>
                <a:cxn ang="0">
                  <a:pos x="T2" y="T3"/>
                </a:cxn>
                <a:cxn ang="0">
                  <a:pos x="T4" y="T5"/>
                </a:cxn>
                <a:cxn ang="0">
                  <a:pos x="T6" y="T7"/>
                </a:cxn>
                <a:cxn ang="0">
                  <a:pos x="T8" y="T9"/>
                </a:cxn>
                <a:cxn ang="0">
                  <a:pos x="T10" y="T11"/>
                </a:cxn>
              </a:cxnLst>
              <a:rect l="0" t="0" r="r" b="b"/>
              <a:pathLst>
                <a:path w="2448" h="530">
                  <a:moveTo>
                    <a:pt x="0" y="0"/>
                  </a:moveTo>
                  <a:lnTo>
                    <a:pt x="0" y="0"/>
                  </a:lnTo>
                  <a:lnTo>
                    <a:pt x="8" y="440"/>
                  </a:lnTo>
                  <a:lnTo>
                    <a:pt x="2448" y="530"/>
                  </a:lnTo>
                  <a:lnTo>
                    <a:pt x="2428" y="64"/>
                  </a:lnTo>
                  <a:lnTo>
                    <a:pt x="0" y="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1" name="Freeform 24"/>
            <p:cNvSpPr>
              <a:spLocks/>
            </p:cNvSpPr>
            <p:nvPr/>
          </p:nvSpPr>
          <p:spPr bwMode="auto">
            <a:xfrm>
              <a:off x="-12515533" y="-1476057"/>
              <a:ext cx="3305175" cy="685800"/>
            </a:xfrm>
            <a:custGeom>
              <a:avLst/>
              <a:gdLst>
                <a:gd name="T0" fmla="*/ 2082 w 2082"/>
                <a:gd name="T1" fmla="*/ 336 h 432"/>
                <a:gd name="T2" fmla="*/ 2082 w 2082"/>
                <a:gd name="T3" fmla="*/ 336 h 432"/>
                <a:gd name="T4" fmla="*/ 2080 w 2082"/>
                <a:gd name="T5" fmla="*/ 354 h 432"/>
                <a:gd name="T6" fmla="*/ 2076 w 2082"/>
                <a:gd name="T7" fmla="*/ 372 h 432"/>
                <a:gd name="T8" fmla="*/ 2066 w 2082"/>
                <a:gd name="T9" fmla="*/ 390 h 432"/>
                <a:gd name="T10" fmla="*/ 2054 w 2082"/>
                <a:gd name="T11" fmla="*/ 404 h 432"/>
                <a:gd name="T12" fmla="*/ 2040 w 2082"/>
                <a:gd name="T13" fmla="*/ 416 h 432"/>
                <a:gd name="T14" fmla="*/ 2024 w 2082"/>
                <a:gd name="T15" fmla="*/ 424 h 432"/>
                <a:gd name="T16" fmla="*/ 2006 w 2082"/>
                <a:gd name="T17" fmla="*/ 430 h 432"/>
                <a:gd name="T18" fmla="*/ 1986 w 2082"/>
                <a:gd name="T19" fmla="*/ 432 h 432"/>
                <a:gd name="T20" fmla="*/ 96 w 2082"/>
                <a:gd name="T21" fmla="*/ 360 h 432"/>
                <a:gd name="T22" fmla="*/ 96 w 2082"/>
                <a:gd name="T23" fmla="*/ 360 h 432"/>
                <a:gd name="T24" fmla="*/ 76 w 2082"/>
                <a:gd name="T25" fmla="*/ 358 h 432"/>
                <a:gd name="T26" fmla="*/ 58 w 2082"/>
                <a:gd name="T27" fmla="*/ 352 h 432"/>
                <a:gd name="T28" fmla="*/ 42 w 2082"/>
                <a:gd name="T29" fmla="*/ 344 h 432"/>
                <a:gd name="T30" fmla="*/ 28 w 2082"/>
                <a:gd name="T31" fmla="*/ 332 h 432"/>
                <a:gd name="T32" fmla="*/ 16 w 2082"/>
                <a:gd name="T33" fmla="*/ 318 h 432"/>
                <a:gd name="T34" fmla="*/ 6 w 2082"/>
                <a:gd name="T35" fmla="*/ 300 h 432"/>
                <a:gd name="T36" fmla="*/ 2 w 2082"/>
                <a:gd name="T37" fmla="*/ 282 h 432"/>
                <a:gd name="T38" fmla="*/ 0 w 2082"/>
                <a:gd name="T39" fmla="*/ 264 h 432"/>
                <a:gd name="T40" fmla="*/ 0 w 2082"/>
                <a:gd name="T41" fmla="*/ 96 h 432"/>
                <a:gd name="T42" fmla="*/ 0 w 2082"/>
                <a:gd name="T43" fmla="*/ 96 h 432"/>
                <a:gd name="T44" fmla="*/ 2 w 2082"/>
                <a:gd name="T45" fmla="*/ 76 h 432"/>
                <a:gd name="T46" fmla="*/ 6 w 2082"/>
                <a:gd name="T47" fmla="*/ 58 h 432"/>
                <a:gd name="T48" fmla="*/ 16 w 2082"/>
                <a:gd name="T49" fmla="*/ 42 h 432"/>
                <a:gd name="T50" fmla="*/ 28 w 2082"/>
                <a:gd name="T51" fmla="*/ 28 h 432"/>
                <a:gd name="T52" fmla="*/ 42 w 2082"/>
                <a:gd name="T53" fmla="*/ 16 h 432"/>
                <a:gd name="T54" fmla="*/ 58 w 2082"/>
                <a:gd name="T55" fmla="*/ 6 h 432"/>
                <a:gd name="T56" fmla="*/ 76 w 2082"/>
                <a:gd name="T57" fmla="*/ 2 h 432"/>
                <a:gd name="T58" fmla="*/ 96 w 2082"/>
                <a:gd name="T59" fmla="*/ 0 h 432"/>
                <a:gd name="T60" fmla="*/ 1986 w 2082"/>
                <a:gd name="T61" fmla="*/ 72 h 432"/>
                <a:gd name="T62" fmla="*/ 1986 w 2082"/>
                <a:gd name="T63" fmla="*/ 72 h 432"/>
                <a:gd name="T64" fmla="*/ 2006 w 2082"/>
                <a:gd name="T65" fmla="*/ 74 h 432"/>
                <a:gd name="T66" fmla="*/ 2024 w 2082"/>
                <a:gd name="T67" fmla="*/ 78 h 432"/>
                <a:gd name="T68" fmla="*/ 2040 w 2082"/>
                <a:gd name="T69" fmla="*/ 88 h 432"/>
                <a:gd name="T70" fmla="*/ 2054 w 2082"/>
                <a:gd name="T71" fmla="*/ 100 h 432"/>
                <a:gd name="T72" fmla="*/ 2066 w 2082"/>
                <a:gd name="T73" fmla="*/ 114 h 432"/>
                <a:gd name="T74" fmla="*/ 2076 w 2082"/>
                <a:gd name="T75" fmla="*/ 130 h 432"/>
                <a:gd name="T76" fmla="*/ 2080 w 2082"/>
                <a:gd name="T77" fmla="*/ 148 h 432"/>
                <a:gd name="T78" fmla="*/ 2082 w 2082"/>
                <a:gd name="T79" fmla="*/ 168 h 432"/>
                <a:gd name="T80" fmla="*/ 2082 w 2082"/>
                <a:gd name="T81" fmla="*/ 33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2" h="432">
                  <a:moveTo>
                    <a:pt x="2082" y="336"/>
                  </a:moveTo>
                  <a:lnTo>
                    <a:pt x="2082" y="336"/>
                  </a:lnTo>
                  <a:lnTo>
                    <a:pt x="2080" y="354"/>
                  </a:lnTo>
                  <a:lnTo>
                    <a:pt x="2076" y="372"/>
                  </a:lnTo>
                  <a:lnTo>
                    <a:pt x="2066" y="390"/>
                  </a:lnTo>
                  <a:lnTo>
                    <a:pt x="2054" y="404"/>
                  </a:lnTo>
                  <a:lnTo>
                    <a:pt x="2040" y="416"/>
                  </a:lnTo>
                  <a:lnTo>
                    <a:pt x="2024" y="424"/>
                  </a:lnTo>
                  <a:lnTo>
                    <a:pt x="2006" y="430"/>
                  </a:lnTo>
                  <a:lnTo>
                    <a:pt x="1986" y="432"/>
                  </a:lnTo>
                  <a:lnTo>
                    <a:pt x="96" y="360"/>
                  </a:lnTo>
                  <a:lnTo>
                    <a:pt x="96" y="360"/>
                  </a:lnTo>
                  <a:lnTo>
                    <a:pt x="76" y="358"/>
                  </a:lnTo>
                  <a:lnTo>
                    <a:pt x="58" y="352"/>
                  </a:lnTo>
                  <a:lnTo>
                    <a:pt x="42" y="344"/>
                  </a:lnTo>
                  <a:lnTo>
                    <a:pt x="28" y="332"/>
                  </a:lnTo>
                  <a:lnTo>
                    <a:pt x="16" y="318"/>
                  </a:lnTo>
                  <a:lnTo>
                    <a:pt x="6" y="300"/>
                  </a:lnTo>
                  <a:lnTo>
                    <a:pt x="2" y="282"/>
                  </a:lnTo>
                  <a:lnTo>
                    <a:pt x="0" y="264"/>
                  </a:lnTo>
                  <a:lnTo>
                    <a:pt x="0" y="96"/>
                  </a:lnTo>
                  <a:lnTo>
                    <a:pt x="0" y="96"/>
                  </a:lnTo>
                  <a:lnTo>
                    <a:pt x="2" y="76"/>
                  </a:lnTo>
                  <a:lnTo>
                    <a:pt x="6" y="58"/>
                  </a:lnTo>
                  <a:lnTo>
                    <a:pt x="16" y="42"/>
                  </a:lnTo>
                  <a:lnTo>
                    <a:pt x="28" y="28"/>
                  </a:lnTo>
                  <a:lnTo>
                    <a:pt x="42" y="16"/>
                  </a:lnTo>
                  <a:lnTo>
                    <a:pt x="58" y="6"/>
                  </a:lnTo>
                  <a:lnTo>
                    <a:pt x="76" y="2"/>
                  </a:lnTo>
                  <a:lnTo>
                    <a:pt x="96" y="0"/>
                  </a:lnTo>
                  <a:lnTo>
                    <a:pt x="1986" y="72"/>
                  </a:lnTo>
                  <a:lnTo>
                    <a:pt x="1986" y="72"/>
                  </a:lnTo>
                  <a:lnTo>
                    <a:pt x="2006" y="74"/>
                  </a:lnTo>
                  <a:lnTo>
                    <a:pt x="2024" y="78"/>
                  </a:lnTo>
                  <a:lnTo>
                    <a:pt x="2040" y="88"/>
                  </a:lnTo>
                  <a:lnTo>
                    <a:pt x="2054" y="100"/>
                  </a:lnTo>
                  <a:lnTo>
                    <a:pt x="2066" y="114"/>
                  </a:lnTo>
                  <a:lnTo>
                    <a:pt x="2076" y="130"/>
                  </a:lnTo>
                  <a:lnTo>
                    <a:pt x="2080" y="148"/>
                  </a:lnTo>
                  <a:lnTo>
                    <a:pt x="2082" y="168"/>
                  </a:lnTo>
                  <a:lnTo>
                    <a:pt x="2082" y="336"/>
                  </a:lnTo>
                  <a:close/>
                </a:path>
              </a:pathLst>
            </a:custGeom>
            <a:pattFill prst="ltUpDiag">
              <a:fgClr>
                <a:schemeClr val="accent2">
                  <a:lumMod val="75000"/>
                </a:schemeClr>
              </a:fgClr>
              <a:bgClr>
                <a:srgbClr val="0B0B0D"/>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2" name="Freeform 25"/>
            <p:cNvSpPr>
              <a:spLocks/>
            </p:cNvSpPr>
            <p:nvPr/>
          </p:nvSpPr>
          <p:spPr bwMode="auto">
            <a:xfrm>
              <a:off x="-12515533" y="-1476057"/>
              <a:ext cx="3305175" cy="266700"/>
            </a:xfrm>
            <a:custGeom>
              <a:avLst/>
              <a:gdLst>
                <a:gd name="T0" fmla="*/ 1986 w 2082"/>
                <a:gd name="T1" fmla="*/ 72 h 168"/>
                <a:gd name="T2" fmla="*/ 96 w 2082"/>
                <a:gd name="T3" fmla="*/ 0 h 168"/>
                <a:gd name="T4" fmla="*/ 96 w 2082"/>
                <a:gd name="T5" fmla="*/ 0 h 168"/>
                <a:gd name="T6" fmla="*/ 76 w 2082"/>
                <a:gd name="T7" fmla="*/ 2 h 168"/>
                <a:gd name="T8" fmla="*/ 58 w 2082"/>
                <a:gd name="T9" fmla="*/ 6 h 168"/>
                <a:gd name="T10" fmla="*/ 42 w 2082"/>
                <a:gd name="T11" fmla="*/ 16 h 168"/>
                <a:gd name="T12" fmla="*/ 28 w 2082"/>
                <a:gd name="T13" fmla="*/ 28 h 168"/>
                <a:gd name="T14" fmla="*/ 16 w 2082"/>
                <a:gd name="T15" fmla="*/ 42 h 168"/>
                <a:gd name="T16" fmla="*/ 6 w 2082"/>
                <a:gd name="T17" fmla="*/ 58 h 168"/>
                <a:gd name="T18" fmla="*/ 2 w 2082"/>
                <a:gd name="T19" fmla="*/ 76 h 168"/>
                <a:gd name="T20" fmla="*/ 0 w 2082"/>
                <a:gd name="T21" fmla="*/ 96 h 168"/>
                <a:gd name="T22" fmla="*/ 2082 w 2082"/>
                <a:gd name="T23" fmla="*/ 168 h 168"/>
                <a:gd name="T24" fmla="*/ 2082 w 2082"/>
                <a:gd name="T25" fmla="*/ 168 h 168"/>
                <a:gd name="T26" fmla="*/ 2080 w 2082"/>
                <a:gd name="T27" fmla="*/ 148 h 168"/>
                <a:gd name="T28" fmla="*/ 2076 w 2082"/>
                <a:gd name="T29" fmla="*/ 130 h 168"/>
                <a:gd name="T30" fmla="*/ 2066 w 2082"/>
                <a:gd name="T31" fmla="*/ 114 h 168"/>
                <a:gd name="T32" fmla="*/ 2054 w 2082"/>
                <a:gd name="T33" fmla="*/ 100 h 168"/>
                <a:gd name="T34" fmla="*/ 2040 w 2082"/>
                <a:gd name="T35" fmla="*/ 88 h 168"/>
                <a:gd name="T36" fmla="*/ 2024 w 2082"/>
                <a:gd name="T37" fmla="*/ 78 h 168"/>
                <a:gd name="T38" fmla="*/ 2006 w 2082"/>
                <a:gd name="T39" fmla="*/ 74 h 168"/>
                <a:gd name="T40" fmla="*/ 1986 w 2082"/>
                <a:gd name="T41" fmla="*/ 72 h 168"/>
                <a:gd name="T42" fmla="*/ 1986 w 2082"/>
                <a:gd name="T43" fmla="*/ 7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2" h="168">
                  <a:moveTo>
                    <a:pt x="1986" y="72"/>
                  </a:moveTo>
                  <a:lnTo>
                    <a:pt x="96" y="0"/>
                  </a:lnTo>
                  <a:lnTo>
                    <a:pt x="96" y="0"/>
                  </a:lnTo>
                  <a:lnTo>
                    <a:pt x="76" y="2"/>
                  </a:lnTo>
                  <a:lnTo>
                    <a:pt x="58" y="6"/>
                  </a:lnTo>
                  <a:lnTo>
                    <a:pt x="42" y="16"/>
                  </a:lnTo>
                  <a:lnTo>
                    <a:pt x="28" y="28"/>
                  </a:lnTo>
                  <a:lnTo>
                    <a:pt x="16" y="42"/>
                  </a:lnTo>
                  <a:lnTo>
                    <a:pt x="6" y="58"/>
                  </a:lnTo>
                  <a:lnTo>
                    <a:pt x="2" y="76"/>
                  </a:lnTo>
                  <a:lnTo>
                    <a:pt x="0" y="96"/>
                  </a:lnTo>
                  <a:lnTo>
                    <a:pt x="2082" y="168"/>
                  </a:lnTo>
                  <a:lnTo>
                    <a:pt x="2082" y="168"/>
                  </a:lnTo>
                  <a:lnTo>
                    <a:pt x="2080" y="148"/>
                  </a:lnTo>
                  <a:lnTo>
                    <a:pt x="2076" y="130"/>
                  </a:lnTo>
                  <a:lnTo>
                    <a:pt x="2066" y="114"/>
                  </a:lnTo>
                  <a:lnTo>
                    <a:pt x="2054" y="100"/>
                  </a:lnTo>
                  <a:lnTo>
                    <a:pt x="2040" y="88"/>
                  </a:lnTo>
                  <a:lnTo>
                    <a:pt x="2024" y="78"/>
                  </a:lnTo>
                  <a:lnTo>
                    <a:pt x="2006" y="74"/>
                  </a:lnTo>
                  <a:lnTo>
                    <a:pt x="1986" y="72"/>
                  </a:lnTo>
                  <a:lnTo>
                    <a:pt x="1986" y="7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3" name="Freeform 26"/>
            <p:cNvSpPr>
              <a:spLocks/>
            </p:cNvSpPr>
            <p:nvPr/>
          </p:nvSpPr>
          <p:spPr bwMode="auto">
            <a:xfrm>
              <a:off x="-12742863" y="-1268412"/>
              <a:ext cx="149225" cy="368300"/>
            </a:xfrm>
            <a:custGeom>
              <a:avLst/>
              <a:gdLst>
                <a:gd name="T0" fmla="*/ 0 w 94"/>
                <a:gd name="T1" fmla="*/ 14 h 232"/>
                <a:gd name="T2" fmla="*/ 56 w 94"/>
                <a:gd name="T3" fmla="*/ 26 h 232"/>
                <a:gd name="T4" fmla="*/ 56 w 94"/>
                <a:gd name="T5" fmla="*/ 26 h 232"/>
                <a:gd name="T6" fmla="*/ 60 w 94"/>
                <a:gd name="T7" fmla="*/ 28 h 232"/>
                <a:gd name="T8" fmla="*/ 62 w 94"/>
                <a:gd name="T9" fmla="*/ 34 h 232"/>
                <a:gd name="T10" fmla="*/ 62 w 94"/>
                <a:gd name="T11" fmla="*/ 224 h 232"/>
                <a:gd name="T12" fmla="*/ 62 w 94"/>
                <a:gd name="T13" fmla="*/ 224 h 232"/>
                <a:gd name="T14" fmla="*/ 64 w 94"/>
                <a:gd name="T15" fmla="*/ 226 h 232"/>
                <a:gd name="T16" fmla="*/ 66 w 94"/>
                <a:gd name="T17" fmla="*/ 228 h 232"/>
                <a:gd name="T18" fmla="*/ 68 w 94"/>
                <a:gd name="T19" fmla="*/ 230 h 232"/>
                <a:gd name="T20" fmla="*/ 70 w 94"/>
                <a:gd name="T21" fmla="*/ 232 h 232"/>
                <a:gd name="T22" fmla="*/ 86 w 94"/>
                <a:gd name="T23" fmla="*/ 232 h 232"/>
                <a:gd name="T24" fmla="*/ 86 w 94"/>
                <a:gd name="T25" fmla="*/ 232 h 232"/>
                <a:gd name="T26" fmla="*/ 90 w 94"/>
                <a:gd name="T27" fmla="*/ 230 h 232"/>
                <a:gd name="T28" fmla="*/ 92 w 94"/>
                <a:gd name="T29" fmla="*/ 228 h 232"/>
                <a:gd name="T30" fmla="*/ 94 w 94"/>
                <a:gd name="T31" fmla="*/ 226 h 232"/>
                <a:gd name="T32" fmla="*/ 94 w 94"/>
                <a:gd name="T33" fmla="*/ 224 h 232"/>
                <a:gd name="T34" fmla="*/ 94 w 94"/>
                <a:gd name="T35" fmla="*/ 0 h 232"/>
                <a:gd name="T36" fmla="*/ 0 w 94"/>
                <a:gd name="T37" fmla="*/ 1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232">
                  <a:moveTo>
                    <a:pt x="0" y="14"/>
                  </a:moveTo>
                  <a:lnTo>
                    <a:pt x="56" y="26"/>
                  </a:lnTo>
                  <a:lnTo>
                    <a:pt x="56" y="26"/>
                  </a:lnTo>
                  <a:lnTo>
                    <a:pt x="60" y="28"/>
                  </a:lnTo>
                  <a:lnTo>
                    <a:pt x="62" y="34"/>
                  </a:lnTo>
                  <a:lnTo>
                    <a:pt x="62" y="224"/>
                  </a:lnTo>
                  <a:lnTo>
                    <a:pt x="62" y="224"/>
                  </a:lnTo>
                  <a:lnTo>
                    <a:pt x="64" y="226"/>
                  </a:lnTo>
                  <a:lnTo>
                    <a:pt x="66" y="228"/>
                  </a:lnTo>
                  <a:lnTo>
                    <a:pt x="68" y="230"/>
                  </a:lnTo>
                  <a:lnTo>
                    <a:pt x="70" y="232"/>
                  </a:lnTo>
                  <a:lnTo>
                    <a:pt x="86" y="232"/>
                  </a:lnTo>
                  <a:lnTo>
                    <a:pt x="86" y="232"/>
                  </a:lnTo>
                  <a:lnTo>
                    <a:pt x="90" y="230"/>
                  </a:lnTo>
                  <a:lnTo>
                    <a:pt x="92" y="228"/>
                  </a:lnTo>
                  <a:lnTo>
                    <a:pt x="94" y="226"/>
                  </a:lnTo>
                  <a:lnTo>
                    <a:pt x="94" y="224"/>
                  </a:lnTo>
                  <a:lnTo>
                    <a:pt x="94" y="0"/>
                  </a:lnTo>
                  <a:lnTo>
                    <a:pt x="0" y="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4" name="Freeform 27"/>
            <p:cNvSpPr>
              <a:spLocks/>
            </p:cNvSpPr>
            <p:nvPr/>
          </p:nvSpPr>
          <p:spPr bwMode="auto">
            <a:xfrm>
              <a:off x="-9125903" y="-1119187"/>
              <a:ext cx="168275" cy="365125"/>
            </a:xfrm>
            <a:custGeom>
              <a:avLst/>
              <a:gdLst>
                <a:gd name="T0" fmla="*/ 106 w 106"/>
                <a:gd name="T1" fmla="*/ 14 h 230"/>
                <a:gd name="T2" fmla="*/ 42 w 106"/>
                <a:gd name="T3" fmla="*/ 26 h 230"/>
                <a:gd name="T4" fmla="*/ 42 w 106"/>
                <a:gd name="T5" fmla="*/ 26 h 230"/>
                <a:gd name="T6" fmla="*/ 38 w 106"/>
                <a:gd name="T7" fmla="*/ 28 h 230"/>
                <a:gd name="T8" fmla="*/ 36 w 106"/>
                <a:gd name="T9" fmla="*/ 34 h 230"/>
                <a:gd name="T10" fmla="*/ 36 w 106"/>
                <a:gd name="T11" fmla="*/ 222 h 230"/>
                <a:gd name="T12" fmla="*/ 36 w 106"/>
                <a:gd name="T13" fmla="*/ 222 h 230"/>
                <a:gd name="T14" fmla="*/ 34 w 106"/>
                <a:gd name="T15" fmla="*/ 226 h 230"/>
                <a:gd name="T16" fmla="*/ 34 w 106"/>
                <a:gd name="T17" fmla="*/ 228 h 230"/>
                <a:gd name="T18" fmla="*/ 30 w 106"/>
                <a:gd name="T19" fmla="*/ 230 h 230"/>
                <a:gd name="T20" fmla="*/ 26 w 106"/>
                <a:gd name="T21" fmla="*/ 230 h 230"/>
                <a:gd name="T22" fmla="*/ 10 w 106"/>
                <a:gd name="T23" fmla="*/ 230 h 230"/>
                <a:gd name="T24" fmla="*/ 10 w 106"/>
                <a:gd name="T25" fmla="*/ 230 h 230"/>
                <a:gd name="T26" fmla="*/ 6 w 106"/>
                <a:gd name="T27" fmla="*/ 230 h 230"/>
                <a:gd name="T28" fmla="*/ 4 w 106"/>
                <a:gd name="T29" fmla="*/ 228 h 230"/>
                <a:gd name="T30" fmla="*/ 2 w 106"/>
                <a:gd name="T31" fmla="*/ 226 h 230"/>
                <a:gd name="T32" fmla="*/ 0 w 106"/>
                <a:gd name="T33" fmla="*/ 222 h 230"/>
                <a:gd name="T34" fmla="*/ 0 w 106"/>
                <a:gd name="T35" fmla="*/ 0 h 230"/>
                <a:gd name="T36" fmla="*/ 106 w 106"/>
                <a:gd name="T37" fmla="*/ 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30">
                  <a:moveTo>
                    <a:pt x="106" y="14"/>
                  </a:moveTo>
                  <a:lnTo>
                    <a:pt x="42" y="26"/>
                  </a:lnTo>
                  <a:lnTo>
                    <a:pt x="42" y="26"/>
                  </a:lnTo>
                  <a:lnTo>
                    <a:pt x="38" y="28"/>
                  </a:lnTo>
                  <a:lnTo>
                    <a:pt x="36" y="34"/>
                  </a:lnTo>
                  <a:lnTo>
                    <a:pt x="36" y="222"/>
                  </a:lnTo>
                  <a:lnTo>
                    <a:pt x="36" y="222"/>
                  </a:lnTo>
                  <a:lnTo>
                    <a:pt x="34" y="226"/>
                  </a:lnTo>
                  <a:lnTo>
                    <a:pt x="34" y="228"/>
                  </a:lnTo>
                  <a:lnTo>
                    <a:pt x="30" y="230"/>
                  </a:lnTo>
                  <a:lnTo>
                    <a:pt x="26" y="230"/>
                  </a:lnTo>
                  <a:lnTo>
                    <a:pt x="10" y="230"/>
                  </a:lnTo>
                  <a:lnTo>
                    <a:pt x="10" y="230"/>
                  </a:lnTo>
                  <a:lnTo>
                    <a:pt x="6" y="230"/>
                  </a:lnTo>
                  <a:lnTo>
                    <a:pt x="4" y="228"/>
                  </a:lnTo>
                  <a:lnTo>
                    <a:pt x="2" y="226"/>
                  </a:lnTo>
                  <a:lnTo>
                    <a:pt x="0" y="222"/>
                  </a:lnTo>
                  <a:lnTo>
                    <a:pt x="0" y="0"/>
                  </a:lnTo>
                  <a:lnTo>
                    <a:pt x="106" y="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5" name="Freeform 28"/>
            <p:cNvSpPr>
              <a:spLocks/>
            </p:cNvSpPr>
            <p:nvPr/>
          </p:nvSpPr>
          <p:spPr bwMode="auto">
            <a:xfrm>
              <a:off x="-9043353" y="-881062"/>
              <a:ext cx="85725" cy="82550"/>
            </a:xfrm>
            <a:custGeom>
              <a:avLst/>
              <a:gdLst>
                <a:gd name="T0" fmla="*/ 54 w 54"/>
                <a:gd name="T1" fmla="*/ 26 h 52"/>
                <a:gd name="T2" fmla="*/ 54 w 54"/>
                <a:gd name="T3" fmla="*/ 26 h 52"/>
                <a:gd name="T4" fmla="*/ 52 w 54"/>
                <a:gd name="T5" fmla="*/ 36 h 52"/>
                <a:gd name="T6" fmla="*/ 46 w 54"/>
                <a:gd name="T7" fmla="*/ 44 h 52"/>
                <a:gd name="T8" fmla="*/ 38 w 54"/>
                <a:gd name="T9" fmla="*/ 50 h 52"/>
                <a:gd name="T10" fmla="*/ 28 w 54"/>
                <a:gd name="T11" fmla="*/ 52 h 52"/>
                <a:gd name="T12" fmla="*/ 28 w 54"/>
                <a:gd name="T13" fmla="*/ 52 h 52"/>
                <a:gd name="T14" fmla="*/ 16 w 54"/>
                <a:gd name="T15" fmla="*/ 50 h 52"/>
                <a:gd name="T16" fmla="*/ 8 w 54"/>
                <a:gd name="T17" fmla="*/ 44 h 52"/>
                <a:gd name="T18" fmla="*/ 2 w 54"/>
                <a:gd name="T19" fmla="*/ 36 h 52"/>
                <a:gd name="T20" fmla="*/ 0 w 54"/>
                <a:gd name="T21" fmla="*/ 26 h 52"/>
                <a:gd name="T22" fmla="*/ 0 w 54"/>
                <a:gd name="T23" fmla="*/ 26 h 52"/>
                <a:gd name="T24" fmla="*/ 2 w 54"/>
                <a:gd name="T25" fmla="*/ 16 h 52"/>
                <a:gd name="T26" fmla="*/ 8 w 54"/>
                <a:gd name="T27" fmla="*/ 8 h 52"/>
                <a:gd name="T28" fmla="*/ 16 w 54"/>
                <a:gd name="T29" fmla="*/ 2 h 52"/>
                <a:gd name="T30" fmla="*/ 28 w 54"/>
                <a:gd name="T31" fmla="*/ 0 h 52"/>
                <a:gd name="T32" fmla="*/ 28 w 54"/>
                <a:gd name="T33" fmla="*/ 0 h 52"/>
                <a:gd name="T34" fmla="*/ 38 w 54"/>
                <a:gd name="T35" fmla="*/ 2 h 52"/>
                <a:gd name="T36" fmla="*/ 46 w 54"/>
                <a:gd name="T37" fmla="*/ 8 h 52"/>
                <a:gd name="T38" fmla="*/ 52 w 54"/>
                <a:gd name="T39" fmla="*/ 16 h 52"/>
                <a:gd name="T40" fmla="*/ 54 w 54"/>
                <a:gd name="T41" fmla="*/ 26 h 52"/>
                <a:gd name="T42" fmla="*/ 54 w 54"/>
                <a:gd name="T43"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2">
                  <a:moveTo>
                    <a:pt x="54" y="26"/>
                  </a:moveTo>
                  <a:lnTo>
                    <a:pt x="54" y="26"/>
                  </a:lnTo>
                  <a:lnTo>
                    <a:pt x="52" y="36"/>
                  </a:lnTo>
                  <a:lnTo>
                    <a:pt x="46" y="44"/>
                  </a:lnTo>
                  <a:lnTo>
                    <a:pt x="38" y="50"/>
                  </a:lnTo>
                  <a:lnTo>
                    <a:pt x="28" y="52"/>
                  </a:lnTo>
                  <a:lnTo>
                    <a:pt x="28" y="52"/>
                  </a:lnTo>
                  <a:lnTo>
                    <a:pt x="16" y="50"/>
                  </a:lnTo>
                  <a:lnTo>
                    <a:pt x="8" y="44"/>
                  </a:lnTo>
                  <a:lnTo>
                    <a:pt x="2" y="36"/>
                  </a:lnTo>
                  <a:lnTo>
                    <a:pt x="0" y="26"/>
                  </a:lnTo>
                  <a:lnTo>
                    <a:pt x="0" y="26"/>
                  </a:lnTo>
                  <a:lnTo>
                    <a:pt x="2" y="16"/>
                  </a:lnTo>
                  <a:lnTo>
                    <a:pt x="8" y="8"/>
                  </a:lnTo>
                  <a:lnTo>
                    <a:pt x="16" y="2"/>
                  </a:lnTo>
                  <a:lnTo>
                    <a:pt x="28" y="0"/>
                  </a:lnTo>
                  <a:lnTo>
                    <a:pt x="28" y="0"/>
                  </a:lnTo>
                  <a:lnTo>
                    <a:pt x="38" y="2"/>
                  </a:lnTo>
                  <a:lnTo>
                    <a:pt x="46" y="8"/>
                  </a:lnTo>
                  <a:lnTo>
                    <a:pt x="52" y="16"/>
                  </a:lnTo>
                  <a:lnTo>
                    <a:pt x="54" y="26"/>
                  </a:lnTo>
                  <a:lnTo>
                    <a:pt x="54" y="2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76" name="Freeform 29"/>
            <p:cNvSpPr>
              <a:spLocks/>
            </p:cNvSpPr>
            <p:nvPr/>
          </p:nvSpPr>
          <p:spPr bwMode="auto">
            <a:xfrm>
              <a:off x="-12742863" y="-1033462"/>
              <a:ext cx="82550" cy="82550"/>
            </a:xfrm>
            <a:custGeom>
              <a:avLst/>
              <a:gdLst>
                <a:gd name="T0" fmla="*/ 52 w 52"/>
                <a:gd name="T1" fmla="*/ 26 h 52"/>
                <a:gd name="T2" fmla="*/ 52 w 52"/>
                <a:gd name="T3" fmla="*/ 26 h 52"/>
                <a:gd name="T4" fmla="*/ 50 w 52"/>
                <a:gd name="T5" fmla="*/ 36 h 52"/>
                <a:gd name="T6" fmla="*/ 44 w 52"/>
                <a:gd name="T7" fmla="*/ 44 h 52"/>
                <a:gd name="T8" fmla="*/ 36 w 52"/>
                <a:gd name="T9" fmla="*/ 50 h 52"/>
                <a:gd name="T10" fmla="*/ 26 w 52"/>
                <a:gd name="T11" fmla="*/ 52 h 52"/>
                <a:gd name="T12" fmla="*/ 26 w 52"/>
                <a:gd name="T13" fmla="*/ 52 h 52"/>
                <a:gd name="T14" fmla="*/ 16 w 52"/>
                <a:gd name="T15" fmla="*/ 50 h 52"/>
                <a:gd name="T16" fmla="*/ 8 w 52"/>
                <a:gd name="T17" fmla="*/ 44 h 52"/>
                <a:gd name="T18" fmla="*/ 2 w 52"/>
                <a:gd name="T19" fmla="*/ 36 h 52"/>
                <a:gd name="T20" fmla="*/ 0 w 52"/>
                <a:gd name="T21" fmla="*/ 26 h 52"/>
                <a:gd name="T22" fmla="*/ 0 w 52"/>
                <a:gd name="T23" fmla="*/ 26 h 52"/>
                <a:gd name="T24" fmla="*/ 2 w 52"/>
                <a:gd name="T25" fmla="*/ 16 h 52"/>
                <a:gd name="T26" fmla="*/ 8 w 52"/>
                <a:gd name="T27" fmla="*/ 8 h 52"/>
                <a:gd name="T28" fmla="*/ 16 w 52"/>
                <a:gd name="T29" fmla="*/ 2 h 52"/>
                <a:gd name="T30" fmla="*/ 26 w 52"/>
                <a:gd name="T31" fmla="*/ 0 h 52"/>
                <a:gd name="T32" fmla="*/ 26 w 52"/>
                <a:gd name="T33" fmla="*/ 0 h 52"/>
                <a:gd name="T34" fmla="*/ 36 w 52"/>
                <a:gd name="T35" fmla="*/ 2 h 52"/>
                <a:gd name="T36" fmla="*/ 44 w 52"/>
                <a:gd name="T37" fmla="*/ 8 h 52"/>
                <a:gd name="T38" fmla="*/ 50 w 52"/>
                <a:gd name="T39" fmla="*/ 16 h 52"/>
                <a:gd name="T40" fmla="*/ 52 w 52"/>
                <a:gd name="T41" fmla="*/ 26 h 52"/>
                <a:gd name="T42" fmla="*/ 52 w 52"/>
                <a:gd name="T43"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52" y="26"/>
                  </a:moveTo>
                  <a:lnTo>
                    <a:pt x="52" y="26"/>
                  </a:lnTo>
                  <a:lnTo>
                    <a:pt x="50" y="36"/>
                  </a:lnTo>
                  <a:lnTo>
                    <a:pt x="44" y="44"/>
                  </a:lnTo>
                  <a:lnTo>
                    <a:pt x="36" y="50"/>
                  </a:lnTo>
                  <a:lnTo>
                    <a:pt x="26" y="52"/>
                  </a:lnTo>
                  <a:lnTo>
                    <a:pt x="26" y="52"/>
                  </a:lnTo>
                  <a:lnTo>
                    <a:pt x="16" y="50"/>
                  </a:lnTo>
                  <a:lnTo>
                    <a:pt x="8" y="44"/>
                  </a:lnTo>
                  <a:lnTo>
                    <a:pt x="2" y="36"/>
                  </a:lnTo>
                  <a:lnTo>
                    <a:pt x="0" y="26"/>
                  </a:lnTo>
                  <a:lnTo>
                    <a:pt x="0" y="26"/>
                  </a:lnTo>
                  <a:lnTo>
                    <a:pt x="2" y="16"/>
                  </a:lnTo>
                  <a:lnTo>
                    <a:pt x="8" y="8"/>
                  </a:lnTo>
                  <a:lnTo>
                    <a:pt x="16" y="2"/>
                  </a:lnTo>
                  <a:lnTo>
                    <a:pt x="26" y="0"/>
                  </a:lnTo>
                  <a:lnTo>
                    <a:pt x="26" y="0"/>
                  </a:lnTo>
                  <a:lnTo>
                    <a:pt x="36" y="2"/>
                  </a:lnTo>
                  <a:lnTo>
                    <a:pt x="44" y="8"/>
                  </a:lnTo>
                  <a:lnTo>
                    <a:pt x="50" y="16"/>
                  </a:lnTo>
                  <a:lnTo>
                    <a:pt x="52" y="26"/>
                  </a:lnTo>
                  <a:lnTo>
                    <a:pt x="52" y="2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grpSp>
      <p:sp>
        <p:nvSpPr>
          <p:cNvPr id="296" name="Round Same Side Corner Rectangle 295"/>
          <p:cNvSpPr/>
          <p:nvPr/>
        </p:nvSpPr>
        <p:spPr>
          <a:xfrm rot="5400000" flipH="1">
            <a:off x="8413994" y="1641053"/>
            <a:ext cx="1004135" cy="242168"/>
          </a:xfrm>
          <a:prstGeom prst="round2SameRect">
            <a:avLst>
              <a:gd name="adj1" fmla="val 50000"/>
              <a:gd name="adj2" fmla="val 0"/>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bIns="228600" rtlCol="0" anchor="t"/>
          <a:lstStyle/>
          <a:p>
            <a:pPr algn="ctr"/>
            <a:r>
              <a:rPr lang="en-US" sz="1100" dirty="0">
                <a:solidFill>
                  <a:srgbClr val="FFFFFF"/>
                </a:solidFill>
              </a:rPr>
              <a:t>Before</a:t>
            </a:r>
            <a:endParaRPr lang="en-IN" sz="1100" dirty="0">
              <a:solidFill>
                <a:srgbClr val="FFFFFF"/>
              </a:solidFill>
            </a:endParaRPr>
          </a:p>
        </p:txBody>
      </p:sp>
      <p:sp>
        <p:nvSpPr>
          <p:cNvPr id="451" name="Round Same Side Corner Rectangle 450"/>
          <p:cNvSpPr/>
          <p:nvPr/>
        </p:nvSpPr>
        <p:spPr>
          <a:xfrm rot="5400000" flipH="1">
            <a:off x="8260265" y="3564541"/>
            <a:ext cx="1311595" cy="242168"/>
          </a:xfrm>
          <a:prstGeom prst="round2SameRect">
            <a:avLst>
              <a:gd name="adj1" fmla="val 50000"/>
              <a:gd name="adj2" fmla="val 0"/>
            </a:avLst>
          </a:prstGeom>
          <a:gradFill flip="none" rotWithShape="1">
            <a:gsLst>
              <a:gs pos="0">
                <a:srgbClr val="F9771D"/>
              </a:gs>
              <a:gs pos="63000">
                <a:srgbClr val="FFBC30"/>
              </a:gs>
              <a:gs pos="45000">
                <a:srgbClr val="F9771D"/>
              </a:gs>
              <a:gs pos="100000">
                <a:srgbClr val="FFBC30"/>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1828800" rIns="45720" bIns="1691640" rtlCol="0" anchor="b" anchorCtr="0"/>
          <a:lstStyle/>
          <a:p>
            <a:pPr algn="ctr"/>
            <a:r>
              <a:rPr lang="en-US" sz="1100" dirty="0">
                <a:solidFill>
                  <a:srgbClr val="FFFFFF"/>
                </a:solidFill>
              </a:rPr>
              <a:t>During</a:t>
            </a: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464" y="39009"/>
            <a:ext cx="527513" cy="278527"/>
          </a:xfrm>
          <a:prstGeom prst="rect">
            <a:avLst/>
          </a:prstGeom>
        </p:spPr>
      </p:pic>
      <p:grpSp>
        <p:nvGrpSpPr>
          <p:cNvPr id="59" name="Group 58"/>
          <p:cNvGrpSpPr/>
          <p:nvPr/>
        </p:nvGrpSpPr>
        <p:grpSpPr>
          <a:xfrm>
            <a:off x="4214659" y="2717938"/>
            <a:ext cx="998254" cy="236552"/>
            <a:chOff x="4214659" y="2717938"/>
            <a:chExt cx="998254" cy="236552"/>
          </a:xfrm>
        </p:grpSpPr>
        <p:sp>
          <p:nvSpPr>
            <p:cNvPr id="72" name="TextBox 49"/>
            <p:cNvSpPr txBox="1"/>
            <p:nvPr/>
          </p:nvSpPr>
          <p:spPr>
            <a:xfrm>
              <a:off x="4341323" y="2723658"/>
              <a:ext cx="871590" cy="230832"/>
            </a:xfrm>
            <a:prstGeom prst="rect">
              <a:avLst/>
            </a:prstGeom>
            <a:noFill/>
          </p:spPr>
          <p:txBody>
            <a:bodyPr wrap="square" rtlCol="0">
              <a:spAutoFit/>
            </a:bodyPr>
            <a:lstStyle/>
            <a:p>
              <a:pPr algn="ctr"/>
              <a:r>
                <a:rPr lang="en-US" sz="900" b="1" dirty="0" err="1">
                  <a:solidFill>
                    <a:srgbClr val="676767"/>
                  </a:solidFill>
                  <a:latin typeface="Arial"/>
                  <a:cs typeface="+mn-cs"/>
                </a:rPr>
                <a:t>Securelet</a:t>
              </a:r>
              <a:r>
                <a:rPr lang="en-US" sz="900" b="1" dirty="0">
                  <a:solidFill>
                    <a:srgbClr val="676767"/>
                  </a:solidFill>
                  <a:latin typeface="Arial"/>
                  <a:cs typeface="+mn-cs"/>
                </a:rPr>
                <a:t>™</a:t>
              </a:r>
            </a:p>
          </p:txBody>
        </p:sp>
        <p:pic>
          <p:nvPicPr>
            <p:cNvPr id="48" name="Picture 47"/>
            <p:cNvPicPr>
              <a:picLocks noChangeAspect="1"/>
            </p:cNvPicPr>
            <p:nvPr/>
          </p:nvPicPr>
          <p:blipFill rotWithShape="1">
            <a:blip r:embed="rId10">
              <a:extLst>
                <a:ext uri="{28A0092B-C50C-407E-A947-70E740481C1C}">
                  <a14:useLocalDpi xmlns:a14="http://schemas.microsoft.com/office/drawing/2010/main" val="0"/>
                </a:ext>
              </a:extLst>
            </a:blip>
            <a:srcRect l="36566" t="6760" r="33367" b="40997"/>
            <a:stretch/>
          </p:blipFill>
          <p:spPr>
            <a:xfrm>
              <a:off x="4214659" y="2717938"/>
              <a:ext cx="230335" cy="228702"/>
            </a:xfrm>
            <a:prstGeom prst="rect">
              <a:avLst/>
            </a:prstGeom>
          </p:spPr>
        </p:pic>
      </p:grpSp>
      <p:grpSp>
        <p:nvGrpSpPr>
          <p:cNvPr id="58" name="Group 57"/>
          <p:cNvGrpSpPr/>
          <p:nvPr/>
        </p:nvGrpSpPr>
        <p:grpSpPr>
          <a:xfrm>
            <a:off x="5959771" y="2685626"/>
            <a:ext cx="877218" cy="268864"/>
            <a:chOff x="5959771" y="2685626"/>
            <a:chExt cx="877218" cy="268864"/>
          </a:xfrm>
        </p:grpSpPr>
        <p:sp>
          <p:nvSpPr>
            <p:cNvPr id="47" name="TextBox 46"/>
            <p:cNvSpPr txBox="1"/>
            <p:nvPr/>
          </p:nvSpPr>
          <p:spPr>
            <a:xfrm>
              <a:off x="6102125" y="2723658"/>
              <a:ext cx="734864" cy="230832"/>
            </a:xfrm>
            <a:prstGeom prst="rect">
              <a:avLst/>
            </a:prstGeom>
            <a:noFill/>
          </p:spPr>
          <p:txBody>
            <a:bodyPr wrap="square" rtlCol="0">
              <a:spAutoFit/>
            </a:bodyPr>
            <a:lstStyle/>
            <a:p>
              <a:pPr algn="ctr"/>
              <a:r>
                <a:rPr lang="en-US" sz="900" b="1" dirty="0">
                  <a:solidFill>
                    <a:srgbClr val="676767"/>
                  </a:solidFill>
                  <a:latin typeface="Arial"/>
                  <a:cs typeface="+mn-cs"/>
                </a:rPr>
                <a:t>Gateway</a:t>
              </a:r>
            </a:p>
          </p:txBody>
        </p:sp>
        <p:pic>
          <p:nvPicPr>
            <p:cNvPr id="49" name="Picture 48"/>
            <p:cNvPicPr>
              <a:picLocks noChangeAspect="1"/>
            </p:cNvPicPr>
            <p:nvPr/>
          </p:nvPicPr>
          <p:blipFill rotWithShape="1">
            <a:blip r:embed="rId11">
              <a:extLst>
                <a:ext uri="{28A0092B-C50C-407E-A947-70E740481C1C}">
                  <a14:useLocalDpi xmlns:a14="http://schemas.microsoft.com/office/drawing/2010/main" val="0"/>
                </a:ext>
              </a:extLst>
            </a:blip>
            <a:srcRect l="35680" t="7514" r="35106" b="37257"/>
            <a:stretch/>
          </p:blipFill>
          <p:spPr>
            <a:xfrm>
              <a:off x="5959771" y="2685626"/>
              <a:ext cx="246181" cy="265946"/>
            </a:xfrm>
            <a:prstGeom prst="rect">
              <a:avLst/>
            </a:prstGeom>
          </p:spPr>
        </p:pic>
      </p:grpSp>
      <p:pic>
        <p:nvPicPr>
          <p:cNvPr id="55" name="Picture 54"/>
          <p:cNvPicPr>
            <a:picLocks noChangeAspect="1"/>
          </p:cNvPicPr>
          <p:nvPr/>
        </p:nvPicPr>
        <p:blipFill rotWithShape="1">
          <a:blip r:embed="rId12">
            <a:lum bright="70000" contrast="-70000"/>
            <a:extLst>
              <a:ext uri="{28A0092B-C50C-407E-A947-70E740481C1C}">
                <a14:useLocalDpi xmlns:a14="http://schemas.microsoft.com/office/drawing/2010/main" val="0"/>
              </a:ext>
            </a:extLst>
          </a:blip>
          <a:srcRect l="13109" t="36608" r="69192" b="46227"/>
          <a:stretch/>
        </p:blipFill>
        <p:spPr>
          <a:xfrm>
            <a:off x="6925914" y="3096791"/>
            <a:ext cx="351679" cy="194905"/>
          </a:xfrm>
          <a:prstGeom prst="rect">
            <a:avLst/>
          </a:prstGeom>
        </p:spPr>
      </p:pic>
      <p:pic>
        <p:nvPicPr>
          <p:cNvPr id="56" name="Picture 55"/>
          <p:cNvPicPr>
            <a:picLocks noChangeAspect="1"/>
          </p:cNvPicPr>
          <p:nvPr/>
        </p:nvPicPr>
        <p:blipFill rotWithShape="1">
          <a:blip r:embed="rId13">
            <a:lum bright="70000" contrast="-70000"/>
            <a:extLst>
              <a:ext uri="{28A0092B-C50C-407E-A947-70E740481C1C}">
                <a14:useLocalDpi xmlns:a14="http://schemas.microsoft.com/office/drawing/2010/main" val="0"/>
              </a:ext>
            </a:extLst>
          </a:blip>
          <a:srcRect l="11187" t="39954" r="72820" b="31312"/>
          <a:stretch/>
        </p:blipFill>
        <p:spPr>
          <a:xfrm>
            <a:off x="6574246" y="3902034"/>
            <a:ext cx="238755" cy="245121"/>
          </a:xfrm>
          <a:prstGeom prst="rect">
            <a:avLst/>
          </a:prstGeom>
        </p:spPr>
      </p:pic>
      <p:pic>
        <p:nvPicPr>
          <p:cNvPr id="57" name="Picture 56"/>
          <p:cNvPicPr>
            <a:picLocks noChangeAspect="1"/>
          </p:cNvPicPr>
          <p:nvPr/>
        </p:nvPicPr>
        <p:blipFill rotWithShape="1">
          <a:blip r:embed="rId14">
            <a:lum bright="70000" contrast="-70000"/>
            <a:extLst>
              <a:ext uri="{28A0092B-C50C-407E-A947-70E740481C1C}">
                <a14:useLocalDpi xmlns:a14="http://schemas.microsoft.com/office/drawing/2010/main" val="0"/>
              </a:ext>
            </a:extLst>
          </a:blip>
          <a:srcRect l="8635" t="33316" r="66843" b="24890"/>
          <a:stretch/>
        </p:blipFill>
        <p:spPr>
          <a:xfrm>
            <a:off x="7553805" y="1967151"/>
            <a:ext cx="216373" cy="210728"/>
          </a:xfrm>
          <a:prstGeom prst="rect">
            <a:avLst/>
          </a:prstGeom>
        </p:spPr>
      </p:pic>
      <p:sp>
        <p:nvSpPr>
          <p:cNvPr id="316" name="Bent Arrow 98"/>
          <p:cNvSpPr/>
          <p:nvPr/>
        </p:nvSpPr>
        <p:spPr>
          <a:xfrm rot="16200000" flipH="1" flipV="1">
            <a:off x="1222359" y="2574891"/>
            <a:ext cx="968189" cy="949494"/>
          </a:xfrm>
          <a:prstGeom prst="bentArrow">
            <a:avLst>
              <a:gd name="adj1" fmla="val 4712"/>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59" name="Bent Arrow 458"/>
          <p:cNvSpPr/>
          <p:nvPr/>
        </p:nvSpPr>
        <p:spPr>
          <a:xfrm flipV="1">
            <a:off x="3587551" y="4531499"/>
            <a:ext cx="318620" cy="259460"/>
          </a:xfrm>
          <a:prstGeom prst="bentArrow">
            <a:avLst>
              <a:gd name="adj1" fmla="val 17204"/>
              <a:gd name="adj2" fmla="val 25000"/>
              <a:gd name="adj3" fmla="val 0"/>
              <a:gd name="adj4" fmla="val 43750"/>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100" name="Bent Arrow 99"/>
          <p:cNvSpPr/>
          <p:nvPr/>
        </p:nvSpPr>
        <p:spPr>
          <a:xfrm flipH="1">
            <a:off x="3395504" y="4200026"/>
            <a:ext cx="236351" cy="359314"/>
          </a:xfrm>
          <a:prstGeom prst="bentArrow">
            <a:avLst>
              <a:gd name="adj1" fmla="val 18724"/>
              <a:gd name="adj2" fmla="val 25000"/>
              <a:gd name="adj3" fmla="val 0"/>
              <a:gd name="adj4" fmla="val 43750"/>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570" name="Round Same Side Corner Rectangle 569"/>
          <p:cNvSpPr/>
          <p:nvPr/>
        </p:nvSpPr>
        <p:spPr>
          <a:xfrm rot="5400000">
            <a:off x="3351013" y="4192055"/>
            <a:ext cx="148597" cy="148597"/>
          </a:xfrm>
          <a:prstGeom prst="round2SameRect">
            <a:avLst>
              <a:gd name="adj1" fmla="val 50000"/>
              <a:gd name="adj2" fmla="val 0"/>
            </a:avLst>
          </a:prstGeom>
          <a:solidFill>
            <a:srgbClr val="13A7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grpSp>
        <p:nvGrpSpPr>
          <p:cNvPr id="3" name="Group 2"/>
          <p:cNvGrpSpPr/>
          <p:nvPr/>
        </p:nvGrpSpPr>
        <p:grpSpPr>
          <a:xfrm>
            <a:off x="1672919" y="3625790"/>
            <a:ext cx="1688585" cy="1363373"/>
            <a:chOff x="1586779" y="3573402"/>
            <a:chExt cx="1688585" cy="1363373"/>
          </a:xfrm>
        </p:grpSpPr>
        <p:sp>
          <p:nvSpPr>
            <p:cNvPr id="420" name="TextBox 419"/>
            <p:cNvSpPr txBox="1"/>
            <p:nvPr/>
          </p:nvSpPr>
          <p:spPr>
            <a:xfrm>
              <a:off x="1825136" y="4798276"/>
              <a:ext cx="1211870" cy="138499"/>
            </a:xfrm>
            <a:prstGeom prst="rect">
              <a:avLst/>
            </a:prstGeom>
            <a:noFill/>
          </p:spPr>
          <p:txBody>
            <a:bodyPr wrap="square" lIns="0" tIns="0" rIns="0" bIns="0" rtlCol="0">
              <a:noAutofit/>
            </a:bodyPr>
            <a:lstStyle/>
            <a:p>
              <a:pPr algn="ctr"/>
              <a:r>
                <a:rPr lang="en-US" sz="900" b="1" dirty="0" err="1">
                  <a:solidFill>
                    <a:srgbClr val="676767"/>
                  </a:solidFill>
                  <a:latin typeface="Arial"/>
                  <a:cs typeface="+mn-cs"/>
                </a:rPr>
                <a:t>Elastica</a:t>
              </a:r>
              <a:r>
                <a:rPr lang="en-US" sz="900" b="1" dirty="0">
                  <a:solidFill>
                    <a:srgbClr val="676767"/>
                  </a:solidFill>
                  <a:latin typeface="Arial"/>
                  <a:cs typeface="+mn-cs"/>
                </a:rPr>
                <a:t> </a:t>
              </a:r>
              <a:r>
                <a:rPr lang="en-US" sz="900" b="1" dirty="0" err="1">
                  <a:solidFill>
                    <a:srgbClr val="676767"/>
                  </a:solidFill>
                  <a:latin typeface="Arial"/>
                  <a:cs typeface="+mn-cs"/>
                </a:rPr>
                <a:t>CloudSOC</a:t>
              </a:r>
              <a:r>
                <a:rPr lang="en-US" sz="900" b="1" dirty="0">
                  <a:solidFill>
                    <a:srgbClr val="676767"/>
                  </a:solidFill>
                  <a:latin typeface="Arial"/>
                  <a:cs typeface="+mn-cs"/>
                </a:rPr>
                <a:t>™</a:t>
              </a:r>
            </a:p>
          </p:txBody>
        </p:sp>
        <p:sp>
          <p:nvSpPr>
            <p:cNvPr id="449" name="Rounded Rectangle 448"/>
            <p:cNvSpPr/>
            <p:nvPr/>
          </p:nvSpPr>
          <p:spPr>
            <a:xfrm>
              <a:off x="1586779" y="3573402"/>
              <a:ext cx="1688585" cy="1212312"/>
            </a:xfrm>
            <a:prstGeom prst="roundRect">
              <a:avLst>
                <a:gd name="adj" fmla="val 10337"/>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450" name="Straight Connector 449"/>
            <p:cNvCxnSpPr/>
            <p:nvPr/>
          </p:nvCxnSpPr>
          <p:spPr>
            <a:xfrm>
              <a:off x="3185536" y="4080395"/>
              <a:ext cx="0" cy="19832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2" name="Picture 451"/>
            <p:cNvPicPr>
              <a:picLocks noChangeAspect="1"/>
            </p:cNvPicPr>
            <p:nvPr/>
          </p:nvPicPr>
          <p:blipFill rotWithShape="1">
            <a:blip r:embed="rId15"/>
            <a:srcRect l="6016" t="8290" r="38957" b="23390"/>
            <a:stretch/>
          </p:blipFill>
          <p:spPr>
            <a:xfrm>
              <a:off x="1674500" y="3663615"/>
              <a:ext cx="1437916" cy="1031893"/>
            </a:xfrm>
            <a:prstGeom prst="roundRect">
              <a:avLst>
                <a:gd name="adj" fmla="val 5360"/>
              </a:avLst>
            </a:prstGeom>
            <a:noFill/>
            <a:ln w="6350">
              <a:noFill/>
            </a:ln>
          </p:spPr>
        </p:pic>
        <p:sp>
          <p:nvSpPr>
            <p:cNvPr id="453" name="Rectangle 452"/>
            <p:cNvSpPr/>
            <p:nvPr/>
          </p:nvSpPr>
          <p:spPr>
            <a:xfrm>
              <a:off x="1690149" y="3784817"/>
              <a:ext cx="1420781" cy="387509"/>
            </a:xfrm>
            <a:prstGeom prst="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455" name="Picture 4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56749" y="3739940"/>
              <a:ext cx="287043" cy="350790"/>
            </a:xfrm>
            <a:prstGeom prst="rect">
              <a:avLst/>
            </a:prstGeom>
            <a:noFill/>
            <a:ln>
              <a:noFill/>
            </a:ln>
          </p:spPr>
        </p:pic>
        <p:pic>
          <p:nvPicPr>
            <p:cNvPr id="457" name="Picture 45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75696" y="3739257"/>
              <a:ext cx="287043" cy="352157"/>
            </a:xfrm>
            <a:prstGeom prst="rect">
              <a:avLst/>
            </a:prstGeom>
            <a:noFill/>
            <a:ln>
              <a:noFill/>
            </a:ln>
          </p:spPr>
        </p:pic>
        <p:pic>
          <p:nvPicPr>
            <p:cNvPr id="458" name="Picture 4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6222" y="3739943"/>
              <a:ext cx="287043" cy="350786"/>
            </a:xfrm>
            <a:prstGeom prst="rect">
              <a:avLst/>
            </a:prstGeom>
            <a:noFill/>
            <a:ln>
              <a:noFill/>
            </a:ln>
          </p:spPr>
        </p:pic>
        <p:sp>
          <p:nvSpPr>
            <p:cNvPr id="53" name="Rounded Rectangle 52"/>
            <p:cNvSpPr/>
            <p:nvPr/>
          </p:nvSpPr>
          <p:spPr>
            <a:xfrm>
              <a:off x="1690149" y="3670851"/>
              <a:ext cx="332065" cy="150161"/>
            </a:xfrm>
            <a:prstGeom prst="roundRect">
              <a:avLst/>
            </a:prstGeom>
            <a:solidFill>
              <a:srgbClr val="EE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456" name="Picture 4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35171" y="3738787"/>
              <a:ext cx="287043" cy="353096"/>
            </a:xfrm>
            <a:prstGeom prst="rect">
              <a:avLst/>
            </a:prstGeom>
            <a:noFill/>
            <a:ln>
              <a:noFill/>
            </a:ln>
          </p:spPr>
        </p:pic>
      </p:grpSp>
      <p:sp>
        <p:nvSpPr>
          <p:cNvPr id="460" name="Bent Arrow 459"/>
          <p:cNvSpPr/>
          <p:nvPr/>
        </p:nvSpPr>
        <p:spPr>
          <a:xfrm rot="16200000" flipH="1" flipV="1">
            <a:off x="347212" y="1810145"/>
            <a:ext cx="1295611" cy="344961"/>
          </a:xfrm>
          <a:prstGeom prst="bentArrow">
            <a:avLst>
              <a:gd name="adj1" fmla="val 1395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61" name="Bent Arrow 460"/>
          <p:cNvSpPr/>
          <p:nvPr/>
        </p:nvSpPr>
        <p:spPr>
          <a:xfrm rot="16200000" flipH="1" flipV="1">
            <a:off x="583609" y="2121228"/>
            <a:ext cx="822815" cy="344961"/>
          </a:xfrm>
          <a:prstGeom prst="bentArrow">
            <a:avLst>
              <a:gd name="adj1" fmla="val 1395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62" name="Bent Arrow 461"/>
          <p:cNvSpPr/>
          <p:nvPr/>
        </p:nvSpPr>
        <p:spPr>
          <a:xfrm rot="16200000" flipH="1" flipV="1">
            <a:off x="847949" y="2391613"/>
            <a:ext cx="279163" cy="329988"/>
          </a:xfrm>
          <a:prstGeom prst="bentArrow">
            <a:avLst>
              <a:gd name="adj1" fmla="val 1668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571" name="Round Same Side Corner Rectangle 570"/>
          <p:cNvSpPr/>
          <p:nvPr/>
        </p:nvSpPr>
        <p:spPr>
          <a:xfrm rot="5400000">
            <a:off x="809309" y="2373726"/>
            <a:ext cx="119766" cy="129137"/>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17" name="Round Same Side Corner Rectangle 316"/>
          <p:cNvSpPr/>
          <p:nvPr/>
        </p:nvSpPr>
        <p:spPr>
          <a:xfrm rot="5400000" flipH="1">
            <a:off x="228218" y="2066661"/>
            <a:ext cx="513014" cy="739967"/>
          </a:xfrm>
          <a:prstGeom prst="round2SameRect">
            <a:avLst>
              <a:gd name="adj1" fmla="val 50000"/>
              <a:gd name="adj2"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900" b="1" dirty="0">
                <a:solidFill>
                  <a:srgbClr val="676767"/>
                </a:solidFill>
                <a:ea typeface="ＭＳ Ｐゴシック" charset="0"/>
              </a:rPr>
              <a:t>Other</a:t>
            </a:r>
            <a:br>
              <a:rPr lang="en-US" sz="900" b="1" dirty="0">
                <a:solidFill>
                  <a:srgbClr val="676767"/>
                </a:solidFill>
                <a:ea typeface="ＭＳ Ｐゴシック" charset="0"/>
              </a:rPr>
            </a:br>
            <a:r>
              <a:rPr lang="en-US" sz="900" b="1" dirty="0">
                <a:solidFill>
                  <a:srgbClr val="676767"/>
                </a:solidFill>
                <a:ea typeface="ＭＳ Ｐゴシック" charset="0"/>
              </a:rPr>
              <a:t>Appliances</a:t>
            </a:r>
            <a:endParaRPr lang="en-IN" sz="900" b="1" dirty="0">
              <a:solidFill>
                <a:srgbClr val="676767"/>
              </a:solidFill>
              <a:ea typeface="ＭＳ Ｐゴシック" charset="0"/>
            </a:endParaRPr>
          </a:p>
        </p:txBody>
      </p:sp>
      <p:sp>
        <p:nvSpPr>
          <p:cNvPr id="572" name="Round Same Side Corner Rectangle 571"/>
          <p:cNvSpPr/>
          <p:nvPr/>
        </p:nvSpPr>
        <p:spPr>
          <a:xfrm rot="5400000">
            <a:off x="809309" y="1836814"/>
            <a:ext cx="119766" cy="129137"/>
          </a:xfrm>
          <a:prstGeom prst="round2SameRect">
            <a:avLst>
              <a:gd name="adj1" fmla="val 50000"/>
              <a:gd name="adj2" fmla="val 0"/>
            </a:avLst>
          </a:pr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39" name="Round Same Side Corner Rectangle 338"/>
          <p:cNvSpPr/>
          <p:nvPr/>
        </p:nvSpPr>
        <p:spPr>
          <a:xfrm rot="5400000" flipH="1">
            <a:off x="228218" y="1530629"/>
            <a:ext cx="513014" cy="739967"/>
          </a:xfrm>
          <a:prstGeom prst="round2SameRect">
            <a:avLst>
              <a:gd name="adj1" fmla="val 50000"/>
              <a:gd name="adj2"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rIns="457200" bIns="45720" rtlCol="0" anchor="t"/>
          <a:lstStyle/>
          <a:p>
            <a:pPr algn="ctr"/>
            <a:r>
              <a:rPr lang="en-US" sz="900" b="1" dirty="0">
                <a:solidFill>
                  <a:srgbClr val="676767"/>
                </a:solidFill>
              </a:rPr>
              <a:t>ASA</a:t>
            </a:r>
            <a:endParaRPr lang="en-IN" sz="900" b="1" dirty="0">
              <a:solidFill>
                <a:srgbClr val="676767"/>
              </a:solidFill>
              <a:ea typeface="ＭＳ Ｐゴシック" charset="0"/>
            </a:endParaRPr>
          </a:p>
        </p:txBody>
      </p:sp>
      <p:grpSp>
        <p:nvGrpSpPr>
          <p:cNvPr id="489" name="Group 488"/>
          <p:cNvGrpSpPr/>
          <p:nvPr/>
        </p:nvGrpSpPr>
        <p:grpSpPr>
          <a:xfrm>
            <a:off x="169650" y="1916756"/>
            <a:ext cx="539092" cy="135586"/>
            <a:chOff x="-7735888" y="-3497263"/>
            <a:chExt cx="3568700" cy="895350"/>
          </a:xfrm>
        </p:grpSpPr>
        <p:sp>
          <p:nvSpPr>
            <p:cNvPr id="490" name="Freeform 21"/>
            <p:cNvSpPr>
              <a:spLocks/>
            </p:cNvSpPr>
            <p:nvPr/>
          </p:nvSpPr>
          <p:spPr bwMode="auto">
            <a:xfrm>
              <a:off x="-7681913" y="-3338513"/>
              <a:ext cx="3028950" cy="736600"/>
            </a:xfrm>
            <a:custGeom>
              <a:avLst/>
              <a:gdLst>
                <a:gd name="T0" fmla="*/ 1908 w 1908"/>
                <a:gd name="T1" fmla="*/ 464 h 464"/>
                <a:gd name="T2" fmla="*/ 0 w 1908"/>
                <a:gd name="T3" fmla="*/ 432 h 464"/>
                <a:gd name="T4" fmla="*/ 0 w 1908"/>
                <a:gd name="T5" fmla="*/ 0 h 464"/>
                <a:gd name="T6" fmla="*/ 1908 w 1908"/>
                <a:gd name="T7" fmla="*/ 30 h 464"/>
                <a:gd name="T8" fmla="*/ 1908 w 1908"/>
                <a:gd name="T9" fmla="*/ 464 h 464"/>
              </a:gdLst>
              <a:ahLst/>
              <a:cxnLst>
                <a:cxn ang="0">
                  <a:pos x="T0" y="T1"/>
                </a:cxn>
                <a:cxn ang="0">
                  <a:pos x="T2" y="T3"/>
                </a:cxn>
                <a:cxn ang="0">
                  <a:pos x="T4" y="T5"/>
                </a:cxn>
                <a:cxn ang="0">
                  <a:pos x="T6" y="T7"/>
                </a:cxn>
                <a:cxn ang="0">
                  <a:pos x="T8" y="T9"/>
                </a:cxn>
              </a:cxnLst>
              <a:rect l="0" t="0" r="r" b="b"/>
              <a:pathLst>
                <a:path w="1908" h="464">
                  <a:moveTo>
                    <a:pt x="1908" y="464"/>
                  </a:moveTo>
                  <a:lnTo>
                    <a:pt x="0" y="432"/>
                  </a:lnTo>
                  <a:lnTo>
                    <a:pt x="0" y="0"/>
                  </a:lnTo>
                  <a:lnTo>
                    <a:pt x="1908" y="30"/>
                  </a:lnTo>
                  <a:lnTo>
                    <a:pt x="1908" y="464"/>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1" name="Freeform 39"/>
            <p:cNvSpPr>
              <a:spLocks/>
            </p:cNvSpPr>
            <p:nvPr/>
          </p:nvSpPr>
          <p:spPr bwMode="auto">
            <a:xfrm>
              <a:off x="-7735888" y="-3497263"/>
              <a:ext cx="3568700" cy="889000"/>
            </a:xfrm>
            <a:custGeom>
              <a:avLst/>
              <a:gdLst>
                <a:gd name="T0" fmla="*/ 0 w 2248"/>
                <a:gd name="T1" fmla="*/ 108 h 560"/>
                <a:gd name="T2" fmla="*/ 0 w 2248"/>
                <a:gd name="T3" fmla="*/ 108 h 560"/>
                <a:gd name="T4" fmla="*/ 420 w 2248"/>
                <a:gd name="T5" fmla="*/ 52 h 560"/>
                <a:gd name="T6" fmla="*/ 832 w 2248"/>
                <a:gd name="T7" fmla="*/ 0 h 560"/>
                <a:gd name="T8" fmla="*/ 2248 w 2248"/>
                <a:gd name="T9" fmla="*/ 16 h 560"/>
                <a:gd name="T10" fmla="*/ 2248 w 2248"/>
                <a:gd name="T11" fmla="*/ 318 h 560"/>
                <a:gd name="T12" fmla="*/ 1934 w 2248"/>
                <a:gd name="T13" fmla="*/ 560 h 560"/>
                <a:gd name="T14" fmla="*/ 1940 w 2248"/>
                <a:gd name="T15" fmla="*/ 134 h 560"/>
                <a:gd name="T16" fmla="*/ 0 w 2248"/>
                <a:gd name="T17" fmla="*/ 10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8" h="560">
                  <a:moveTo>
                    <a:pt x="0" y="108"/>
                  </a:moveTo>
                  <a:lnTo>
                    <a:pt x="0" y="108"/>
                  </a:lnTo>
                  <a:lnTo>
                    <a:pt x="420" y="52"/>
                  </a:lnTo>
                  <a:lnTo>
                    <a:pt x="832" y="0"/>
                  </a:lnTo>
                  <a:lnTo>
                    <a:pt x="2248" y="16"/>
                  </a:lnTo>
                  <a:lnTo>
                    <a:pt x="2248" y="318"/>
                  </a:lnTo>
                  <a:lnTo>
                    <a:pt x="1934" y="560"/>
                  </a:lnTo>
                  <a:lnTo>
                    <a:pt x="1940" y="134"/>
                  </a:lnTo>
                  <a:lnTo>
                    <a:pt x="0" y="108"/>
                  </a:lnTo>
                  <a:close/>
                </a:path>
              </a:pathLst>
            </a:custGeom>
            <a:solidFill>
              <a:schemeClr val="accent2">
                <a:lumMod val="75000"/>
              </a:schemeClr>
            </a:solidFill>
            <a:ln>
              <a:noFill/>
            </a:ln>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2" name="Freeform 40"/>
            <p:cNvSpPr>
              <a:spLocks/>
            </p:cNvSpPr>
            <p:nvPr/>
          </p:nvSpPr>
          <p:spPr bwMode="auto">
            <a:xfrm>
              <a:off x="-7735888" y="-3338513"/>
              <a:ext cx="3079750" cy="342900"/>
            </a:xfrm>
            <a:custGeom>
              <a:avLst/>
              <a:gdLst>
                <a:gd name="T0" fmla="*/ 1940 w 1940"/>
                <a:gd name="T1" fmla="*/ 216 h 216"/>
                <a:gd name="T2" fmla="*/ 0 w 1940"/>
                <a:gd name="T3" fmla="*/ 182 h 216"/>
                <a:gd name="T4" fmla="*/ 0 w 1940"/>
                <a:gd name="T5" fmla="*/ 0 h 216"/>
                <a:gd name="T6" fmla="*/ 1940 w 1940"/>
                <a:gd name="T7" fmla="*/ 34 h 216"/>
                <a:gd name="T8" fmla="*/ 1940 w 1940"/>
                <a:gd name="T9" fmla="*/ 216 h 216"/>
              </a:gdLst>
              <a:ahLst/>
              <a:cxnLst>
                <a:cxn ang="0">
                  <a:pos x="T0" y="T1"/>
                </a:cxn>
                <a:cxn ang="0">
                  <a:pos x="T2" y="T3"/>
                </a:cxn>
                <a:cxn ang="0">
                  <a:pos x="T4" y="T5"/>
                </a:cxn>
                <a:cxn ang="0">
                  <a:pos x="T6" y="T7"/>
                </a:cxn>
                <a:cxn ang="0">
                  <a:pos x="T8" y="T9"/>
                </a:cxn>
              </a:cxnLst>
              <a:rect l="0" t="0" r="r" b="b"/>
              <a:pathLst>
                <a:path w="1940" h="216">
                  <a:moveTo>
                    <a:pt x="1940" y="216"/>
                  </a:moveTo>
                  <a:lnTo>
                    <a:pt x="0" y="182"/>
                  </a:lnTo>
                  <a:lnTo>
                    <a:pt x="0" y="0"/>
                  </a:lnTo>
                  <a:lnTo>
                    <a:pt x="1940" y="34"/>
                  </a:lnTo>
                  <a:lnTo>
                    <a:pt x="1940" y="21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3" name="Freeform 41"/>
            <p:cNvSpPr>
              <a:spLocks/>
            </p:cNvSpPr>
            <p:nvPr/>
          </p:nvSpPr>
          <p:spPr bwMode="auto">
            <a:xfrm>
              <a:off x="-6478588" y="-3275013"/>
              <a:ext cx="1666877" cy="247650"/>
            </a:xfrm>
            <a:custGeom>
              <a:avLst/>
              <a:gdLst>
                <a:gd name="T0" fmla="*/ 0 w 1050"/>
                <a:gd name="T1" fmla="*/ 0 h 156"/>
                <a:gd name="T2" fmla="*/ 0 w 1050"/>
                <a:gd name="T3" fmla="*/ 70 h 156"/>
                <a:gd name="T4" fmla="*/ 386 w 1050"/>
                <a:gd name="T5" fmla="*/ 78 h 156"/>
                <a:gd name="T6" fmla="*/ 386 w 1050"/>
                <a:gd name="T7" fmla="*/ 142 h 156"/>
                <a:gd name="T8" fmla="*/ 778 w 1050"/>
                <a:gd name="T9" fmla="*/ 148 h 156"/>
                <a:gd name="T10" fmla="*/ 778 w 1050"/>
                <a:gd name="T11" fmla="*/ 86 h 156"/>
                <a:gd name="T12" fmla="*/ 952 w 1050"/>
                <a:gd name="T13" fmla="*/ 86 h 156"/>
                <a:gd name="T14" fmla="*/ 952 w 1050"/>
                <a:gd name="T15" fmla="*/ 156 h 156"/>
                <a:gd name="T16" fmla="*/ 1050 w 1050"/>
                <a:gd name="T17" fmla="*/ 156 h 156"/>
                <a:gd name="T18" fmla="*/ 1050 w 1050"/>
                <a:gd name="T19" fmla="*/ 26 h 156"/>
                <a:gd name="T20" fmla="*/ 0 w 1050"/>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0" h="156">
                  <a:moveTo>
                    <a:pt x="0" y="0"/>
                  </a:moveTo>
                  <a:lnTo>
                    <a:pt x="0" y="70"/>
                  </a:lnTo>
                  <a:lnTo>
                    <a:pt x="386" y="78"/>
                  </a:lnTo>
                  <a:lnTo>
                    <a:pt x="386" y="142"/>
                  </a:lnTo>
                  <a:lnTo>
                    <a:pt x="778" y="148"/>
                  </a:lnTo>
                  <a:lnTo>
                    <a:pt x="778" y="86"/>
                  </a:lnTo>
                  <a:lnTo>
                    <a:pt x="952" y="86"/>
                  </a:lnTo>
                  <a:lnTo>
                    <a:pt x="952" y="156"/>
                  </a:lnTo>
                  <a:lnTo>
                    <a:pt x="1050" y="156"/>
                  </a:lnTo>
                  <a:lnTo>
                    <a:pt x="1050" y="26"/>
                  </a:lnTo>
                  <a:lnTo>
                    <a:pt x="0" y="0"/>
                  </a:lnTo>
                  <a:close/>
                </a:path>
              </a:pathLst>
            </a:custGeom>
            <a:pattFill prst="ltUpDiag">
              <a:fgClr>
                <a:schemeClr val="accent2">
                  <a:lumMod val="75000"/>
                </a:schemeClr>
              </a:fgClr>
              <a:bgClr>
                <a:srgbClr val="0B0B0D"/>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4" name="Freeform 42"/>
            <p:cNvSpPr>
              <a:spLocks/>
            </p:cNvSpPr>
            <p:nvPr/>
          </p:nvSpPr>
          <p:spPr bwMode="auto">
            <a:xfrm>
              <a:off x="-5976938" y="-3119438"/>
              <a:ext cx="63500" cy="76200"/>
            </a:xfrm>
            <a:custGeom>
              <a:avLst/>
              <a:gdLst>
                <a:gd name="T0" fmla="*/ 26 w 40"/>
                <a:gd name="T1" fmla="*/ 8 h 48"/>
                <a:gd name="T2" fmla="*/ 26 w 40"/>
                <a:gd name="T3" fmla="*/ 0 h 48"/>
                <a:gd name="T4" fmla="*/ 12 w 40"/>
                <a:gd name="T5" fmla="*/ 0 h 48"/>
                <a:gd name="T6" fmla="*/ 12 w 40"/>
                <a:gd name="T7" fmla="*/ 8 h 48"/>
                <a:gd name="T8" fmla="*/ 0 w 40"/>
                <a:gd name="T9" fmla="*/ 8 h 48"/>
                <a:gd name="T10" fmla="*/ 0 w 40"/>
                <a:gd name="T11" fmla="*/ 48 h 48"/>
                <a:gd name="T12" fmla="*/ 40 w 40"/>
                <a:gd name="T13" fmla="*/ 48 h 48"/>
                <a:gd name="T14" fmla="*/ 40 w 40"/>
                <a:gd name="T15" fmla="*/ 8 h 48"/>
                <a:gd name="T16" fmla="*/ 26 w 40"/>
                <a:gd name="T17"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8">
                  <a:moveTo>
                    <a:pt x="26" y="8"/>
                  </a:moveTo>
                  <a:lnTo>
                    <a:pt x="26" y="0"/>
                  </a:lnTo>
                  <a:lnTo>
                    <a:pt x="12" y="0"/>
                  </a:lnTo>
                  <a:lnTo>
                    <a:pt x="12" y="8"/>
                  </a:lnTo>
                  <a:lnTo>
                    <a:pt x="0" y="8"/>
                  </a:lnTo>
                  <a:lnTo>
                    <a:pt x="0" y="48"/>
                  </a:lnTo>
                  <a:lnTo>
                    <a:pt x="40" y="48"/>
                  </a:lnTo>
                  <a:lnTo>
                    <a:pt x="40" y="8"/>
                  </a:lnTo>
                  <a:lnTo>
                    <a:pt x="26"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5" name="Freeform 43"/>
            <p:cNvSpPr>
              <a:spLocks/>
            </p:cNvSpPr>
            <p:nvPr/>
          </p:nvSpPr>
          <p:spPr bwMode="auto">
            <a:xfrm>
              <a:off x="-6065838" y="-3119438"/>
              <a:ext cx="63500" cy="76200"/>
            </a:xfrm>
            <a:custGeom>
              <a:avLst/>
              <a:gdLst>
                <a:gd name="T0" fmla="*/ 26 w 40"/>
                <a:gd name="T1" fmla="*/ 8 h 48"/>
                <a:gd name="T2" fmla="*/ 26 w 40"/>
                <a:gd name="T3" fmla="*/ 0 h 48"/>
                <a:gd name="T4" fmla="*/ 12 w 40"/>
                <a:gd name="T5" fmla="*/ 0 h 48"/>
                <a:gd name="T6" fmla="*/ 12 w 40"/>
                <a:gd name="T7" fmla="*/ 8 h 48"/>
                <a:gd name="T8" fmla="*/ 0 w 40"/>
                <a:gd name="T9" fmla="*/ 8 h 48"/>
                <a:gd name="T10" fmla="*/ 0 w 40"/>
                <a:gd name="T11" fmla="*/ 48 h 48"/>
                <a:gd name="T12" fmla="*/ 40 w 40"/>
                <a:gd name="T13" fmla="*/ 48 h 48"/>
                <a:gd name="T14" fmla="*/ 40 w 40"/>
                <a:gd name="T15" fmla="*/ 8 h 48"/>
                <a:gd name="T16" fmla="*/ 26 w 40"/>
                <a:gd name="T17"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8">
                  <a:moveTo>
                    <a:pt x="26" y="8"/>
                  </a:moveTo>
                  <a:lnTo>
                    <a:pt x="26" y="0"/>
                  </a:lnTo>
                  <a:lnTo>
                    <a:pt x="12" y="0"/>
                  </a:lnTo>
                  <a:lnTo>
                    <a:pt x="12" y="8"/>
                  </a:lnTo>
                  <a:lnTo>
                    <a:pt x="0" y="8"/>
                  </a:lnTo>
                  <a:lnTo>
                    <a:pt x="0" y="48"/>
                  </a:lnTo>
                  <a:lnTo>
                    <a:pt x="40" y="48"/>
                  </a:lnTo>
                  <a:lnTo>
                    <a:pt x="40" y="8"/>
                  </a:lnTo>
                  <a:lnTo>
                    <a:pt x="26"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6" name="Freeform 44"/>
            <p:cNvSpPr>
              <a:spLocks/>
            </p:cNvSpPr>
            <p:nvPr/>
          </p:nvSpPr>
          <p:spPr bwMode="auto">
            <a:xfrm>
              <a:off x="-6262688" y="-3125788"/>
              <a:ext cx="66675" cy="79375"/>
            </a:xfrm>
            <a:custGeom>
              <a:avLst/>
              <a:gdLst>
                <a:gd name="T0" fmla="*/ 28 w 42"/>
                <a:gd name="T1" fmla="*/ 8 h 50"/>
                <a:gd name="T2" fmla="*/ 28 w 42"/>
                <a:gd name="T3" fmla="*/ 0 h 50"/>
                <a:gd name="T4" fmla="*/ 14 w 42"/>
                <a:gd name="T5" fmla="*/ 0 h 50"/>
                <a:gd name="T6" fmla="*/ 14 w 42"/>
                <a:gd name="T7" fmla="*/ 8 h 50"/>
                <a:gd name="T8" fmla="*/ 2 w 42"/>
                <a:gd name="T9" fmla="*/ 8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0"/>
                  </a:lnTo>
                  <a:lnTo>
                    <a:pt x="14" y="0"/>
                  </a:lnTo>
                  <a:lnTo>
                    <a:pt x="14" y="8"/>
                  </a:lnTo>
                  <a:lnTo>
                    <a:pt x="2" y="8"/>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7" name="Freeform 45"/>
            <p:cNvSpPr>
              <a:spLocks/>
            </p:cNvSpPr>
            <p:nvPr/>
          </p:nvSpPr>
          <p:spPr bwMode="auto">
            <a:xfrm>
              <a:off x="-6348413" y="-3128963"/>
              <a:ext cx="66675" cy="79375"/>
            </a:xfrm>
            <a:custGeom>
              <a:avLst/>
              <a:gdLst>
                <a:gd name="T0" fmla="*/ 28 w 42"/>
                <a:gd name="T1" fmla="*/ 8 h 50"/>
                <a:gd name="T2" fmla="*/ 28 w 42"/>
                <a:gd name="T3" fmla="*/ 2 h 50"/>
                <a:gd name="T4" fmla="*/ 14 w 42"/>
                <a:gd name="T5" fmla="*/ 0 h 50"/>
                <a:gd name="T6" fmla="*/ 14 w 42"/>
                <a:gd name="T7" fmla="*/ 8 h 50"/>
                <a:gd name="T8" fmla="*/ 0 w 42"/>
                <a:gd name="T9" fmla="*/ 8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0" y="8"/>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8" name="Freeform 46"/>
            <p:cNvSpPr>
              <a:spLocks/>
            </p:cNvSpPr>
            <p:nvPr/>
          </p:nvSpPr>
          <p:spPr bwMode="auto">
            <a:xfrm>
              <a:off x="-6437313" y="-3132138"/>
              <a:ext cx="66675" cy="79375"/>
            </a:xfrm>
            <a:custGeom>
              <a:avLst/>
              <a:gdLst>
                <a:gd name="T0" fmla="*/ 28 w 42"/>
                <a:gd name="T1" fmla="*/ 8 h 50"/>
                <a:gd name="T2" fmla="*/ 28 w 42"/>
                <a:gd name="T3" fmla="*/ 2 h 50"/>
                <a:gd name="T4" fmla="*/ 14 w 42"/>
                <a:gd name="T5" fmla="*/ 0 h 50"/>
                <a:gd name="T6" fmla="*/ 14 w 42"/>
                <a:gd name="T7" fmla="*/ 8 h 50"/>
                <a:gd name="T8" fmla="*/ 2 w 42"/>
                <a:gd name="T9" fmla="*/ 8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2" y="8"/>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499" name="Freeform 47"/>
            <p:cNvSpPr>
              <a:spLocks/>
            </p:cNvSpPr>
            <p:nvPr/>
          </p:nvSpPr>
          <p:spPr bwMode="auto">
            <a:xfrm>
              <a:off x="-6523038" y="-3135313"/>
              <a:ext cx="66675" cy="79375"/>
            </a:xfrm>
            <a:custGeom>
              <a:avLst/>
              <a:gdLst>
                <a:gd name="T0" fmla="*/ 28 w 42"/>
                <a:gd name="T1" fmla="*/ 8 h 50"/>
                <a:gd name="T2" fmla="*/ 28 w 42"/>
                <a:gd name="T3" fmla="*/ 2 h 50"/>
                <a:gd name="T4" fmla="*/ 14 w 42"/>
                <a:gd name="T5" fmla="*/ 0 h 50"/>
                <a:gd name="T6" fmla="*/ 14 w 42"/>
                <a:gd name="T7" fmla="*/ 8 h 50"/>
                <a:gd name="T8" fmla="*/ 0 w 42"/>
                <a:gd name="T9" fmla="*/ 8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0" y="8"/>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0" name="Freeform 48"/>
            <p:cNvSpPr>
              <a:spLocks/>
            </p:cNvSpPr>
            <p:nvPr/>
          </p:nvSpPr>
          <p:spPr bwMode="auto">
            <a:xfrm>
              <a:off x="-6611938" y="-3138488"/>
              <a:ext cx="66675" cy="79375"/>
            </a:xfrm>
            <a:custGeom>
              <a:avLst/>
              <a:gdLst>
                <a:gd name="T0" fmla="*/ 28 w 42"/>
                <a:gd name="T1" fmla="*/ 8 h 50"/>
                <a:gd name="T2" fmla="*/ 28 w 42"/>
                <a:gd name="T3" fmla="*/ 2 h 50"/>
                <a:gd name="T4" fmla="*/ 14 w 42"/>
                <a:gd name="T5" fmla="*/ 0 h 50"/>
                <a:gd name="T6" fmla="*/ 14 w 42"/>
                <a:gd name="T7" fmla="*/ 8 h 50"/>
                <a:gd name="T8" fmla="*/ 2 w 42"/>
                <a:gd name="T9" fmla="*/ 8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2" y="8"/>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1" name="Freeform 49"/>
            <p:cNvSpPr>
              <a:spLocks/>
            </p:cNvSpPr>
            <p:nvPr/>
          </p:nvSpPr>
          <p:spPr bwMode="auto">
            <a:xfrm>
              <a:off x="-6697663" y="-3138488"/>
              <a:ext cx="66675" cy="76200"/>
            </a:xfrm>
            <a:custGeom>
              <a:avLst/>
              <a:gdLst>
                <a:gd name="T0" fmla="*/ 28 w 42"/>
                <a:gd name="T1" fmla="*/ 6 h 48"/>
                <a:gd name="T2" fmla="*/ 28 w 42"/>
                <a:gd name="T3" fmla="*/ 0 h 48"/>
                <a:gd name="T4" fmla="*/ 14 w 42"/>
                <a:gd name="T5" fmla="*/ 0 h 48"/>
                <a:gd name="T6" fmla="*/ 14 w 42"/>
                <a:gd name="T7" fmla="*/ 6 h 48"/>
                <a:gd name="T8" fmla="*/ 0 w 42"/>
                <a:gd name="T9" fmla="*/ 6 h 48"/>
                <a:gd name="T10" fmla="*/ 0 w 42"/>
                <a:gd name="T11" fmla="*/ 46 h 48"/>
                <a:gd name="T12" fmla="*/ 40 w 42"/>
                <a:gd name="T13" fmla="*/ 48 h 48"/>
                <a:gd name="T14" fmla="*/ 42 w 42"/>
                <a:gd name="T15" fmla="*/ 8 h 48"/>
                <a:gd name="T16" fmla="*/ 28 w 42"/>
                <a:gd name="T1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8">
                  <a:moveTo>
                    <a:pt x="28" y="6"/>
                  </a:moveTo>
                  <a:lnTo>
                    <a:pt x="28" y="0"/>
                  </a:lnTo>
                  <a:lnTo>
                    <a:pt x="14" y="0"/>
                  </a:lnTo>
                  <a:lnTo>
                    <a:pt x="14" y="6"/>
                  </a:lnTo>
                  <a:lnTo>
                    <a:pt x="0" y="6"/>
                  </a:lnTo>
                  <a:lnTo>
                    <a:pt x="0" y="46"/>
                  </a:lnTo>
                  <a:lnTo>
                    <a:pt x="40" y="48"/>
                  </a:lnTo>
                  <a:lnTo>
                    <a:pt x="42" y="8"/>
                  </a:lnTo>
                  <a:lnTo>
                    <a:pt x="28" y="6"/>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2" name="Freeform 50"/>
            <p:cNvSpPr>
              <a:spLocks/>
            </p:cNvSpPr>
            <p:nvPr/>
          </p:nvSpPr>
          <p:spPr bwMode="auto">
            <a:xfrm>
              <a:off x="-7694613" y="-3275013"/>
              <a:ext cx="107950" cy="107950"/>
            </a:xfrm>
            <a:custGeom>
              <a:avLst/>
              <a:gdLst>
                <a:gd name="T0" fmla="*/ 68 w 68"/>
                <a:gd name="T1" fmla="*/ 34 h 68"/>
                <a:gd name="T2" fmla="*/ 68 w 68"/>
                <a:gd name="T3" fmla="*/ 34 h 68"/>
                <a:gd name="T4" fmla="*/ 68 w 68"/>
                <a:gd name="T5" fmla="*/ 40 h 68"/>
                <a:gd name="T6" fmla="*/ 66 w 68"/>
                <a:gd name="T7" fmla="*/ 48 h 68"/>
                <a:gd name="T8" fmla="*/ 62 w 68"/>
                <a:gd name="T9" fmla="*/ 54 h 68"/>
                <a:gd name="T10" fmla="*/ 58 w 68"/>
                <a:gd name="T11" fmla="*/ 58 h 68"/>
                <a:gd name="T12" fmla="*/ 54 w 68"/>
                <a:gd name="T13" fmla="*/ 62 h 68"/>
                <a:gd name="T14" fmla="*/ 48 w 68"/>
                <a:gd name="T15" fmla="*/ 66 h 68"/>
                <a:gd name="T16" fmla="*/ 40 w 68"/>
                <a:gd name="T17" fmla="*/ 68 h 68"/>
                <a:gd name="T18" fmla="*/ 34 w 68"/>
                <a:gd name="T19" fmla="*/ 68 h 68"/>
                <a:gd name="T20" fmla="*/ 34 w 68"/>
                <a:gd name="T21" fmla="*/ 68 h 68"/>
                <a:gd name="T22" fmla="*/ 28 w 68"/>
                <a:gd name="T23" fmla="*/ 68 h 68"/>
                <a:gd name="T24" fmla="*/ 20 w 68"/>
                <a:gd name="T25" fmla="*/ 66 h 68"/>
                <a:gd name="T26" fmla="*/ 14 w 68"/>
                <a:gd name="T27" fmla="*/ 62 h 68"/>
                <a:gd name="T28" fmla="*/ 10 w 68"/>
                <a:gd name="T29" fmla="*/ 58 h 68"/>
                <a:gd name="T30" fmla="*/ 6 w 68"/>
                <a:gd name="T31" fmla="*/ 54 h 68"/>
                <a:gd name="T32" fmla="*/ 2 w 68"/>
                <a:gd name="T33" fmla="*/ 48 h 68"/>
                <a:gd name="T34" fmla="*/ 0 w 68"/>
                <a:gd name="T35" fmla="*/ 40 h 68"/>
                <a:gd name="T36" fmla="*/ 0 w 68"/>
                <a:gd name="T37" fmla="*/ 34 h 68"/>
                <a:gd name="T38" fmla="*/ 0 w 68"/>
                <a:gd name="T39" fmla="*/ 34 h 68"/>
                <a:gd name="T40" fmla="*/ 0 w 68"/>
                <a:gd name="T41" fmla="*/ 28 h 68"/>
                <a:gd name="T42" fmla="*/ 2 w 68"/>
                <a:gd name="T43" fmla="*/ 20 h 68"/>
                <a:gd name="T44" fmla="*/ 6 w 68"/>
                <a:gd name="T45" fmla="*/ 14 h 68"/>
                <a:gd name="T46" fmla="*/ 10 w 68"/>
                <a:gd name="T47" fmla="*/ 10 h 68"/>
                <a:gd name="T48" fmla="*/ 14 w 68"/>
                <a:gd name="T49" fmla="*/ 6 h 68"/>
                <a:gd name="T50" fmla="*/ 20 w 68"/>
                <a:gd name="T51" fmla="*/ 2 h 68"/>
                <a:gd name="T52" fmla="*/ 28 w 68"/>
                <a:gd name="T53" fmla="*/ 0 h 68"/>
                <a:gd name="T54" fmla="*/ 34 w 68"/>
                <a:gd name="T55" fmla="*/ 0 h 68"/>
                <a:gd name="T56" fmla="*/ 34 w 68"/>
                <a:gd name="T57" fmla="*/ 0 h 68"/>
                <a:gd name="T58" fmla="*/ 40 w 68"/>
                <a:gd name="T59" fmla="*/ 0 h 68"/>
                <a:gd name="T60" fmla="*/ 48 w 68"/>
                <a:gd name="T61" fmla="*/ 2 h 68"/>
                <a:gd name="T62" fmla="*/ 54 w 68"/>
                <a:gd name="T63" fmla="*/ 6 h 68"/>
                <a:gd name="T64" fmla="*/ 58 w 68"/>
                <a:gd name="T65" fmla="*/ 10 h 68"/>
                <a:gd name="T66" fmla="*/ 62 w 68"/>
                <a:gd name="T67" fmla="*/ 14 h 68"/>
                <a:gd name="T68" fmla="*/ 66 w 68"/>
                <a:gd name="T69" fmla="*/ 20 h 68"/>
                <a:gd name="T70" fmla="*/ 68 w 68"/>
                <a:gd name="T71" fmla="*/ 28 h 68"/>
                <a:gd name="T72" fmla="*/ 68 w 68"/>
                <a:gd name="T73" fmla="*/ 34 h 68"/>
                <a:gd name="T74" fmla="*/ 68 w 68"/>
                <a:gd name="T7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68">
                  <a:moveTo>
                    <a:pt x="68" y="34"/>
                  </a:moveTo>
                  <a:lnTo>
                    <a:pt x="68" y="34"/>
                  </a:lnTo>
                  <a:lnTo>
                    <a:pt x="68" y="40"/>
                  </a:lnTo>
                  <a:lnTo>
                    <a:pt x="66" y="48"/>
                  </a:lnTo>
                  <a:lnTo>
                    <a:pt x="62" y="54"/>
                  </a:lnTo>
                  <a:lnTo>
                    <a:pt x="58" y="58"/>
                  </a:lnTo>
                  <a:lnTo>
                    <a:pt x="54" y="62"/>
                  </a:lnTo>
                  <a:lnTo>
                    <a:pt x="48" y="66"/>
                  </a:lnTo>
                  <a:lnTo>
                    <a:pt x="40" y="68"/>
                  </a:lnTo>
                  <a:lnTo>
                    <a:pt x="34" y="68"/>
                  </a:lnTo>
                  <a:lnTo>
                    <a:pt x="34" y="68"/>
                  </a:lnTo>
                  <a:lnTo>
                    <a:pt x="28" y="68"/>
                  </a:lnTo>
                  <a:lnTo>
                    <a:pt x="20" y="66"/>
                  </a:lnTo>
                  <a:lnTo>
                    <a:pt x="14" y="62"/>
                  </a:lnTo>
                  <a:lnTo>
                    <a:pt x="10" y="58"/>
                  </a:lnTo>
                  <a:lnTo>
                    <a:pt x="6" y="54"/>
                  </a:lnTo>
                  <a:lnTo>
                    <a:pt x="2" y="48"/>
                  </a:lnTo>
                  <a:lnTo>
                    <a:pt x="0" y="40"/>
                  </a:lnTo>
                  <a:lnTo>
                    <a:pt x="0" y="34"/>
                  </a:lnTo>
                  <a:lnTo>
                    <a:pt x="0" y="34"/>
                  </a:lnTo>
                  <a:lnTo>
                    <a:pt x="0" y="28"/>
                  </a:lnTo>
                  <a:lnTo>
                    <a:pt x="2" y="20"/>
                  </a:lnTo>
                  <a:lnTo>
                    <a:pt x="6" y="14"/>
                  </a:lnTo>
                  <a:lnTo>
                    <a:pt x="10" y="10"/>
                  </a:lnTo>
                  <a:lnTo>
                    <a:pt x="14" y="6"/>
                  </a:lnTo>
                  <a:lnTo>
                    <a:pt x="20" y="2"/>
                  </a:lnTo>
                  <a:lnTo>
                    <a:pt x="28" y="0"/>
                  </a:lnTo>
                  <a:lnTo>
                    <a:pt x="34" y="0"/>
                  </a:lnTo>
                  <a:lnTo>
                    <a:pt x="34" y="0"/>
                  </a:lnTo>
                  <a:lnTo>
                    <a:pt x="40" y="0"/>
                  </a:lnTo>
                  <a:lnTo>
                    <a:pt x="48" y="2"/>
                  </a:lnTo>
                  <a:lnTo>
                    <a:pt x="54" y="6"/>
                  </a:lnTo>
                  <a:lnTo>
                    <a:pt x="58" y="10"/>
                  </a:lnTo>
                  <a:lnTo>
                    <a:pt x="62" y="14"/>
                  </a:lnTo>
                  <a:lnTo>
                    <a:pt x="66" y="20"/>
                  </a:lnTo>
                  <a:lnTo>
                    <a:pt x="68" y="28"/>
                  </a:lnTo>
                  <a:lnTo>
                    <a:pt x="68" y="34"/>
                  </a:lnTo>
                  <a:lnTo>
                    <a:pt x="68" y="34"/>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3" name="Freeform 51"/>
            <p:cNvSpPr>
              <a:spLocks/>
            </p:cNvSpPr>
            <p:nvPr/>
          </p:nvSpPr>
          <p:spPr bwMode="auto">
            <a:xfrm>
              <a:off x="-7586663" y="-3148013"/>
              <a:ext cx="768350" cy="76200"/>
            </a:xfrm>
            <a:custGeom>
              <a:avLst/>
              <a:gdLst>
                <a:gd name="T0" fmla="*/ 484 w 484"/>
                <a:gd name="T1" fmla="*/ 48 h 48"/>
                <a:gd name="T2" fmla="*/ 0 w 484"/>
                <a:gd name="T3" fmla="*/ 36 h 48"/>
                <a:gd name="T4" fmla="*/ 0 w 484"/>
                <a:gd name="T5" fmla="*/ 0 h 48"/>
                <a:gd name="T6" fmla="*/ 484 w 484"/>
                <a:gd name="T7" fmla="*/ 10 h 48"/>
                <a:gd name="T8" fmla="*/ 484 w 484"/>
                <a:gd name="T9" fmla="*/ 48 h 48"/>
              </a:gdLst>
              <a:ahLst/>
              <a:cxnLst>
                <a:cxn ang="0">
                  <a:pos x="T0" y="T1"/>
                </a:cxn>
                <a:cxn ang="0">
                  <a:pos x="T2" y="T3"/>
                </a:cxn>
                <a:cxn ang="0">
                  <a:pos x="T4" y="T5"/>
                </a:cxn>
                <a:cxn ang="0">
                  <a:pos x="T6" y="T7"/>
                </a:cxn>
                <a:cxn ang="0">
                  <a:pos x="T8" y="T9"/>
                </a:cxn>
              </a:cxnLst>
              <a:rect l="0" t="0" r="r" b="b"/>
              <a:pathLst>
                <a:path w="484" h="48">
                  <a:moveTo>
                    <a:pt x="484" y="48"/>
                  </a:moveTo>
                  <a:lnTo>
                    <a:pt x="0" y="36"/>
                  </a:lnTo>
                  <a:lnTo>
                    <a:pt x="0" y="0"/>
                  </a:lnTo>
                  <a:lnTo>
                    <a:pt x="484" y="10"/>
                  </a:lnTo>
                  <a:lnTo>
                    <a:pt x="484" y="4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4" name="Rectangle 52"/>
            <p:cNvSpPr>
              <a:spLocks noChangeArrowheads="1"/>
            </p:cNvSpPr>
            <p:nvPr/>
          </p:nvSpPr>
          <p:spPr bwMode="auto">
            <a:xfrm>
              <a:off x="-7529513"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5" name="Rectangle 53"/>
            <p:cNvSpPr>
              <a:spLocks noChangeArrowheads="1"/>
            </p:cNvSpPr>
            <p:nvPr/>
          </p:nvSpPr>
          <p:spPr bwMode="auto">
            <a:xfrm>
              <a:off x="-7383463"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6" name="Rectangle 54"/>
            <p:cNvSpPr>
              <a:spLocks noChangeArrowheads="1"/>
            </p:cNvSpPr>
            <p:nvPr/>
          </p:nvSpPr>
          <p:spPr bwMode="auto">
            <a:xfrm>
              <a:off x="-7240588"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7" name="Rectangle 55"/>
            <p:cNvSpPr>
              <a:spLocks noChangeArrowheads="1"/>
            </p:cNvSpPr>
            <p:nvPr/>
          </p:nvSpPr>
          <p:spPr bwMode="auto">
            <a:xfrm>
              <a:off x="-7094538"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8" name="Rectangle 56"/>
            <p:cNvSpPr>
              <a:spLocks noChangeArrowheads="1"/>
            </p:cNvSpPr>
            <p:nvPr/>
          </p:nvSpPr>
          <p:spPr bwMode="auto">
            <a:xfrm>
              <a:off x="-6704013" y="-3275013"/>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09" name="Rectangle 57"/>
            <p:cNvSpPr>
              <a:spLocks noChangeArrowheads="1"/>
            </p:cNvSpPr>
            <p:nvPr/>
          </p:nvSpPr>
          <p:spPr bwMode="auto">
            <a:xfrm>
              <a:off x="-6967538" y="-3290888"/>
              <a:ext cx="136525" cy="13652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0" name="Freeform 58"/>
            <p:cNvSpPr>
              <a:spLocks/>
            </p:cNvSpPr>
            <p:nvPr/>
          </p:nvSpPr>
          <p:spPr bwMode="auto">
            <a:xfrm>
              <a:off x="-7735888" y="-2998788"/>
              <a:ext cx="3079750" cy="342900"/>
            </a:xfrm>
            <a:custGeom>
              <a:avLst/>
              <a:gdLst>
                <a:gd name="T0" fmla="*/ 1940 w 1940"/>
                <a:gd name="T1" fmla="*/ 216 h 216"/>
                <a:gd name="T2" fmla="*/ 0 w 1940"/>
                <a:gd name="T3" fmla="*/ 182 h 216"/>
                <a:gd name="T4" fmla="*/ 0 w 1940"/>
                <a:gd name="T5" fmla="*/ 0 h 216"/>
                <a:gd name="T6" fmla="*/ 1940 w 1940"/>
                <a:gd name="T7" fmla="*/ 34 h 216"/>
                <a:gd name="T8" fmla="*/ 1940 w 1940"/>
                <a:gd name="T9" fmla="*/ 216 h 216"/>
              </a:gdLst>
              <a:ahLst/>
              <a:cxnLst>
                <a:cxn ang="0">
                  <a:pos x="T0" y="T1"/>
                </a:cxn>
                <a:cxn ang="0">
                  <a:pos x="T2" y="T3"/>
                </a:cxn>
                <a:cxn ang="0">
                  <a:pos x="T4" y="T5"/>
                </a:cxn>
                <a:cxn ang="0">
                  <a:pos x="T6" y="T7"/>
                </a:cxn>
                <a:cxn ang="0">
                  <a:pos x="T8" y="T9"/>
                </a:cxn>
              </a:cxnLst>
              <a:rect l="0" t="0" r="r" b="b"/>
              <a:pathLst>
                <a:path w="1940" h="216">
                  <a:moveTo>
                    <a:pt x="1940" y="216"/>
                  </a:moveTo>
                  <a:lnTo>
                    <a:pt x="0" y="182"/>
                  </a:lnTo>
                  <a:lnTo>
                    <a:pt x="0" y="0"/>
                  </a:lnTo>
                  <a:lnTo>
                    <a:pt x="1940" y="34"/>
                  </a:lnTo>
                  <a:lnTo>
                    <a:pt x="1940" y="21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1" name="Freeform 59"/>
            <p:cNvSpPr>
              <a:spLocks/>
            </p:cNvSpPr>
            <p:nvPr/>
          </p:nvSpPr>
          <p:spPr bwMode="auto">
            <a:xfrm>
              <a:off x="-6478588" y="-2935288"/>
              <a:ext cx="1666875" cy="247650"/>
            </a:xfrm>
            <a:custGeom>
              <a:avLst/>
              <a:gdLst>
                <a:gd name="T0" fmla="*/ 0 w 1050"/>
                <a:gd name="T1" fmla="*/ 0 h 156"/>
                <a:gd name="T2" fmla="*/ 0 w 1050"/>
                <a:gd name="T3" fmla="*/ 70 h 156"/>
                <a:gd name="T4" fmla="*/ 386 w 1050"/>
                <a:gd name="T5" fmla="*/ 78 h 156"/>
                <a:gd name="T6" fmla="*/ 386 w 1050"/>
                <a:gd name="T7" fmla="*/ 142 h 156"/>
                <a:gd name="T8" fmla="*/ 778 w 1050"/>
                <a:gd name="T9" fmla="*/ 148 h 156"/>
                <a:gd name="T10" fmla="*/ 778 w 1050"/>
                <a:gd name="T11" fmla="*/ 86 h 156"/>
                <a:gd name="T12" fmla="*/ 952 w 1050"/>
                <a:gd name="T13" fmla="*/ 86 h 156"/>
                <a:gd name="T14" fmla="*/ 952 w 1050"/>
                <a:gd name="T15" fmla="*/ 156 h 156"/>
                <a:gd name="T16" fmla="*/ 1050 w 1050"/>
                <a:gd name="T17" fmla="*/ 156 h 156"/>
                <a:gd name="T18" fmla="*/ 1050 w 1050"/>
                <a:gd name="T19" fmla="*/ 26 h 156"/>
                <a:gd name="T20" fmla="*/ 0 w 1050"/>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0" h="156">
                  <a:moveTo>
                    <a:pt x="0" y="0"/>
                  </a:moveTo>
                  <a:lnTo>
                    <a:pt x="0" y="70"/>
                  </a:lnTo>
                  <a:lnTo>
                    <a:pt x="386" y="78"/>
                  </a:lnTo>
                  <a:lnTo>
                    <a:pt x="386" y="142"/>
                  </a:lnTo>
                  <a:lnTo>
                    <a:pt x="778" y="148"/>
                  </a:lnTo>
                  <a:lnTo>
                    <a:pt x="778" y="86"/>
                  </a:lnTo>
                  <a:lnTo>
                    <a:pt x="952" y="86"/>
                  </a:lnTo>
                  <a:lnTo>
                    <a:pt x="952" y="156"/>
                  </a:lnTo>
                  <a:lnTo>
                    <a:pt x="1050" y="156"/>
                  </a:lnTo>
                  <a:lnTo>
                    <a:pt x="1050" y="26"/>
                  </a:lnTo>
                  <a:lnTo>
                    <a:pt x="0" y="0"/>
                  </a:lnTo>
                  <a:close/>
                </a:path>
              </a:pathLst>
            </a:custGeom>
            <a:pattFill prst="ltUpDiag">
              <a:fgClr>
                <a:schemeClr val="accent2">
                  <a:lumMod val="75000"/>
                </a:schemeClr>
              </a:fgClr>
              <a:bgClr>
                <a:srgbClr val="0B0B0D"/>
              </a:bgClr>
            </a:patt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2" name="Freeform 60"/>
            <p:cNvSpPr>
              <a:spLocks/>
            </p:cNvSpPr>
            <p:nvPr/>
          </p:nvSpPr>
          <p:spPr bwMode="auto">
            <a:xfrm>
              <a:off x="-5976938" y="-2779713"/>
              <a:ext cx="63500" cy="76200"/>
            </a:xfrm>
            <a:custGeom>
              <a:avLst/>
              <a:gdLst>
                <a:gd name="T0" fmla="*/ 26 w 40"/>
                <a:gd name="T1" fmla="*/ 6 h 48"/>
                <a:gd name="T2" fmla="*/ 26 w 40"/>
                <a:gd name="T3" fmla="*/ 0 h 48"/>
                <a:gd name="T4" fmla="*/ 12 w 40"/>
                <a:gd name="T5" fmla="*/ 0 h 48"/>
                <a:gd name="T6" fmla="*/ 12 w 40"/>
                <a:gd name="T7" fmla="*/ 6 h 48"/>
                <a:gd name="T8" fmla="*/ 0 w 40"/>
                <a:gd name="T9" fmla="*/ 6 h 48"/>
                <a:gd name="T10" fmla="*/ 0 w 40"/>
                <a:gd name="T11" fmla="*/ 48 h 48"/>
                <a:gd name="T12" fmla="*/ 40 w 40"/>
                <a:gd name="T13" fmla="*/ 48 h 48"/>
                <a:gd name="T14" fmla="*/ 40 w 40"/>
                <a:gd name="T15" fmla="*/ 6 h 48"/>
                <a:gd name="T16" fmla="*/ 26 w 40"/>
                <a:gd name="T1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8">
                  <a:moveTo>
                    <a:pt x="26" y="6"/>
                  </a:moveTo>
                  <a:lnTo>
                    <a:pt x="26" y="0"/>
                  </a:lnTo>
                  <a:lnTo>
                    <a:pt x="12" y="0"/>
                  </a:lnTo>
                  <a:lnTo>
                    <a:pt x="12" y="6"/>
                  </a:lnTo>
                  <a:lnTo>
                    <a:pt x="0" y="6"/>
                  </a:lnTo>
                  <a:lnTo>
                    <a:pt x="0" y="48"/>
                  </a:lnTo>
                  <a:lnTo>
                    <a:pt x="40" y="48"/>
                  </a:lnTo>
                  <a:lnTo>
                    <a:pt x="40" y="6"/>
                  </a:lnTo>
                  <a:lnTo>
                    <a:pt x="26" y="6"/>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3" name="Freeform 61"/>
            <p:cNvSpPr>
              <a:spLocks/>
            </p:cNvSpPr>
            <p:nvPr/>
          </p:nvSpPr>
          <p:spPr bwMode="auto">
            <a:xfrm>
              <a:off x="-6065838" y="-2779713"/>
              <a:ext cx="63500" cy="76200"/>
            </a:xfrm>
            <a:custGeom>
              <a:avLst/>
              <a:gdLst>
                <a:gd name="T0" fmla="*/ 26 w 40"/>
                <a:gd name="T1" fmla="*/ 6 h 48"/>
                <a:gd name="T2" fmla="*/ 26 w 40"/>
                <a:gd name="T3" fmla="*/ 0 h 48"/>
                <a:gd name="T4" fmla="*/ 12 w 40"/>
                <a:gd name="T5" fmla="*/ 0 h 48"/>
                <a:gd name="T6" fmla="*/ 12 w 40"/>
                <a:gd name="T7" fmla="*/ 6 h 48"/>
                <a:gd name="T8" fmla="*/ 0 w 40"/>
                <a:gd name="T9" fmla="*/ 6 h 48"/>
                <a:gd name="T10" fmla="*/ 0 w 40"/>
                <a:gd name="T11" fmla="*/ 48 h 48"/>
                <a:gd name="T12" fmla="*/ 40 w 40"/>
                <a:gd name="T13" fmla="*/ 48 h 48"/>
                <a:gd name="T14" fmla="*/ 40 w 40"/>
                <a:gd name="T15" fmla="*/ 6 h 48"/>
                <a:gd name="T16" fmla="*/ 26 w 40"/>
                <a:gd name="T1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8">
                  <a:moveTo>
                    <a:pt x="26" y="6"/>
                  </a:moveTo>
                  <a:lnTo>
                    <a:pt x="26" y="0"/>
                  </a:lnTo>
                  <a:lnTo>
                    <a:pt x="12" y="0"/>
                  </a:lnTo>
                  <a:lnTo>
                    <a:pt x="12" y="6"/>
                  </a:lnTo>
                  <a:lnTo>
                    <a:pt x="0" y="6"/>
                  </a:lnTo>
                  <a:lnTo>
                    <a:pt x="0" y="48"/>
                  </a:lnTo>
                  <a:lnTo>
                    <a:pt x="40" y="48"/>
                  </a:lnTo>
                  <a:lnTo>
                    <a:pt x="40" y="6"/>
                  </a:lnTo>
                  <a:lnTo>
                    <a:pt x="26" y="6"/>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4" name="Freeform 62"/>
            <p:cNvSpPr>
              <a:spLocks/>
            </p:cNvSpPr>
            <p:nvPr/>
          </p:nvSpPr>
          <p:spPr bwMode="auto">
            <a:xfrm>
              <a:off x="-6262688" y="-2786063"/>
              <a:ext cx="66675" cy="76200"/>
            </a:xfrm>
            <a:custGeom>
              <a:avLst/>
              <a:gdLst>
                <a:gd name="T0" fmla="*/ 28 w 42"/>
                <a:gd name="T1" fmla="*/ 8 h 48"/>
                <a:gd name="T2" fmla="*/ 28 w 42"/>
                <a:gd name="T3" fmla="*/ 0 h 48"/>
                <a:gd name="T4" fmla="*/ 14 w 42"/>
                <a:gd name="T5" fmla="*/ 0 h 48"/>
                <a:gd name="T6" fmla="*/ 14 w 42"/>
                <a:gd name="T7" fmla="*/ 8 h 48"/>
                <a:gd name="T8" fmla="*/ 2 w 42"/>
                <a:gd name="T9" fmla="*/ 6 h 48"/>
                <a:gd name="T10" fmla="*/ 0 w 42"/>
                <a:gd name="T11" fmla="*/ 48 h 48"/>
                <a:gd name="T12" fmla="*/ 42 w 42"/>
                <a:gd name="T13" fmla="*/ 48 h 48"/>
                <a:gd name="T14" fmla="*/ 42 w 42"/>
                <a:gd name="T15" fmla="*/ 8 h 48"/>
                <a:gd name="T16" fmla="*/ 28 w 42"/>
                <a:gd name="T17"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8">
                  <a:moveTo>
                    <a:pt x="28" y="8"/>
                  </a:moveTo>
                  <a:lnTo>
                    <a:pt x="28" y="0"/>
                  </a:lnTo>
                  <a:lnTo>
                    <a:pt x="14" y="0"/>
                  </a:lnTo>
                  <a:lnTo>
                    <a:pt x="14" y="8"/>
                  </a:lnTo>
                  <a:lnTo>
                    <a:pt x="2" y="6"/>
                  </a:lnTo>
                  <a:lnTo>
                    <a:pt x="0" y="48"/>
                  </a:lnTo>
                  <a:lnTo>
                    <a:pt x="42" y="48"/>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5" name="Freeform 63"/>
            <p:cNvSpPr>
              <a:spLocks/>
            </p:cNvSpPr>
            <p:nvPr/>
          </p:nvSpPr>
          <p:spPr bwMode="auto">
            <a:xfrm>
              <a:off x="-6348413" y="-2789238"/>
              <a:ext cx="66675" cy="79375"/>
            </a:xfrm>
            <a:custGeom>
              <a:avLst/>
              <a:gdLst>
                <a:gd name="T0" fmla="*/ 28 w 42"/>
                <a:gd name="T1" fmla="*/ 8 h 50"/>
                <a:gd name="T2" fmla="*/ 28 w 42"/>
                <a:gd name="T3" fmla="*/ 0 h 50"/>
                <a:gd name="T4" fmla="*/ 14 w 42"/>
                <a:gd name="T5" fmla="*/ 0 h 50"/>
                <a:gd name="T6" fmla="*/ 14 w 42"/>
                <a:gd name="T7" fmla="*/ 8 h 50"/>
                <a:gd name="T8" fmla="*/ 0 w 42"/>
                <a:gd name="T9" fmla="*/ 6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0"/>
                  </a:lnTo>
                  <a:lnTo>
                    <a:pt x="14" y="0"/>
                  </a:lnTo>
                  <a:lnTo>
                    <a:pt x="14" y="8"/>
                  </a:lnTo>
                  <a:lnTo>
                    <a:pt x="0" y="6"/>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6" name="Freeform 64"/>
            <p:cNvSpPr>
              <a:spLocks/>
            </p:cNvSpPr>
            <p:nvPr/>
          </p:nvSpPr>
          <p:spPr bwMode="auto">
            <a:xfrm>
              <a:off x="-6437313" y="-2792413"/>
              <a:ext cx="66675" cy="79375"/>
            </a:xfrm>
            <a:custGeom>
              <a:avLst/>
              <a:gdLst>
                <a:gd name="T0" fmla="*/ 28 w 42"/>
                <a:gd name="T1" fmla="*/ 8 h 50"/>
                <a:gd name="T2" fmla="*/ 28 w 42"/>
                <a:gd name="T3" fmla="*/ 0 h 50"/>
                <a:gd name="T4" fmla="*/ 14 w 42"/>
                <a:gd name="T5" fmla="*/ 0 h 50"/>
                <a:gd name="T6" fmla="*/ 14 w 42"/>
                <a:gd name="T7" fmla="*/ 8 h 50"/>
                <a:gd name="T8" fmla="*/ 2 w 42"/>
                <a:gd name="T9" fmla="*/ 6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0"/>
                  </a:lnTo>
                  <a:lnTo>
                    <a:pt x="14" y="0"/>
                  </a:lnTo>
                  <a:lnTo>
                    <a:pt x="14" y="8"/>
                  </a:lnTo>
                  <a:lnTo>
                    <a:pt x="2" y="6"/>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7" name="Freeform 65"/>
            <p:cNvSpPr>
              <a:spLocks/>
            </p:cNvSpPr>
            <p:nvPr/>
          </p:nvSpPr>
          <p:spPr bwMode="auto">
            <a:xfrm>
              <a:off x="-6523038" y="-2795588"/>
              <a:ext cx="66675" cy="79375"/>
            </a:xfrm>
            <a:custGeom>
              <a:avLst/>
              <a:gdLst>
                <a:gd name="T0" fmla="*/ 28 w 42"/>
                <a:gd name="T1" fmla="*/ 8 h 50"/>
                <a:gd name="T2" fmla="*/ 28 w 42"/>
                <a:gd name="T3" fmla="*/ 0 h 50"/>
                <a:gd name="T4" fmla="*/ 14 w 42"/>
                <a:gd name="T5" fmla="*/ 0 h 50"/>
                <a:gd name="T6" fmla="*/ 14 w 42"/>
                <a:gd name="T7" fmla="*/ 8 h 50"/>
                <a:gd name="T8" fmla="*/ 0 w 42"/>
                <a:gd name="T9" fmla="*/ 8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0"/>
                  </a:lnTo>
                  <a:lnTo>
                    <a:pt x="14" y="0"/>
                  </a:lnTo>
                  <a:lnTo>
                    <a:pt x="14" y="8"/>
                  </a:lnTo>
                  <a:lnTo>
                    <a:pt x="0" y="8"/>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8" name="Freeform 66"/>
            <p:cNvSpPr>
              <a:spLocks/>
            </p:cNvSpPr>
            <p:nvPr/>
          </p:nvSpPr>
          <p:spPr bwMode="auto">
            <a:xfrm>
              <a:off x="-6611938" y="-2798763"/>
              <a:ext cx="66675" cy="79375"/>
            </a:xfrm>
            <a:custGeom>
              <a:avLst/>
              <a:gdLst>
                <a:gd name="T0" fmla="*/ 28 w 42"/>
                <a:gd name="T1" fmla="*/ 8 h 50"/>
                <a:gd name="T2" fmla="*/ 28 w 42"/>
                <a:gd name="T3" fmla="*/ 2 h 50"/>
                <a:gd name="T4" fmla="*/ 14 w 42"/>
                <a:gd name="T5" fmla="*/ 0 h 50"/>
                <a:gd name="T6" fmla="*/ 14 w 42"/>
                <a:gd name="T7" fmla="*/ 8 h 50"/>
                <a:gd name="T8" fmla="*/ 2 w 42"/>
                <a:gd name="T9" fmla="*/ 8 h 50"/>
                <a:gd name="T10" fmla="*/ 0 w 42"/>
                <a:gd name="T11" fmla="*/ 48 h 50"/>
                <a:gd name="T12" fmla="*/ 42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2" y="8"/>
                  </a:lnTo>
                  <a:lnTo>
                    <a:pt x="0" y="48"/>
                  </a:lnTo>
                  <a:lnTo>
                    <a:pt x="42"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19" name="Freeform 67"/>
            <p:cNvSpPr>
              <a:spLocks/>
            </p:cNvSpPr>
            <p:nvPr/>
          </p:nvSpPr>
          <p:spPr bwMode="auto">
            <a:xfrm>
              <a:off x="-6697663" y="-2801938"/>
              <a:ext cx="66675" cy="79375"/>
            </a:xfrm>
            <a:custGeom>
              <a:avLst/>
              <a:gdLst>
                <a:gd name="T0" fmla="*/ 28 w 42"/>
                <a:gd name="T1" fmla="*/ 8 h 50"/>
                <a:gd name="T2" fmla="*/ 28 w 42"/>
                <a:gd name="T3" fmla="*/ 2 h 50"/>
                <a:gd name="T4" fmla="*/ 14 w 42"/>
                <a:gd name="T5" fmla="*/ 0 h 50"/>
                <a:gd name="T6" fmla="*/ 14 w 42"/>
                <a:gd name="T7" fmla="*/ 8 h 50"/>
                <a:gd name="T8" fmla="*/ 0 w 42"/>
                <a:gd name="T9" fmla="*/ 8 h 50"/>
                <a:gd name="T10" fmla="*/ 0 w 42"/>
                <a:gd name="T11" fmla="*/ 48 h 50"/>
                <a:gd name="T12" fmla="*/ 40 w 42"/>
                <a:gd name="T13" fmla="*/ 50 h 50"/>
                <a:gd name="T14" fmla="*/ 42 w 42"/>
                <a:gd name="T15" fmla="*/ 8 h 50"/>
                <a:gd name="T16" fmla="*/ 28 w 42"/>
                <a:gd name="T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0">
                  <a:moveTo>
                    <a:pt x="28" y="8"/>
                  </a:moveTo>
                  <a:lnTo>
                    <a:pt x="28" y="2"/>
                  </a:lnTo>
                  <a:lnTo>
                    <a:pt x="14" y="0"/>
                  </a:lnTo>
                  <a:lnTo>
                    <a:pt x="14" y="8"/>
                  </a:lnTo>
                  <a:lnTo>
                    <a:pt x="0" y="8"/>
                  </a:lnTo>
                  <a:lnTo>
                    <a:pt x="0" y="48"/>
                  </a:lnTo>
                  <a:lnTo>
                    <a:pt x="40" y="50"/>
                  </a:lnTo>
                  <a:lnTo>
                    <a:pt x="42" y="8"/>
                  </a:lnTo>
                  <a:lnTo>
                    <a:pt x="28" y="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0" name="Freeform 68"/>
            <p:cNvSpPr>
              <a:spLocks/>
            </p:cNvSpPr>
            <p:nvPr/>
          </p:nvSpPr>
          <p:spPr bwMode="auto">
            <a:xfrm>
              <a:off x="-7694613" y="-2935288"/>
              <a:ext cx="107950" cy="107950"/>
            </a:xfrm>
            <a:custGeom>
              <a:avLst/>
              <a:gdLst>
                <a:gd name="T0" fmla="*/ 68 w 68"/>
                <a:gd name="T1" fmla="*/ 34 h 68"/>
                <a:gd name="T2" fmla="*/ 68 w 68"/>
                <a:gd name="T3" fmla="*/ 34 h 68"/>
                <a:gd name="T4" fmla="*/ 68 w 68"/>
                <a:gd name="T5" fmla="*/ 40 h 68"/>
                <a:gd name="T6" fmla="*/ 66 w 68"/>
                <a:gd name="T7" fmla="*/ 46 h 68"/>
                <a:gd name="T8" fmla="*/ 62 w 68"/>
                <a:gd name="T9" fmla="*/ 52 h 68"/>
                <a:gd name="T10" fmla="*/ 58 w 68"/>
                <a:gd name="T11" fmla="*/ 58 h 68"/>
                <a:gd name="T12" fmla="*/ 54 w 68"/>
                <a:gd name="T13" fmla="*/ 62 h 68"/>
                <a:gd name="T14" fmla="*/ 48 w 68"/>
                <a:gd name="T15" fmla="*/ 64 h 68"/>
                <a:gd name="T16" fmla="*/ 40 w 68"/>
                <a:gd name="T17" fmla="*/ 66 h 68"/>
                <a:gd name="T18" fmla="*/ 34 w 68"/>
                <a:gd name="T19" fmla="*/ 68 h 68"/>
                <a:gd name="T20" fmla="*/ 34 w 68"/>
                <a:gd name="T21" fmla="*/ 68 h 68"/>
                <a:gd name="T22" fmla="*/ 28 w 68"/>
                <a:gd name="T23" fmla="*/ 66 h 68"/>
                <a:gd name="T24" fmla="*/ 20 w 68"/>
                <a:gd name="T25" fmla="*/ 64 h 68"/>
                <a:gd name="T26" fmla="*/ 14 w 68"/>
                <a:gd name="T27" fmla="*/ 62 h 68"/>
                <a:gd name="T28" fmla="*/ 10 w 68"/>
                <a:gd name="T29" fmla="*/ 58 h 68"/>
                <a:gd name="T30" fmla="*/ 6 w 68"/>
                <a:gd name="T31" fmla="*/ 52 h 68"/>
                <a:gd name="T32" fmla="*/ 2 w 68"/>
                <a:gd name="T33" fmla="*/ 46 h 68"/>
                <a:gd name="T34" fmla="*/ 0 w 68"/>
                <a:gd name="T35" fmla="*/ 40 h 68"/>
                <a:gd name="T36" fmla="*/ 0 w 68"/>
                <a:gd name="T37" fmla="*/ 34 h 68"/>
                <a:gd name="T38" fmla="*/ 0 w 68"/>
                <a:gd name="T39" fmla="*/ 34 h 68"/>
                <a:gd name="T40" fmla="*/ 0 w 68"/>
                <a:gd name="T41" fmla="*/ 26 h 68"/>
                <a:gd name="T42" fmla="*/ 2 w 68"/>
                <a:gd name="T43" fmla="*/ 20 h 68"/>
                <a:gd name="T44" fmla="*/ 6 w 68"/>
                <a:gd name="T45" fmla="*/ 14 h 68"/>
                <a:gd name="T46" fmla="*/ 10 w 68"/>
                <a:gd name="T47" fmla="*/ 10 h 68"/>
                <a:gd name="T48" fmla="*/ 14 w 68"/>
                <a:gd name="T49" fmla="*/ 6 h 68"/>
                <a:gd name="T50" fmla="*/ 20 w 68"/>
                <a:gd name="T51" fmla="*/ 2 h 68"/>
                <a:gd name="T52" fmla="*/ 28 w 68"/>
                <a:gd name="T53" fmla="*/ 0 h 68"/>
                <a:gd name="T54" fmla="*/ 34 w 68"/>
                <a:gd name="T55" fmla="*/ 0 h 68"/>
                <a:gd name="T56" fmla="*/ 34 w 68"/>
                <a:gd name="T57" fmla="*/ 0 h 68"/>
                <a:gd name="T58" fmla="*/ 40 w 68"/>
                <a:gd name="T59" fmla="*/ 0 h 68"/>
                <a:gd name="T60" fmla="*/ 48 w 68"/>
                <a:gd name="T61" fmla="*/ 2 h 68"/>
                <a:gd name="T62" fmla="*/ 54 w 68"/>
                <a:gd name="T63" fmla="*/ 6 h 68"/>
                <a:gd name="T64" fmla="*/ 58 w 68"/>
                <a:gd name="T65" fmla="*/ 10 h 68"/>
                <a:gd name="T66" fmla="*/ 62 w 68"/>
                <a:gd name="T67" fmla="*/ 14 h 68"/>
                <a:gd name="T68" fmla="*/ 66 w 68"/>
                <a:gd name="T69" fmla="*/ 20 h 68"/>
                <a:gd name="T70" fmla="*/ 68 w 68"/>
                <a:gd name="T71" fmla="*/ 26 h 68"/>
                <a:gd name="T72" fmla="*/ 68 w 68"/>
                <a:gd name="T73" fmla="*/ 34 h 68"/>
                <a:gd name="T74" fmla="*/ 68 w 68"/>
                <a:gd name="T7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68">
                  <a:moveTo>
                    <a:pt x="68" y="34"/>
                  </a:moveTo>
                  <a:lnTo>
                    <a:pt x="68" y="34"/>
                  </a:lnTo>
                  <a:lnTo>
                    <a:pt x="68" y="40"/>
                  </a:lnTo>
                  <a:lnTo>
                    <a:pt x="66" y="46"/>
                  </a:lnTo>
                  <a:lnTo>
                    <a:pt x="62" y="52"/>
                  </a:lnTo>
                  <a:lnTo>
                    <a:pt x="58" y="58"/>
                  </a:lnTo>
                  <a:lnTo>
                    <a:pt x="54" y="62"/>
                  </a:lnTo>
                  <a:lnTo>
                    <a:pt x="48" y="64"/>
                  </a:lnTo>
                  <a:lnTo>
                    <a:pt x="40" y="66"/>
                  </a:lnTo>
                  <a:lnTo>
                    <a:pt x="34" y="68"/>
                  </a:lnTo>
                  <a:lnTo>
                    <a:pt x="34" y="68"/>
                  </a:lnTo>
                  <a:lnTo>
                    <a:pt x="28" y="66"/>
                  </a:lnTo>
                  <a:lnTo>
                    <a:pt x="20" y="64"/>
                  </a:lnTo>
                  <a:lnTo>
                    <a:pt x="14" y="62"/>
                  </a:lnTo>
                  <a:lnTo>
                    <a:pt x="10" y="58"/>
                  </a:lnTo>
                  <a:lnTo>
                    <a:pt x="6" y="52"/>
                  </a:lnTo>
                  <a:lnTo>
                    <a:pt x="2" y="46"/>
                  </a:lnTo>
                  <a:lnTo>
                    <a:pt x="0" y="40"/>
                  </a:lnTo>
                  <a:lnTo>
                    <a:pt x="0" y="34"/>
                  </a:lnTo>
                  <a:lnTo>
                    <a:pt x="0" y="34"/>
                  </a:lnTo>
                  <a:lnTo>
                    <a:pt x="0" y="26"/>
                  </a:lnTo>
                  <a:lnTo>
                    <a:pt x="2" y="20"/>
                  </a:lnTo>
                  <a:lnTo>
                    <a:pt x="6" y="14"/>
                  </a:lnTo>
                  <a:lnTo>
                    <a:pt x="10" y="10"/>
                  </a:lnTo>
                  <a:lnTo>
                    <a:pt x="14" y="6"/>
                  </a:lnTo>
                  <a:lnTo>
                    <a:pt x="20" y="2"/>
                  </a:lnTo>
                  <a:lnTo>
                    <a:pt x="28" y="0"/>
                  </a:lnTo>
                  <a:lnTo>
                    <a:pt x="34" y="0"/>
                  </a:lnTo>
                  <a:lnTo>
                    <a:pt x="34" y="0"/>
                  </a:lnTo>
                  <a:lnTo>
                    <a:pt x="40" y="0"/>
                  </a:lnTo>
                  <a:lnTo>
                    <a:pt x="48" y="2"/>
                  </a:lnTo>
                  <a:lnTo>
                    <a:pt x="54" y="6"/>
                  </a:lnTo>
                  <a:lnTo>
                    <a:pt x="58" y="10"/>
                  </a:lnTo>
                  <a:lnTo>
                    <a:pt x="62" y="14"/>
                  </a:lnTo>
                  <a:lnTo>
                    <a:pt x="66" y="20"/>
                  </a:lnTo>
                  <a:lnTo>
                    <a:pt x="68" y="26"/>
                  </a:lnTo>
                  <a:lnTo>
                    <a:pt x="68" y="34"/>
                  </a:lnTo>
                  <a:lnTo>
                    <a:pt x="68" y="34"/>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1" name="Freeform 69"/>
            <p:cNvSpPr>
              <a:spLocks/>
            </p:cNvSpPr>
            <p:nvPr/>
          </p:nvSpPr>
          <p:spPr bwMode="auto">
            <a:xfrm>
              <a:off x="-7586663" y="-2808288"/>
              <a:ext cx="768350" cy="76200"/>
            </a:xfrm>
            <a:custGeom>
              <a:avLst/>
              <a:gdLst>
                <a:gd name="T0" fmla="*/ 484 w 484"/>
                <a:gd name="T1" fmla="*/ 48 h 48"/>
                <a:gd name="T2" fmla="*/ 0 w 484"/>
                <a:gd name="T3" fmla="*/ 36 h 48"/>
                <a:gd name="T4" fmla="*/ 0 w 484"/>
                <a:gd name="T5" fmla="*/ 0 h 48"/>
                <a:gd name="T6" fmla="*/ 484 w 484"/>
                <a:gd name="T7" fmla="*/ 10 h 48"/>
                <a:gd name="T8" fmla="*/ 484 w 484"/>
                <a:gd name="T9" fmla="*/ 48 h 48"/>
              </a:gdLst>
              <a:ahLst/>
              <a:cxnLst>
                <a:cxn ang="0">
                  <a:pos x="T0" y="T1"/>
                </a:cxn>
                <a:cxn ang="0">
                  <a:pos x="T2" y="T3"/>
                </a:cxn>
                <a:cxn ang="0">
                  <a:pos x="T4" y="T5"/>
                </a:cxn>
                <a:cxn ang="0">
                  <a:pos x="T6" y="T7"/>
                </a:cxn>
                <a:cxn ang="0">
                  <a:pos x="T8" y="T9"/>
                </a:cxn>
              </a:cxnLst>
              <a:rect l="0" t="0" r="r" b="b"/>
              <a:pathLst>
                <a:path w="484" h="48">
                  <a:moveTo>
                    <a:pt x="484" y="48"/>
                  </a:moveTo>
                  <a:lnTo>
                    <a:pt x="0" y="36"/>
                  </a:lnTo>
                  <a:lnTo>
                    <a:pt x="0" y="0"/>
                  </a:lnTo>
                  <a:lnTo>
                    <a:pt x="484" y="10"/>
                  </a:lnTo>
                  <a:lnTo>
                    <a:pt x="484" y="48"/>
                  </a:lnTo>
                  <a:close/>
                </a:path>
              </a:pathLst>
            </a:custGeom>
            <a:solidFill>
              <a:srgbClr val="0B0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2" name="Rectangle 70"/>
            <p:cNvSpPr>
              <a:spLocks noChangeArrowheads="1"/>
            </p:cNvSpPr>
            <p:nvPr/>
          </p:nvSpPr>
          <p:spPr bwMode="auto">
            <a:xfrm>
              <a:off x="-7529513"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3" name="Rectangle 71"/>
            <p:cNvSpPr>
              <a:spLocks noChangeArrowheads="1"/>
            </p:cNvSpPr>
            <p:nvPr/>
          </p:nvSpPr>
          <p:spPr bwMode="auto">
            <a:xfrm>
              <a:off x="-7383463"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4" name="Rectangle 72"/>
            <p:cNvSpPr>
              <a:spLocks noChangeArrowheads="1"/>
            </p:cNvSpPr>
            <p:nvPr/>
          </p:nvSpPr>
          <p:spPr bwMode="auto">
            <a:xfrm>
              <a:off x="-7240588"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5" name="Rectangle 73"/>
            <p:cNvSpPr>
              <a:spLocks noChangeArrowheads="1"/>
            </p:cNvSpPr>
            <p:nvPr/>
          </p:nvSpPr>
          <p:spPr bwMode="auto">
            <a:xfrm>
              <a:off x="-7094538"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6" name="Rectangle 74"/>
            <p:cNvSpPr>
              <a:spLocks noChangeArrowheads="1"/>
            </p:cNvSpPr>
            <p:nvPr/>
          </p:nvSpPr>
          <p:spPr bwMode="auto">
            <a:xfrm>
              <a:off x="-6704013" y="-2935288"/>
              <a:ext cx="79375" cy="7937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sp>
          <p:nvSpPr>
            <p:cNvPr id="527" name="Rectangle 75"/>
            <p:cNvSpPr>
              <a:spLocks noChangeArrowheads="1"/>
            </p:cNvSpPr>
            <p:nvPr/>
          </p:nvSpPr>
          <p:spPr bwMode="auto">
            <a:xfrm>
              <a:off x="-6967538" y="-2951163"/>
              <a:ext cx="136525" cy="136525"/>
            </a:xfrm>
            <a:prstGeom prst="rect">
              <a:avLst/>
            </a:prstGeom>
            <a:solidFill>
              <a:srgbClr val="0B0B0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solidFill>
                  <a:srgbClr val="676767"/>
                </a:solidFill>
                <a:latin typeface="Arial"/>
              </a:endParaRPr>
            </a:p>
          </p:txBody>
        </p:sp>
      </p:grpSp>
      <p:sp>
        <p:nvSpPr>
          <p:cNvPr id="342" name="Round Same Side Corner Rectangle 341"/>
          <p:cNvSpPr/>
          <p:nvPr/>
        </p:nvSpPr>
        <p:spPr>
          <a:xfrm rot="5400000" flipH="1">
            <a:off x="228218" y="994597"/>
            <a:ext cx="513014" cy="739967"/>
          </a:xfrm>
          <a:prstGeom prst="round2SameRect">
            <a:avLst>
              <a:gd name="adj1" fmla="val 50000"/>
              <a:gd name="adj2"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endParaRPr lang="en-IN" sz="900" b="1" dirty="0">
              <a:solidFill>
                <a:srgbClr val="676767"/>
              </a:solidFill>
              <a:ea typeface="ＭＳ Ｐゴシック" charset="0"/>
            </a:endParaRPr>
          </a:p>
        </p:txBody>
      </p:sp>
      <p:grpSp>
        <p:nvGrpSpPr>
          <p:cNvPr id="478" name="Group 477"/>
          <p:cNvGrpSpPr/>
          <p:nvPr/>
        </p:nvGrpSpPr>
        <p:grpSpPr>
          <a:xfrm>
            <a:off x="208496" y="1204519"/>
            <a:ext cx="506252" cy="350418"/>
            <a:chOff x="250369" y="1273670"/>
            <a:chExt cx="770894" cy="533598"/>
          </a:xfrm>
        </p:grpSpPr>
        <p:sp>
          <p:nvSpPr>
            <p:cNvPr id="479" name="Oval 2"/>
            <p:cNvSpPr/>
            <p:nvPr/>
          </p:nvSpPr>
          <p:spPr bwMode="auto">
            <a:xfrm>
              <a:off x="250369" y="1273670"/>
              <a:ext cx="770894" cy="533598"/>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09670" tIns="54836" rIns="54836" bIns="109670" numCol="1" spcCol="0" rtlCol="0" fromWordArt="0" anchor="b" anchorCtr="0" forceAA="0" compatLnSpc="1">
              <a:prstTxWarp prst="textNoShape">
                <a:avLst/>
              </a:prstTxWarp>
              <a:noAutofit/>
            </a:bodyPr>
            <a:lstStyle/>
            <a:p>
              <a:pPr algn="ctr" defTabSz="1096261" fontAlgn="auto">
                <a:spcBef>
                  <a:spcPts val="0"/>
                </a:spcBef>
                <a:spcAft>
                  <a:spcPts val="0"/>
                </a:spcAft>
                <a:defRPr/>
              </a:pPr>
              <a:endParaRPr lang="en-US" sz="2398" kern="0" dirty="0" err="1">
                <a:gradFill>
                  <a:gsLst>
                    <a:gs pos="0">
                      <a:srgbClr val="FFFFFF"/>
                    </a:gs>
                    <a:gs pos="100000">
                      <a:srgbClr val="FFFFFF"/>
                    </a:gs>
                  </a:gsLst>
                  <a:lin ang="5400000" scaled="0"/>
                </a:gradFill>
                <a:latin typeface="Arial"/>
                <a:ea typeface="Segoe UI" pitchFamily="34" charset="0"/>
                <a:cs typeface="Segoe UI" pitchFamily="34" charset="0"/>
              </a:endParaRPr>
            </a:p>
          </p:txBody>
        </p:sp>
        <p:grpSp>
          <p:nvGrpSpPr>
            <p:cNvPr id="480" name="Group 479"/>
            <p:cNvGrpSpPr/>
            <p:nvPr/>
          </p:nvGrpSpPr>
          <p:grpSpPr>
            <a:xfrm>
              <a:off x="364105" y="1518517"/>
              <a:ext cx="502464" cy="142395"/>
              <a:chOff x="691827" y="3506031"/>
              <a:chExt cx="2666757" cy="755693"/>
            </a:xfrm>
            <a:solidFill>
              <a:schemeClr val="bg1"/>
            </a:solidFill>
          </p:grpSpPr>
          <p:grpSp>
            <p:nvGrpSpPr>
              <p:cNvPr id="481" name="Group 480"/>
              <p:cNvGrpSpPr>
                <a:grpSpLocks noChangeAspect="1"/>
              </p:cNvGrpSpPr>
              <p:nvPr/>
            </p:nvGrpSpPr>
            <p:grpSpPr>
              <a:xfrm rot="20679101">
                <a:off x="691827" y="3506031"/>
                <a:ext cx="758555" cy="755693"/>
                <a:chOff x="7798595" y="7042151"/>
                <a:chExt cx="420688" cy="419100"/>
              </a:xfrm>
              <a:grpFill/>
            </p:grpSpPr>
            <p:sp>
              <p:nvSpPr>
                <p:cNvPr id="486" name="Freeform 22"/>
                <p:cNvSpPr>
                  <a:spLocks/>
                </p:cNvSpPr>
                <p:nvPr/>
              </p:nvSpPr>
              <p:spPr bwMode="auto">
                <a:xfrm>
                  <a:off x="7933533" y="7042151"/>
                  <a:ext cx="285750" cy="303213"/>
                </a:xfrm>
                <a:custGeom>
                  <a:avLst/>
                  <a:gdLst>
                    <a:gd name="T0" fmla="*/ 34 w 1254"/>
                    <a:gd name="T1" fmla="*/ 1136 h 1337"/>
                    <a:gd name="T2" fmla="*/ 124 w 1254"/>
                    <a:gd name="T3" fmla="*/ 963 h 1337"/>
                    <a:gd name="T4" fmla="*/ 162 w 1254"/>
                    <a:gd name="T5" fmla="*/ 938 h 1337"/>
                    <a:gd name="T6" fmla="*/ 207 w 1254"/>
                    <a:gd name="T7" fmla="*/ 929 h 1337"/>
                    <a:gd name="T8" fmla="*/ 252 w 1254"/>
                    <a:gd name="T9" fmla="*/ 938 h 1337"/>
                    <a:gd name="T10" fmla="*/ 291 w 1254"/>
                    <a:gd name="T11" fmla="*/ 963 h 1337"/>
                    <a:gd name="T12" fmla="*/ 346 w 1254"/>
                    <a:gd name="T13" fmla="*/ 1004 h 1337"/>
                    <a:gd name="T14" fmla="*/ 429 w 1254"/>
                    <a:gd name="T15" fmla="*/ 1029 h 1337"/>
                    <a:gd name="T16" fmla="*/ 516 w 1254"/>
                    <a:gd name="T17" fmla="*/ 1021 h 1337"/>
                    <a:gd name="T18" fmla="*/ 595 w 1254"/>
                    <a:gd name="T19" fmla="*/ 980 h 1337"/>
                    <a:gd name="T20" fmla="*/ 897 w 1254"/>
                    <a:gd name="T21" fmla="*/ 678 h 1337"/>
                    <a:gd name="T22" fmla="*/ 938 w 1254"/>
                    <a:gd name="T23" fmla="*/ 599 h 1337"/>
                    <a:gd name="T24" fmla="*/ 946 w 1254"/>
                    <a:gd name="T25" fmla="*/ 513 h 1337"/>
                    <a:gd name="T26" fmla="*/ 921 w 1254"/>
                    <a:gd name="T27" fmla="*/ 429 h 1337"/>
                    <a:gd name="T28" fmla="*/ 881 w 1254"/>
                    <a:gd name="T29" fmla="*/ 374 h 1337"/>
                    <a:gd name="T30" fmla="*/ 806 w 1254"/>
                    <a:gd name="T31" fmla="*/ 324 h 1337"/>
                    <a:gd name="T32" fmla="*/ 720 w 1254"/>
                    <a:gd name="T33" fmla="*/ 308 h 1337"/>
                    <a:gd name="T34" fmla="*/ 634 w 1254"/>
                    <a:gd name="T35" fmla="*/ 324 h 1337"/>
                    <a:gd name="T36" fmla="*/ 560 w 1254"/>
                    <a:gd name="T37" fmla="*/ 374 h 1337"/>
                    <a:gd name="T38" fmla="*/ 423 w 1254"/>
                    <a:gd name="T39" fmla="*/ 443 h 1337"/>
                    <a:gd name="T40" fmla="*/ 327 w 1254"/>
                    <a:gd name="T41" fmla="*/ 418 h 1337"/>
                    <a:gd name="T42" fmla="*/ 229 w 1254"/>
                    <a:gd name="T43" fmla="*/ 406 h 1337"/>
                    <a:gd name="T44" fmla="*/ 130 w 1254"/>
                    <a:gd name="T45" fmla="*/ 412 h 1337"/>
                    <a:gd name="T46" fmla="*/ 343 w 1254"/>
                    <a:gd name="T47" fmla="*/ 157 h 1337"/>
                    <a:gd name="T48" fmla="*/ 426 w 1254"/>
                    <a:gd name="T49" fmla="*/ 88 h 1337"/>
                    <a:gd name="T50" fmla="*/ 519 w 1254"/>
                    <a:gd name="T51" fmla="*/ 39 h 1337"/>
                    <a:gd name="T52" fmla="*/ 618 w 1254"/>
                    <a:gd name="T53" fmla="*/ 10 h 1337"/>
                    <a:gd name="T54" fmla="*/ 720 w 1254"/>
                    <a:gd name="T55" fmla="*/ 0 h 1337"/>
                    <a:gd name="T56" fmla="*/ 822 w 1254"/>
                    <a:gd name="T57" fmla="*/ 10 h 1337"/>
                    <a:gd name="T58" fmla="*/ 921 w 1254"/>
                    <a:gd name="T59" fmla="*/ 39 h 1337"/>
                    <a:gd name="T60" fmla="*/ 1014 w 1254"/>
                    <a:gd name="T61" fmla="*/ 88 h 1337"/>
                    <a:gd name="T62" fmla="*/ 1098 w 1254"/>
                    <a:gd name="T63" fmla="*/ 157 h 1337"/>
                    <a:gd name="T64" fmla="*/ 1151 w 1254"/>
                    <a:gd name="T65" fmla="*/ 219 h 1337"/>
                    <a:gd name="T66" fmla="*/ 1204 w 1254"/>
                    <a:gd name="T67" fmla="*/ 310 h 1337"/>
                    <a:gd name="T68" fmla="*/ 1239 w 1254"/>
                    <a:gd name="T69" fmla="*/ 407 h 1337"/>
                    <a:gd name="T70" fmla="*/ 1253 w 1254"/>
                    <a:gd name="T71" fmla="*/ 508 h 1337"/>
                    <a:gd name="T72" fmla="*/ 1248 w 1254"/>
                    <a:gd name="T73" fmla="*/ 611 h 1337"/>
                    <a:gd name="T74" fmla="*/ 1224 w 1254"/>
                    <a:gd name="T75" fmla="*/ 711 h 1337"/>
                    <a:gd name="T76" fmla="*/ 1180 w 1254"/>
                    <a:gd name="T77" fmla="*/ 805 h 1337"/>
                    <a:gd name="T78" fmla="*/ 1117 w 1254"/>
                    <a:gd name="T79" fmla="*/ 892 h 1337"/>
                    <a:gd name="T80" fmla="*/ 809 w 1254"/>
                    <a:gd name="T81" fmla="*/ 1200 h 1337"/>
                    <a:gd name="T82" fmla="*/ 723 w 1254"/>
                    <a:gd name="T83" fmla="*/ 1263 h 1337"/>
                    <a:gd name="T84" fmla="*/ 628 w 1254"/>
                    <a:gd name="T85" fmla="*/ 1307 h 1337"/>
                    <a:gd name="T86" fmla="*/ 528 w 1254"/>
                    <a:gd name="T87" fmla="*/ 1332 h 1337"/>
                    <a:gd name="T88" fmla="*/ 426 w 1254"/>
                    <a:gd name="T89" fmla="*/ 1337 h 1337"/>
                    <a:gd name="T90" fmla="*/ 324 w 1254"/>
                    <a:gd name="T91" fmla="*/ 1321 h 1337"/>
                    <a:gd name="T92" fmla="*/ 227 w 1254"/>
                    <a:gd name="T93" fmla="*/ 1288 h 1337"/>
                    <a:gd name="T94" fmla="*/ 136 w 1254"/>
                    <a:gd name="T95" fmla="*/ 1234 h 1337"/>
                    <a:gd name="T96" fmla="*/ 74 w 1254"/>
                    <a:gd name="T97" fmla="*/ 1181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4" h="1337">
                      <a:moveTo>
                        <a:pt x="74" y="1181"/>
                      </a:moveTo>
                      <a:lnTo>
                        <a:pt x="74" y="1181"/>
                      </a:lnTo>
                      <a:lnTo>
                        <a:pt x="53" y="1158"/>
                      </a:lnTo>
                      <a:lnTo>
                        <a:pt x="34" y="1136"/>
                      </a:lnTo>
                      <a:lnTo>
                        <a:pt x="16" y="1112"/>
                      </a:lnTo>
                      <a:lnTo>
                        <a:pt x="0" y="1087"/>
                      </a:lnTo>
                      <a:lnTo>
                        <a:pt x="124" y="963"/>
                      </a:lnTo>
                      <a:lnTo>
                        <a:pt x="124" y="963"/>
                      </a:lnTo>
                      <a:lnTo>
                        <a:pt x="133" y="955"/>
                      </a:lnTo>
                      <a:lnTo>
                        <a:pt x="142" y="948"/>
                      </a:lnTo>
                      <a:lnTo>
                        <a:pt x="152" y="943"/>
                      </a:lnTo>
                      <a:lnTo>
                        <a:pt x="162" y="938"/>
                      </a:lnTo>
                      <a:lnTo>
                        <a:pt x="173" y="934"/>
                      </a:lnTo>
                      <a:lnTo>
                        <a:pt x="185" y="931"/>
                      </a:lnTo>
                      <a:lnTo>
                        <a:pt x="196" y="930"/>
                      </a:lnTo>
                      <a:lnTo>
                        <a:pt x="207" y="929"/>
                      </a:lnTo>
                      <a:lnTo>
                        <a:pt x="218" y="930"/>
                      </a:lnTo>
                      <a:lnTo>
                        <a:pt x="230" y="931"/>
                      </a:lnTo>
                      <a:lnTo>
                        <a:pt x="241" y="934"/>
                      </a:lnTo>
                      <a:lnTo>
                        <a:pt x="252" y="938"/>
                      </a:lnTo>
                      <a:lnTo>
                        <a:pt x="262" y="943"/>
                      </a:lnTo>
                      <a:lnTo>
                        <a:pt x="272" y="948"/>
                      </a:lnTo>
                      <a:lnTo>
                        <a:pt x="282" y="955"/>
                      </a:lnTo>
                      <a:lnTo>
                        <a:pt x="291" y="963"/>
                      </a:lnTo>
                      <a:lnTo>
                        <a:pt x="291" y="963"/>
                      </a:lnTo>
                      <a:lnTo>
                        <a:pt x="308" y="980"/>
                      </a:lnTo>
                      <a:lnTo>
                        <a:pt x="326" y="993"/>
                      </a:lnTo>
                      <a:lnTo>
                        <a:pt x="346" y="1004"/>
                      </a:lnTo>
                      <a:lnTo>
                        <a:pt x="366" y="1013"/>
                      </a:lnTo>
                      <a:lnTo>
                        <a:pt x="387" y="1021"/>
                      </a:lnTo>
                      <a:lnTo>
                        <a:pt x="408" y="1026"/>
                      </a:lnTo>
                      <a:lnTo>
                        <a:pt x="429" y="1029"/>
                      </a:lnTo>
                      <a:lnTo>
                        <a:pt x="452" y="1030"/>
                      </a:lnTo>
                      <a:lnTo>
                        <a:pt x="473" y="1029"/>
                      </a:lnTo>
                      <a:lnTo>
                        <a:pt x="495" y="1026"/>
                      </a:lnTo>
                      <a:lnTo>
                        <a:pt x="516" y="1021"/>
                      </a:lnTo>
                      <a:lnTo>
                        <a:pt x="538" y="1013"/>
                      </a:lnTo>
                      <a:lnTo>
                        <a:pt x="557" y="1004"/>
                      </a:lnTo>
                      <a:lnTo>
                        <a:pt x="576" y="993"/>
                      </a:lnTo>
                      <a:lnTo>
                        <a:pt x="595" y="980"/>
                      </a:lnTo>
                      <a:lnTo>
                        <a:pt x="612" y="963"/>
                      </a:lnTo>
                      <a:lnTo>
                        <a:pt x="881" y="695"/>
                      </a:lnTo>
                      <a:lnTo>
                        <a:pt x="881" y="695"/>
                      </a:lnTo>
                      <a:lnTo>
                        <a:pt x="897" y="678"/>
                      </a:lnTo>
                      <a:lnTo>
                        <a:pt x="910" y="659"/>
                      </a:lnTo>
                      <a:lnTo>
                        <a:pt x="921" y="640"/>
                      </a:lnTo>
                      <a:lnTo>
                        <a:pt x="931" y="620"/>
                      </a:lnTo>
                      <a:lnTo>
                        <a:pt x="938" y="599"/>
                      </a:lnTo>
                      <a:lnTo>
                        <a:pt x="943" y="578"/>
                      </a:lnTo>
                      <a:lnTo>
                        <a:pt x="946" y="556"/>
                      </a:lnTo>
                      <a:lnTo>
                        <a:pt x="947" y="534"/>
                      </a:lnTo>
                      <a:lnTo>
                        <a:pt x="946" y="513"/>
                      </a:lnTo>
                      <a:lnTo>
                        <a:pt x="943" y="491"/>
                      </a:lnTo>
                      <a:lnTo>
                        <a:pt x="938" y="470"/>
                      </a:lnTo>
                      <a:lnTo>
                        <a:pt x="931" y="448"/>
                      </a:lnTo>
                      <a:lnTo>
                        <a:pt x="921" y="429"/>
                      </a:lnTo>
                      <a:lnTo>
                        <a:pt x="910" y="410"/>
                      </a:lnTo>
                      <a:lnTo>
                        <a:pt x="897" y="391"/>
                      </a:lnTo>
                      <a:lnTo>
                        <a:pt x="881" y="374"/>
                      </a:lnTo>
                      <a:lnTo>
                        <a:pt x="881" y="374"/>
                      </a:lnTo>
                      <a:lnTo>
                        <a:pt x="864" y="359"/>
                      </a:lnTo>
                      <a:lnTo>
                        <a:pt x="846" y="344"/>
                      </a:lnTo>
                      <a:lnTo>
                        <a:pt x="826" y="333"/>
                      </a:lnTo>
                      <a:lnTo>
                        <a:pt x="806" y="324"/>
                      </a:lnTo>
                      <a:lnTo>
                        <a:pt x="785" y="317"/>
                      </a:lnTo>
                      <a:lnTo>
                        <a:pt x="764" y="312"/>
                      </a:lnTo>
                      <a:lnTo>
                        <a:pt x="743" y="309"/>
                      </a:lnTo>
                      <a:lnTo>
                        <a:pt x="720" y="308"/>
                      </a:lnTo>
                      <a:lnTo>
                        <a:pt x="699" y="309"/>
                      </a:lnTo>
                      <a:lnTo>
                        <a:pt x="677" y="312"/>
                      </a:lnTo>
                      <a:lnTo>
                        <a:pt x="656" y="317"/>
                      </a:lnTo>
                      <a:lnTo>
                        <a:pt x="634" y="324"/>
                      </a:lnTo>
                      <a:lnTo>
                        <a:pt x="614" y="333"/>
                      </a:lnTo>
                      <a:lnTo>
                        <a:pt x="595" y="344"/>
                      </a:lnTo>
                      <a:lnTo>
                        <a:pt x="576" y="357"/>
                      </a:lnTo>
                      <a:lnTo>
                        <a:pt x="560" y="374"/>
                      </a:lnTo>
                      <a:lnTo>
                        <a:pt x="470" y="463"/>
                      </a:lnTo>
                      <a:lnTo>
                        <a:pt x="470" y="463"/>
                      </a:lnTo>
                      <a:lnTo>
                        <a:pt x="448" y="452"/>
                      </a:lnTo>
                      <a:lnTo>
                        <a:pt x="423" y="443"/>
                      </a:lnTo>
                      <a:lnTo>
                        <a:pt x="400" y="436"/>
                      </a:lnTo>
                      <a:lnTo>
                        <a:pt x="376" y="429"/>
                      </a:lnTo>
                      <a:lnTo>
                        <a:pt x="352" y="423"/>
                      </a:lnTo>
                      <a:lnTo>
                        <a:pt x="327" y="418"/>
                      </a:lnTo>
                      <a:lnTo>
                        <a:pt x="303" y="414"/>
                      </a:lnTo>
                      <a:lnTo>
                        <a:pt x="279" y="411"/>
                      </a:lnTo>
                      <a:lnTo>
                        <a:pt x="253" y="407"/>
                      </a:lnTo>
                      <a:lnTo>
                        <a:pt x="229" y="406"/>
                      </a:lnTo>
                      <a:lnTo>
                        <a:pt x="204" y="406"/>
                      </a:lnTo>
                      <a:lnTo>
                        <a:pt x="179" y="406"/>
                      </a:lnTo>
                      <a:lnTo>
                        <a:pt x="154" y="408"/>
                      </a:lnTo>
                      <a:lnTo>
                        <a:pt x="130" y="412"/>
                      </a:lnTo>
                      <a:lnTo>
                        <a:pt x="104" y="415"/>
                      </a:lnTo>
                      <a:lnTo>
                        <a:pt x="80" y="419"/>
                      </a:lnTo>
                      <a:lnTo>
                        <a:pt x="343" y="157"/>
                      </a:lnTo>
                      <a:lnTo>
                        <a:pt x="343" y="157"/>
                      </a:lnTo>
                      <a:lnTo>
                        <a:pt x="362" y="137"/>
                      </a:lnTo>
                      <a:lnTo>
                        <a:pt x="384" y="120"/>
                      </a:lnTo>
                      <a:lnTo>
                        <a:pt x="404" y="103"/>
                      </a:lnTo>
                      <a:lnTo>
                        <a:pt x="426" y="88"/>
                      </a:lnTo>
                      <a:lnTo>
                        <a:pt x="449" y="74"/>
                      </a:lnTo>
                      <a:lnTo>
                        <a:pt x="471" y="62"/>
                      </a:lnTo>
                      <a:lnTo>
                        <a:pt x="496" y="49"/>
                      </a:lnTo>
                      <a:lnTo>
                        <a:pt x="519" y="39"/>
                      </a:lnTo>
                      <a:lnTo>
                        <a:pt x="544" y="30"/>
                      </a:lnTo>
                      <a:lnTo>
                        <a:pt x="568" y="22"/>
                      </a:lnTo>
                      <a:lnTo>
                        <a:pt x="593" y="16"/>
                      </a:lnTo>
                      <a:lnTo>
                        <a:pt x="618" y="10"/>
                      </a:lnTo>
                      <a:lnTo>
                        <a:pt x="644" y="6"/>
                      </a:lnTo>
                      <a:lnTo>
                        <a:pt x="669" y="3"/>
                      </a:lnTo>
                      <a:lnTo>
                        <a:pt x="695" y="0"/>
                      </a:lnTo>
                      <a:lnTo>
                        <a:pt x="720" y="0"/>
                      </a:lnTo>
                      <a:lnTo>
                        <a:pt x="746" y="0"/>
                      </a:lnTo>
                      <a:lnTo>
                        <a:pt x="771" y="3"/>
                      </a:lnTo>
                      <a:lnTo>
                        <a:pt x="797" y="6"/>
                      </a:lnTo>
                      <a:lnTo>
                        <a:pt x="822" y="10"/>
                      </a:lnTo>
                      <a:lnTo>
                        <a:pt x="848" y="16"/>
                      </a:lnTo>
                      <a:lnTo>
                        <a:pt x="872" y="22"/>
                      </a:lnTo>
                      <a:lnTo>
                        <a:pt x="897" y="30"/>
                      </a:lnTo>
                      <a:lnTo>
                        <a:pt x="921" y="39"/>
                      </a:lnTo>
                      <a:lnTo>
                        <a:pt x="945" y="49"/>
                      </a:lnTo>
                      <a:lnTo>
                        <a:pt x="969" y="62"/>
                      </a:lnTo>
                      <a:lnTo>
                        <a:pt x="991" y="74"/>
                      </a:lnTo>
                      <a:lnTo>
                        <a:pt x="1014" y="88"/>
                      </a:lnTo>
                      <a:lnTo>
                        <a:pt x="1036" y="103"/>
                      </a:lnTo>
                      <a:lnTo>
                        <a:pt x="1058" y="120"/>
                      </a:lnTo>
                      <a:lnTo>
                        <a:pt x="1078" y="137"/>
                      </a:lnTo>
                      <a:lnTo>
                        <a:pt x="1098" y="157"/>
                      </a:lnTo>
                      <a:lnTo>
                        <a:pt x="1098" y="157"/>
                      </a:lnTo>
                      <a:lnTo>
                        <a:pt x="1117" y="177"/>
                      </a:lnTo>
                      <a:lnTo>
                        <a:pt x="1134" y="197"/>
                      </a:lnTo>
                      <a:lnTo>
                        <a:pt x="1151" y="219"/>
                      </a:lnTo>
                      <a:lnTo>
                        <a:pt x="1167" y="240"/>
                      </a:lnTo>
                      <a:lnTo>
                        <a:pt x="1180" y="263"/>
                      </a:lnTo>
                      <a:lnTo>
                        <a:pt x="1193" y="286"/>
                      </a:lnTo>
                      <a:lnTo>
                        <a:pt x="1204" y="310"/>
                      </a:lnTo>
                      <a:lnTo>
                        <a:pt x="1215" y="333"/>
                      </a:lnTo>
                      <a:lnTo>
                        <a:pt x="1224" y="357"/>
                      </a:lnTo>
                      <a:lnTo>
                        <a:pt x="1232" y="382"/>
                      </a:lnTo>
                      <a:lnTo>
                        <a:pt x="1239" y="407"/>
                      </a:lnTo>
                      <a:lnTo>
                        <a:pt x="1244" y="432"/>
                      </a:lnTo>
                      <a:lnTo>
                        <a:pt x="1248" y="457"/>
                      </a:lnTo>
                      <a:lnTo>
                        <a:pt x="1251" y="483"/>
                      </a:lnTo>
                      <a:lnTo>
                        <a:pt x="1253" y="508"/>
                      </a:lnTo>
                      <a:lnTo>
                        <a:pt x="1254" y="534"/>
                      </a:lnTo>
                      <a:lnTo>
                        <a:pt x="1253" y="559"/>
                      </a:lnTo>
                      <a:lnTo>
                        <a:pt x="1251" y="586"/>
                      </a:lnTo>
                      <a:lnTo>
                        <a:pt x="1248" y="611"/>
                      </a:lnTo>
                      <a:lnTo>
                        <a:pt x="1244" y="636"/>
                      </a:lnTo>
                      <a:lnTo>
                        <a:pt x="1239" y="661"/>
                      </a:lnTo>
                      <a:lnTo>
                        <a:pt x="1232" y="686"/>
                      </a:lnTo>
                      <a:lnTo>
                        <a:pt x="1224" y="711"/>
                      </a:lnTo>
                      <a:lnTo>
                        <a:pt x="1215" y="735"/>
                      </a:lnTo>
                      <a:lnTo>
                        <a:pt x="1204" y="759"/>
                      </a:lnTo>
                      <a:lnTo>
                        <a:pt x="1193" y="783"/>
                      </a:lnTo>
                      <a:lnTo>
                        <a:pt x="1180" y="805"/>
                      </a:lnTo>
                      <a:lnTo>
                        <a:pt x="1167" y="829"/>
                      </a:lnTo>
                      <a:lnTo>
                        <a:pt x="1151" y="850"/>
                      </a:lnTo>
                      <a:lnTo>
                        <a:pt x="1134" y="872"/>
                      </a:lnTo>
                      <a:lnTo>
                        <a:pt x="1117" y="892"/>
                      </a:lnTo>
                      <a:lnTo>
                        <a:pt x="1098" y="912"/>
                      </a:lnTo>
                      <a:lnTo>
                        <a:pt x="829" y="1181"/>
                      </a:lnTo>
                      <a:lnTo>
                        <a:pt x="829" y="1181"/>
                      </a:lnTo>
                      <a:lnTo>
                        <a:pt x="809" y="1200"/>
                      </a:lnTo>
                      <a:lnTo>
                        <a:pt x="788" y="1217"/>
                      </a:lnTo>
                      <a:lnTo>
                        <a:pt x="767" y="1234"/>
                      </a:lnTo>
                      <a:lnTo>
                        <a:pt x="746" y="1249"/>
                      </a:lnTo>
                      <a:lnTo>
                        <a:pt x="723" y="1263"/>
                      </a:lnTo>
                      <a:lnTo>
                        <a:pt x="700" y="1276"/>
                      </a:lnTo>
                      <a:lnTo>
                        <a:pt x="676" y="1288"/>
                      </a:lnTo>
                      <a:lnTo>
                        <a:pt x="653" y="1298"/>
                      </a:lnTo>
                      <a:lnTo>
                        <a:pt x="628" y="1307"/>
                      </a:lnTo>
                      <a:lnTo>
                        <a:pt x="604" y="1315"/>
                      </a:lnTo>
                      <a:lnTo>
                        <a:pt x="578" y="1321"/>
                      </a:lnTo>
                      <a:lnTo>
                        <a:pt x="554" y="1328"/>
                      </a:lnTo>
                      <a:lnTo>
                        <a:pt x="528" y="1332"/>
                      </a:lnTo>
                      <a:lnTo>
                        <a:pt x="503" y="1335"/>
                      </a:lnTo>
                      <a:lnTo>
                        <a:pt x="477" y="1337"/>
                      </a:lnTo>
                      <a:lnTo>
                        <a:pt x="452" y="1337"/>
                      </a:lnTo>
                      <a:lnTo>
                        <a:pt x="426" y="1337"/>
                      </a:lnTo>
                      <a:lnTo>
                        <a:pt x="400" y="1335"/>
                      </a:lnTo>
                      <a:lnTo>
                        <a:pt x="374" y="1332"/>
                      </a:lnTo>
                      <a:lnTo>
                        <a:pt x="350" y="1328"/>
                      </a:lnTo>
                      <a:lnTo>
                        <a:pt x="324" y="1321"/>
                      </a:lnTo>
                      <a:lnTo>
                        <a:pt x="299" y="1315"/>
                      </a:lnTo>
                      <a:lnTo>
                        <a:pt x="274" y="1307"/>
                      </a:lnTo>
                      <a:lnTo>
                        <a:pt x="250" y="1298"/>
                      </a:lnTo>
                      <a:lnTo>
                        <a:pt x="227" y="1288"/>
                      </a:lnTo>
                      <a:lnTo>
                        <a:pt x="203" y="1276"/>
                      </a:lnTo>
                      <a:lnTo>
                        <a:pt x="180" y="1263"/>
                      </a:lnTo>
                      <a:lnTo>
                        <a:pt x="157" y="1249"/>
                      </a:lnTo>
                      <a:lnTo>
                        <a:pt x="136" y="1234"/>
                      </a:lnTo>
                      <a:lnTo>
                        <a:pt x="114" y="1217"/>
                      </a:lnTo>
                      <a:lnTo>
                        <a:pt x="94" y="1200"/>
                      </a:lnTo>
                      <a:lnTo>
                        <a:pt x="74" y="1181"/>
                      </a:lnTo>
                      <a:lnTo>
                        <a:pt x="74" y="1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sp>
              <p:nvSpPr>
                <p:cNvPr id="487" name="Freeform 23"/>
                <p:cNvSpPr>
                  <a:spLocks/>
                </p:cNvSpPr>
                <p:nvPr/>
              </p:nvSpPr>
              <p:spPr bwMode="auto">
                <a:xfrm>
                  <a:off x="7798595" y="7158038"/>
                  <a:ext cx="285750" cy="303213"/>
                </a:xfrm>
                <a:custGeom>
                  <a:avLst/>
                  <a:gdLst>
                    <a:gd name="T0" fmla="*/ 443 w 1254"/>
                    <a:gd name="T1" fmla="*/ 138 h 1334"/>
                    <a:gd name="T2" fmla="*/ 523 w 1254"/>
                    <a:gd name="T3" fmla="*/ 78 h 1334"/>
                    <a:gd name="T4" fmla="*/ 609 w 1254"/>
                    <a:gd name="T5" fmla="*/ 35 h 1334"/>
                    <a:gd name="T6" fmla="*/ 701 w 1254"/>
                    <a:gd name="T7" fmla="*/ 9 h 1334"/>
                    <a:gd name="T8" fmla="*/ 796 w 1254"/>
                    <a:gd name="T9" fmla="*/ 0 h 1334"/>
                    <a:gd name="T10" fmla="*/ 891 w 1254"/>
                    <a:gd name="T11" fmla="*/ 7 h 1334"/>
                    <a:gd name="T12" fmla="*/ 983 w 1254"/>
                    <a:gd name="T13" fmla="*/ 31 h 1334"/>
                    <a:gd name="T14" fmla="*/ 1071 w 1254"/>
                    <a:gd name="T15" fmla="*/ 72 h 1334"/>
                    <a:gd name="T16" fmla="*/ 1133 w 1254"/>
                    <a:gd name="T17" fmla="*/ 114 h 1334"/>
                    <a:gd name="T18" fmla="*/ 1179 w 1254"/>
                    <a:gd name="T19" fmla="*/ 156 h 1334"/>
                    <a:gd name="T20" fmla="*/ 1238 w 1254"/>
                    <a:gd name="T21" fmla="*/ 225 h 1334"/>
                    <a:gd name="T22" fmla="*/ 1121 w 1254"/>
                    <a:gd name="T23" fmla="*/ 381 h 1334"/>
                    <a:gd name="T24" fmla="*/ 1081 w 1254"/>
                    <a:gd name="T25" fmla="*/ 402 h 1334"/>
                    <a:gd name="T26" fmla="*/ 1035 w 1254"/>
                    <a:gd name="T27" fmla="*/ 407 h 1334"/>
                    <a:gd name="T28" fmla="*/ 992 w 1254"/>
                    <a:gd name="T29" fmla="*/ 394 h 1334"/>
                    <a:gd name="T30" fmla="*/ 963 w 1254"/>
                    <a:gd name="T31" fmla="*/ 373 h 1334"/>
                    <a:gd name="T32" fmla="*/ 888 w 1254"/>
                    <a:gd name="T33" fmla="*/ 323 h 1334"/>
                    <a:gd name="T34" fmla="*/ 802 w 1254"/>
                    <a:gd name="T35" fmla="*/ 307 h 1334"/>
                    <a:gd name="T36" fmla="*/ 716 w 1254"/>
                    <a:gd name="T37" fmla="*/ 323 h 1334"/>
                    <a:gd name="T38" fmla="*/ 641 w 1254"/>
                    <a:gd name="T39" fmla="*/ 373 h 1334"/>
                    <a:gd name="T40" fmla="*/ 344 w 1254"/>
                    <a:gd name="T41" fmla="*/ 677 h 1334"/>
                    <a:gd name="T42" fmla="*/ 311 w 1254"/>
                    <a:gd name="T43" fmla="*/ 758 h 1334"/>
                    <a:gd name="T44" fmla="*/ 311 w 1254"/>
                    <a:gd name="T45" fmla="*/ 845 h 1334"/>
                    <a:gd name="T46" fmla="*/ 344 w 1254"/>
                    <a:gd name="T47" fmla="*/ 927 h 1334"/>
                    <a:gd name="T48" fmla="*/ 384 w 1254"/>
                    <a:gd name="T49" fmla="*/ 973 h 1334"/>
                    <a:gd name="T50" fmla="*/ 431 w 1254"/>
                    <a:gd name="T51" fmla="*/ 1004 h 1334"/>
                    <a:gd name="T52" fmla="*/ 483 w 1254"/>
                    <a:gd name="T53" fmla="*/ 1023 h 1334"/>
                    <a:gd name="T54" fmla="*/ 538 w 1254"/>
                    <a:gd name="T55" fmla="*/ 1028 h 1334"/>
                    <a:gd name="T56" fmla="*/ 579 w 1254"/>
                    <a:gd name="T57" fmla="*/ 1023 h 1334"/>
                    <a:gd name="T58" fmla="*/ 625 w 1254"/>
                    <a:gd name="T59" fmla="*/ 1008 h 1334"/>
                    <a:gd name="T60" fmla="*/ 682 w 1254"/>
                    <a:gd name="T61" fmla="*/ 975 h 1334"/>
                    <a:gd name="T62" fmla="*/ 805 w 1254"/>
                    <a:gd name="T63" fmla="*/ 884 h 1334"/>
                    <a:gd name="T64" fmla="*/ 901 w 1254"/>
                    <a:gd name="T65" fmla="*/ 915 h 1334"/>
                    <a:gd name="T66" fmla="*/ 999 w 1254"/>
                    <a:gd name="T67" fmla="*/ 930 h 1334"/>
                    <a:gd name="T68" fmla="*/ 1098 w 1254"/>
                    <a:gd name="T69" fmla="*/ 930 h 1334"/>
                    <a:gd name="T70" fmla="*/ 1171 w 1254"/>
                    <a:gd name="T71" fmla="*/ 920 h 1334"/>
                    <a:gd name="T72" fmla="*/ 891 w 1254"/>
                    <a:gd name="T73" fmla="*/ 1198 h 1334"/>
                    <a:gd name="T74" fmla="*/ 813 w 1254"/>
                    <a:gd name="T75" fmla="*/ 1254 h 1334"/>
                    <a:gd name="T76" fmla="*/ 734 w 1254"/>
                    <a:gd name="T77" fmla="*/ 1294 h 1334"/>
                    <a:gd name="T78" fmla="*/ 649 w 1254"/>
                    <a:gd name="T79" fmla="*/ 1320 h 1334"/>
                    <a:gd name="T80" fmla="*/ 562 w 1254"/>
                    <a:gd name="T81" fmla="*/ 1333 h 1334"/>
                    <a:gd name="T82" fmla="*/ 475 w 1254"/>
                    <a:gd name="T83" fmla="*/ 1332 h 1334"/>
                    <a:gd name="T84" fmla="*/ 388 w 1254"/>
                    <a:gd name="T85" fmla="*/ 1315 h 1334"/>
                    <a:gd name="T86" fmla="*/ 306 w 1254"/>
                    <a:gd name="T87" fmla="*/ 1285 h 1334"/>
                    <a:gd name="T88" fmla="*/ 227 w 1254"/>
                    <a:gd name="T89" fmla="*/ 1240 h 1334"/>
                    <a:gd name="T90" fmla="*/ 156 w 1254"/>
                    <a:gd name="T91" fmla="*/ 1180 h 1334"/>
                    <a:gd name="T92" fmla="*/ 103 w 1254"/>
                    <a:gd name="T93" fmla="*/ 1119 h 1334"/>
                    <a:gd name="T94" fmla="*/ 49 w 1254"/>
                    <a:gd name="T95" fmla="*/ 1028 h 1334"/>
                    <a:gd name="T96" fmla="*/ 15 w 1254"/>
                    <a:gd name="T97" fmla="*/ 930 h 1334"/>
                    <a:gd name="T98" fmla="*/ 1 w 1254"/>
                    <a:gd name="T99" fmla="*/ 828 h 1334"/>
                    <a:gd name="T100" fmla="*/ 5 w 1254"/>
                    <a:gd name="T101" fmla="*/ 726 h 1334"/>
                    <a:gd name="T102" fmla="*/ 29 w 1254"/>
                    <a:gd name="T103" fmla="*/ 626 h 1334"/>
                    <a:gd name="T104" fmla="*/ 73 w 1254"/>
                    <a:gd name="T105" fmla="*/ 531 h 1334"/>
                    <a:gd name="T106" fmla="*/ 137 w 1254"/>
                    <a:gd name="T107" fmla="*/ 444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4" h="1334">
                      <a:moveTo>
                        <a:pt x="156" y="425"/>
                      </a:moveTo>
                      <a:lnTo>
                        <a:pt x="425" y="156"/>
                      </a:lnTo>
                      <a:lnTo>
                        <a:pt x="425" y="156"/>
                      </a:lnTo>
                      <a:lnTo>
                        <a:pt x="443" y="138"/>
                      </a:lnTo>
                      <a:lnTo>
                        <a:pt x="462" y="122"/>
                      </a:lnTo>
                      <a:lnTo>
                        <a:pt x="482" y="106"/>
                      </a:lnTo>
                      <a:lnTo>
                        <a:pt x="501" y="91"/>
                      </a:lnTo>
                      <a:lnTo>
                        <a:pt x="523" y="78"/>
                      </a:lnTo>
                      <a:lnTo>
                        <a:pt x="543" y="66"/>
                      </a:lnTo>
                      <a:lnTo>
                        <a:pt x="566" y="55"/>
                      </a:lnTo>
                      <a:lnTo>
                        <a:pt x="587" y="44"/>
                      </a:lnTo>
                      <a:lnTo>
                        <a:pt x="609" y="35"/>
                      </a:lnTo>
                      <a:lnTo>
                        <a:pt x="632" y="27"/>
                      </a:lnTo>
                      <a:lnTo>
                        <a:pt x="655" y="20"/>
                      </a:lnTo>
                      <a:lnTo>
                        <a:pt x="678" y="14"/>
                      </a:lnTo>
                      <a:lnTo>
                        <a:pt x="701" y="9"/>
                      </a:lnTo>
                      <a:lnTo>
                        <a:pt x="725" y="5"/>
                      </a:lnTo>
                      <a:lnTo>
                        <a:pt x="748" y="3"/>
                      </a:lnTo>
                      <a:lnTo>
                        <a:pt x="773" y="1"/>
                      </a:lnTo>
                      <a:lnTo>
                        <a:pt x="796" y="0"/>
                      </a:lnTo>
                      <a:lnTo>
                        <a:pt x="819" y="0"/>
                      </a:lnTo>
                      <a:lnTo>
                        <a:pt x="843" y="2"/>
                      </a:lnTo>
                      <a:lnTo>
                        <a:pt x="867" y="4"/>
                      </a:lnTo>
                      <a:lnTo>
                        <a:pt x="891" y="7"/>
                      </a:lnTo>
                      <a:lnTo>
                        <a:pt x="914" y="12"/>
                      </a:lnTo>
                      <a:lnTo>
                        <a:pt x="938" y="17"/>
                      </a:lnTo>
                      <a:lnTo>
                        <a:pt x="960" y="24"/>
                      </a:lnTo>
                      <a:lnTo>
                        <a:pt x="983" y="31"/>
                      </a:lnTo>
                      <a:lnTo>
                        <a:pt x="1006" y="39"/>
                      </a:lnTo>
                      <a:lnTo>
                        <a:pt x="1028" y="50"/>
                      </a:lnTo>
                      <a:lnTo>
                        <a:pt x="1050" y="61"/>
                      </a:lnTo>
                      <a:lnTo>
                        <a:pt x="1071" y="72"/>
                      </a:lnTo>
                      <a:lnTo>
                        <a:pt x="1092" y="85"/>
                      </a:lnTo>
                      <a:lnTo>
                        <a:pt x="1112" y="98"/>
                      </a:lnTo>
                      <a:lnTo>
                        <a:pt x="1133" y="114"/>
                      </a:lnTo>
                      <a:lnTo>
                        <a:pt x="1133" y="114"/>
                      </a:lnTo>
                      <a:lnTo>
                        <a:pt x="1136" y="116"/>
                      </a:lnTo>
                      <a:lnTo>
                        <a:pt x="1136" y="116"/>
                      </a:lnTo>
                      <a:lnTo>
                        <a:pt x="1158" y="135"/>
                      </a:lnTo>
                      <a:lnTo>
                        <a:pt x="1179" y="156"/>
                      </a:lnTo>
                      <a:lnTo>
                        <a:pt x="1179" y="156"/>
                      </a:lnTo>
                      <a:lnTo>
                        <a:pt x="1201" y="178"/>
                      </a:lnTo>
                      <a:lnTo>
                        <a:pt x="1220" y="200"/>
                      </a:lnTo>
                      <a:lnTo>
                        <a:pt x="1238" y="225"/>
                      </a:lnTo>
                      <a:lnTo>
                        <a:pt x="1254" y="249"/>
                      </a:lnTo>
                      <a:lnTo>
                        <a:pt x="1131" y="373"/>
                      </a:lnTo>
                      <a:lnTo>
                        <a:pt x="1131" y="373"/>
                      </a:lnTo>
                      <a:lnTo>
                        <a:pt x="1121" y="381"/>
                      </a:lnTo>
                      <a:lnTo>
                        <a:pt x="1112" y="388"/>
                      </a:lnTo>
                      <a:lnTo>
                        <a:pt x="1102" y="394"/>
                      </a:lnTo>
                      <a:lnTo>
                        <a:pt x="1091" y="398"/>
                      </a:lnTo>
                      <a:lnTo>
                        <a:pt x="1081" y="402"/>
                      </a:lnTo>
                      <a:lnTo>
                        <a:pt x="1069" y="406"/>
                      </a:lnTo>
                      <a:lnTo>
                        <a:pt x="1058" y="407"/>
                      </a:lnTo>
                      <a:lnTo>
                        <a:pt x="1047" y="408"/>
                      </a:lnTo>
                      <a:lnTo>
                        <a:pt x="1035" y="407"/>
                      </a:lnTo>
                      <a:lnTo>
                        <a:pt x="1023" y="406"/>
                      </a:lnTo>
                      <a:lnTo>
                        <a:pt x="1013" y="402"/>
                      </a:lnTo>
                      <a:lnTo>
                        <a:pt x="1002" y="398"/>
                      </a:lnTo>
                      <a:lnTo>
                        <a:pt x="992" y="394"/>
                      </a:lnTo>
                      <a:lnTo>
                        <a:pt x="982" y="388"/>
                      </a:lnTo>
                      <a:lnTo>
                        <a:pt x="971" y="381"/>
                      </a:lnTo>
                      <a:lnTo>
                        <a:pt x="963" y="373"/>
                      </a:lnTo>
                      <a:lnTo>
                        <a:pt x="963" y="373"/>
                      </a:lnTo>
                      <a:lnTo>
                        <a:pt x="946" y="358"/>
                      </a:lnTo>
                      <a:lnTo>
                        <a:pt x="928" y="343"/>
                      </a:lnTo>
                      <a:lnTo>
                        <a:pt x="908" y="332"/>
                      </a:lnTo>
                      <a:lnTo>
                        <a:pt x="888" y="323"/>
                      </a:lnTo>
                      <a:lnTo>
                        <a:pt x="866" y="316"/>
                      </a:lnTo>
                      <a:lnTo>
                        <a:pt x="846" y="311"/>
                      </a:lnTo>
                      <a:lnTo>
                        <a:pt x="824" y="308"/>
                      </a:lnTo>
                      <a:lnTo>
                        <a:pt x="802" y="307"/>
                      </a:lnTo>
                      <a:lnTo>
                        <a:pt x="781" y="308"/>
                      </a:lnTo>
                      <a:lnTo>
                        <a:pt x="758" y="311"/>
                      </a:lnTo>
                      <a:lnTo>
                        <a:pt x="738" y="316"/>
                      </a:lnTo>
                      <a:lnTo>
                        <a:pt x="716" y="323"/>
                      </a:lnTo>
                      <a:lnTo>
                        <a:pt x="696" y="332"/>
                      </a:lnTo>
                      <a:lnTo>
                        <a:pt x="677" y="343"/>
                      </a:lnTo>
                      <a:lnTo>
                        <a:pt x="658" y="358"/>
                      </a:lnTo>
                      <a:lnTo>
                        <a:pt x="641" y="373"/>
                      </a:lnTo>
                      <a:lnTo>
                        <a:pt x="373" y="641"/>
                      </a:lnTo>
                      <a:lnTo>
                        <a:pt x="373" y="641"/>
                      </a:lnTo>
                      <a:lnTo>
                        <a:pt x="358" y="658"/>
                      </a:lnTo>
                      <a:lnTo>
                        <a:pt x="344" y="677"/>
                      </a:lnTo>
                      <a:lnTo>
                        <a:pt x="332" y="696"/>
                      </a:lnTo>
                      <a:lnTo>
                        <a:pt x="323" y="717"/>
                      </a:lnTo>
                      <a:lnTo>
                        <a:pt x="316" y="737"/>
                      </a:lnTo>
                      <a:lnTo>
                        <a:pt x="311" y="758"/>
                      </a:lnTo>
                      <a:lnTo>
                        <a:pt x="308" y="780"/>
                      </a:lnTo>
                      <a:lnTo>
                        <a:pt x="307" y="802"/>
                      </a:lnTo>
                      <a:lnTo>
                        <a:pt x="308" y="824"/>
                      </a:lnTo>
                      <a:lnTo>
                        <a:pt x="311" y="845"/>
                      </a:lnTo>
                      <a:lnTo>
                        <a:pt x="316" y="867"/>
                      </a:lnTo>
                      <a:lnTo>
                        <a:pt x="323" y="888"/>
                      </a:lnTo>
                      <a:lnTo>
                        <a:pt x="332" y="907"/>
                      </a:lnTo>
                      <a:lnTo>
                        <a:pt x="344" y="927"/>
                      </a:lnTo>
                      <a:lnTo>
                        <a:pt x="358" y="945"/>
                      </a:lnTo>
                      <a:lnTo>
                        <a:pt x="373" y="962"/>
                      </a:lnTo>
                      <a:lnTo>
                        <a:pt x="373" y="962"/>
                      </a:lnTo>
                      <a:lnTo>
                        <a:pt x="384" y="973"/>
                      </a:lnTo>
                      <a:lnTo>
                        <a:pt x="395" y="982"/>
                      </a:lnTo>
                      <a:lnTo>
                        <a:pt x="406" y="990"/>
                      </a:lnTo>
                      <a:lnTo>
                        <a:pt x="419" y="998"/>
                      </a:lnTo>
                      <a:lnTo>
                        <a:pt x="431" y="1004"/>
                      </a:lnTo>
                      <a:lnTo>
                        <a:pt x="443" y="1010"/>
                      </a:lnTo>
                      <a:lnTo>
                        <a:pt x="456" y="1016"/>
                      </a:lnTo>
                      <a:lnTo>
                        <a:pt x="470" y="1020"/>
                      </a:lnTo>
                      <a:lnTo>
                        <a:pt x="483" y="1023"/>
                      </a:lnTo>
                      <a:lnTo>
                        <a:pt x="497" y="1026"/>
                      </a:lnTo>
                      <a:lnTo>
                        <a:pt x="510" y="1027"/>
                      </a:lnTo>
                      <a:lnTo>
                        <a:pt x="524" y="1028"/>
                      </a:lnTo>
                      <a:lnTo>
                        <a:pt x="538" y="1028"/>
                      </a:lnTo>
                      <a:lnTo>
                        <a:pt x="551" y="1028"/>
                      </a:lnTo>
                      <a:lnTo>
                        <a:pt x="566" y="1026"/>
                      </a:lnTo>
                      <a:lnTo>
                        <a:pt x="579" y="1024"/>
                      </a:lnTo>
                      <a:lnTo>
                        <a:pt x="579" y="1023"/>
                      </a:lnTo>
                      <a:lnTo>
                        <a:pt x="579" y="1023"/>
                      </a:lnTo>
                      <a:lnTo>
                        <a:pt x="594" y="1020"/>
                      </a:lnTo>
                      <a:lnTo>
                        <a:pt x="609" y="1014"/>
                      </a:lnTo>
                      <a:lnTo>
                        <a:pt x="625" y="1008"/>
                      </a:lnTo>
                      <a:lnTo>
                        <a:pt x="640" y="1002"/>
                      </a:lnTo>
                      <a:lnTo>
                        <a:pt x="654" y="994"/>
                      </a:lnTo>
                      <a:lnTo>
                        <a:pt x="669" y="985"/>
                      </a:lnTo>
                      <a:lnTo>
                        <a:pt x="682" y="975"/>
                      </a:lnTo>
                      <a:lnTo>
                        <a:pt x="694" y="962"/>
                      </a:lnTo>
                      <a:lnTo>
                        <a:pt x="783" y="875"/>
                      </a:lnTo>
                      <a:lnTo>
                        <a:pt x="783" y="875"/>
                      </a:lnTo>
                      <a:lnTo>
                        <a:pt x="805" y="884"/>
                      </a:lnTo>
                      <a:lnTo>
                        <a:pt x="829" y="893"/>
                      </a:lnTo>
                      <a:lnTo>
                        <a:pt x="853" y="901"/>
                      </a:lnTo>
                      <a:lnTo>
                        <a:pt x="877" y="908"/>
                      </a:lnTo>
                      <a:lnTo>
                        <a:pt x="901" y="915"/>
                      </a:lnTo>
                      <a:lnTo>
                        <a:pt x="926" y="920"/>
                      </a:lnTo>
                      <a:lnTo>
                        <a:pt x="950" y="924"/>
                      </a:lnTo>
                      <a:lnTo>
                        <a:pt x="974" y="928"/>
                      </a:lnTo>
                      <a:lnTo>
                        <a:pt x="999" y="930"/>
                      </a:lnTo>
                      <a:lnTo>
                        <a:pt x="1023" y="931"/>
                      </a:lnTo>
                      <a:lnTo>
                        <a:pt x="1048" y="932"/>
                      </a:lnTo>
                      <a:lnTo>
                        <a:pt x="1073" y="931"/>
                      </a:lnTo>
                      <a:lnTo>
                        <a:pt x="1098" y="930"/>
                      </a:lnTo>
                      <a:lnTo>
                        <a:pt x="1122" y="927"/>
                      </a:lnTo>
                      <a:lnTo>
                        <a:pt x="1147" y="924"/>
                      </a:lnTo>
                      <a:lnTo>
                        <a:pt x="1171" y="920"/>
                      </a:lnTo>
                      <a:lnTo>
                        <a:pt x="1171" y="920"/>
                      </a:lnTo>
                      <a:lnTo>
                        <a:pt x="1049" y="1042"/>
                      </a:lnTo>
                      <a:lnTo>
                        <a:pt x="911" y="1180"/>
                      </a:lnTo>
                      <a:lnTo>
                        <a:pt x="911" y="1180"/>
                      </a:lnTo>
                      <a:lnTo>
                        <a:pt x="891" y="1198"/>
                      </a:lnTo>
                      <a:lnTo>
                        <a:pt x="865" y="1218"/>
                      </a:lnTo>
                      <a:lnTo>
                        <a:pt x="838" y="1238"/>
                      </a:lnTo>
                      <a:lnTo>
                        <a:pt x="813" y="1254"/>
                      </a:lnTo>
                      <a:lnTo>
                        <a:pt x="813" y="1254"/>
                      </a:lnTo>
                      <a:lnTo>
                        <a:pt x="794" y="1265"/>
                      </a:lnTo>
                      <a:lnTo>
                        <a:pt x="775" y="1276"/>
                      </a:lnTo>
                      <a:lnTo>
                        <a:pt x="754" y="1286"/>
                      </a:lnTo>
                      <a:lnTo>
                        <a:pt x="734" y="1294"/>
                      </a:lnTo>
                      <a:lnTo>
                        <a:pt x="713" y="1302"/>
                      </a:lnTo>
                      <a:lnTo>
                        <a:pt x="692" y="1309"/>
                      </a:lnTo>
                      <a:lnTo>
                        <a:pt x="671" y="1315"/>
                      </a:lnTo>
                      <a:lnTo>
                        <a:pt x="649" y="1320"/>
                      </a:lnTo>
                      <a:lnTo>
                        <a:pt x="628" y="1326"/>
                      </a:lnTo>
                      <a:lnTo>
                        <a:pt x="606" y="1329"/>
                      </a:lnTo>
                      <a:lnTo>
                        <a:pt x="585" y="1332"/>
                      </a:lnTo>
                      <a:lnTo>
                        <a:pt x="562" y="1333"/>
                      </a:lnTo>
                      <a:lnTo>
                        <a:pt x="541" y="1334"/>
                      </a:lnTo>
                      <a:lnTo>
                        <a:pt x="519" y="1334"/>
                      </a:lnTo>
                      <a:lnTo>
                        <a:pt x="497" y="1333"/>
                      </a:lnTo>
                      <a:lnTo>
                        <a:pt x="475" y="1332"/>
                      </a:lnTo>
                      <a:lnTo>
                        <a:pt x="453" y="1329"/>
                      </a:lnTo>
                      <a:lnTo>
                        <a:pt x="431" y="1325"/>
                      </a:lnTo>
                      <a:lnTo>
                        <a:pt x="410" y="1320"/>
                      </a:lnTo>
                      <a:lnTo>
                        <a:pt x="388" y="1315"/>
                      </a:lnTo>
                      <a:lnTo>
                        <a:pt x="368" y="1309"/>
                      </a:lnTo>
                      <a:lnTo>
                        <a:pt x="346" y="1302"/>
                      </a:lnTo>
                      <a:lnTo>
                        <a:pt x="326" y="1294"/>
                      </a:lnTo>
                      <a:lnTo>
                        <a:pt x="306" y="1285"/>
                      </a:lnTo>
                      <a:lnTo>
                        <a:pt x="285" y="1275"/>
                      </a:lnTo>
                      <a:lnTo>
                        <a:pt x="266" y="1264"/>
                      </a:lnTo>
                      <a:lnTo>
                        <a:pt x="246" y="1252"/>
                      </a:lnTo>
                      <a:lnTo>
                        <a:pt x="227" y="1240"/>
                      </a:lnTo>
                      <a:lnTo>
                        <a:pt x="209" y="1226"/>
                      </a:lnTo>
                      <a:lnTo>
                        <a:pt x="190" y="1211"/>
                      </a:lnTo>
                      <a:lnTo>
                        <a:pt x="173" y="1196"/>
                      </a:lnTo>
                      <a:lnTo>
                        <a:pt x="156" y="1180"/>
                      </a:lnTo>
                      <a:lnTo>
                        <a:pt x="156" y="1180"/>
                      </a:lnTo>
                      <a:lnTo>
                        <a:pt x="137" y="1160"/>
                      </a:lnTo>
                      <a:lnTo>
                        <a:pt x="119" y="1140"/>
                      </a:lnTo>
                      <a:lnTo>
                        <a:pt x="103" y="1119"/>
                      </a:lnTo>
                      <a:lnTo>
                        <a:pt x="87" y="1096"/>
                      </a:lnTo>
                      <a:lnTo>
                        <a:pt x="73" y="1074"/>
                      </a:lnTo>
                      <a:lnTo>
                        <a:pt x="61" y="1051"/>
                      </a:lnTo>
                      <a:lnTo>
                        <a:pt x="49" y="1028"/>
                      </a:lnTo>
                      <a:lnTo>
                        <a:pt x="38" y="1003"/>
                      </a:lnTo>
                      <a:lnTo>
                        <a:pt x="29" y="979"/>
                      </a:lnTo>
                      <a:lnTo>
                        <a:pt x="22" y="954"/>
                      </a:lnTo>
                      <a:lnTo>
                        <a:pt x="15" y="930"/>
                      </a:lnTo>
                      <a:lnTo>
                        <a:pt x="10" y="904"/>
                      </a:lnTo>
                      <a:lnTo>
                        <a:pt x="5" y="879"/>
                      </a:lnTo>
                      <a:lnTo>
                        <a:pt x="2" y="853"/>
                      </a:lnTo>
                      <a:lnTo>
                        <a:pt x="1" y="828"/>
                      </a:lnTo>
                      <a:lnTo>
                        <a:pt x="0" y="802"/>
                      </a:lnTo>
                      <a:lnTo>
                        <a:pt x="1" y="777"/>
                      </a:lnTo>
                      <a:lnTo>
                        <a:pt x="2" y="751"/>
                      </a:lnTo>
                      <a:lnTo>
                        <a:pt x="5" y="726"/>
                      </a:lnTo>
                      <a:lnTo>
                        <a:pt x="10" y="700"/>
                      </a:lnTo>
                      <a:lnTo>
                        <a:pt x="15" y="675"/>
                      </a:lnTo>
                      <a:lnTo>
                        <a:pt x="22" y="650"/>
                      </a:lnTo>
                      <a:lnTo>
                        <a:pt x="29" y="626"/>
                      </a:lnTo>
                      <a:lnTo>
                        <a:pt x="38" y="601"/>
                      </a:lnTo>
                      <a:lnTo>
                        <a:pt x="49" y="577"/>
                      </a:lnTo>
                      <a:lnTo>
                        <a:pt x="61" y="553"/>
                      </a:lnTo>
                      <a:lnTo>
                        <a:pt x="73" y="531"/>
                      </a:lnTo>
                      <a:lnTo>
                        <a:pt x="87" y="509"/>
                      </a:lnTo>
                      <a:lnTo>
                        <a:pt x="103" y="486"/>
                      </a:lnTo>
                      <a:lnTo>
                        <a:pt x="119" y="465"/>
                      </a:lnTo>
                      <a:lnTo>
                        <a:pt x="137" y="444"/>
                      </a:lnTo>
                      <a:lnTo>
                        <a:pt x="156" y="425"/>
                      </a:lnTo>
                      <a:lnTo>
                        <a:pt x="156"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grpSp>
          <p:grpSp>
            <p:nvGrpSpPr>
              <p:cNvPr id="482" name="Group 5"/>
              <p:cNvGrpSpPr>
                <a:grpSpLocks noChangeAspect="1"/>
              </p:cNvGrpSpPr>
              <p:nvPr/>
            </p:nvGrpSpPr>
            <p:grpSpPr bwMode="auto">
              <a:xfrm>
                <a:off x="1450697" y="3636763"/>
                <a:ext cx="1907887" cy="613019"/>
                <a:chOff x="-78" y="-1937"/>
                <a:chExt cx="7678" cy="2467"/>
              </a:xfrm>
              <a:grpFill/>
            </p:grpSpPr>
            <p:sp>
              <p:nvSpPr>
                <p:cNvPr id="483" name="Freeform 6"/>
                <p:cNvSpPr>
                  <a:spLocks/>
                </p:cNvSpPr>
                <p:nvPr/>
              </p:nvSpPr>
              <p:spPr bwMode="auto">
                <a:xfrm>
                  <a:off x="-78" y="-1937"/>
                  <a:ext cx="2297" cy="2467"/>
                </a:xfrm>
                <a:custGeom>
                  <a:avLst/>
                  <a:gdLst>
                    <a:gd name="T0" fmla="*/ 2288 w 2297"/>
                    <a:gd name="T1" fmla="*/ 1569 h 2467"/>
                    <a:gd name="T2" fmla="*/ 2234 w 2297"/>
                    <a:gd name="T3" fmla="*/ 1789 h 2467"/>
                    <a:gd name="T4" fmla="*/ 2153 w 2297"/>
                    <a:gd name="T5" fmla="*/ 1977 h 2467"/>
                    <a:gd name="T6" fmla="*/ 2041 w 2297"/>
                    <a:gd name="T7" fmla="*/ 2134 h 2467"/>
                    <a:gd name="T8" fmla="*/ 1904 w 2297"/>
                    <a:gd name="T9" fmla="*/ 2261 h 2467"/>
                    <a:gd name="T10" fmla="*/ 1738 w 2297"/>
                    <a:gd name="T11" fmla="*/ 2355 h 2467"/>
                    <a:gd name="T12" fmla="*/ 1548 w 2297"/>
                    <a:gd name="T13" fmla="*/ 2423 h 2467"/>
                    <a:gd name="T14" fmla="*/ 1332 w 2297"/>
                    <a:gd name="T15" fmla="*/ 2459 h 2467"/>
                    <a:gd name="T16" fmla="*/ 1154 w 2297"/>
                    <a:gd name="T17" fmla="*/ 2467 h 2467"/>
                    <a:gd name="T18" fmla="*/ 912 w 2297"/>
                    <a:gd name="T19" fmla="*/ 2448 h 2467"/>
                    <a:gd name="T20" fmla="*/ 688 w 2297"/>
                    <a:gd name="T21" fmla="*/ 2388 h 2467"/>
                    <a:gd name="T22" fmla="*/ 491 w 2297"/>
                    <a:gd name="T23" fmla="*/ 2290 h 2467"/>
                    <a:gd name="T24" fmla="*/ 324 w 2297"/>
                    <a:gd name="T25" fmla="*/ 2151 h 2467"/>
                    <a:gd name="T26" fmla="*/ 187 w 2297"/>
                    <a:gd name="T27" fmla="*/ 1976 h 2467"/>
                    <a:gd name="T28" fmla="*/ 85 w 2297"/>
                    <a:gd name="T29" fmla="*/ 1764 h 2467"/>
                    <a:gd name="T30" fmla="*/ 21 w 2297"/>
                    <a:gd name="T31" fmla="*/ 1513 h 2467"/>
                    <a:gd name="T32" fmla="*/ 0 w 2297"/>
                    <a:gd name="T33" fmla="*/ 1226 h 2467"/>
                    <a:gd name="T34" fmla="*/ 12 w 2297"/>
                    <a:gd name="T35" fmla="*/ 1014 h 2467"/>
                    <a:gd name="T36" fmla="*/ 64 w 2297"/>
                    <a:gd name="T37" fmla="*/ 759 h 2467"/>
                    <a:gd name="T38" fmla="*/ 152 w 2297"/>
                    <a:gd name="T39" fmla="*/ 540 h 2467"/>
                    <a:gd name="T40" fmla="*/ 279 w 2297"/>
                    <a:gd name="T41" fmla="*/ 357 h 2467"/>
                    <a:gd name="T42" fmla="*/ 441 w 2297"/>
                    <a:gd name="T43" fmla="*/ 210 h 2467"/>
                    <a:gd name="T44" fmla="*/ 636 w 2297"/>
                    <a:gd name="T45" fmla="*/ 100 h 2467"/>
                    <a:gd name="T46" fmla="*/ 860 w 2297"/>
                    <a:gd name="T47" fmla="*/ 31 h 2467"/>
                    <a:gd name="T48" fmla="*/ 1114 w 2297"/>
                    <a:gd name="T49" fmla="*/ 0 h 2467"/>
                    <a:gd name="T50" fmla="*/ 1287 w 2297"/>
                    <a:gd name="T51" fmla="*/ 4 h 2467"/>
                    <a:gd name="T52" fmla="*/ 1490 w 2297"/>
                    <a:gd name="T53" fmla="*/ 31 h 2467"/>
                    <a:gd name="T54" fmla="*/ 1675 w 2297"/>
                    <a:gd name="T55" fmla="*/ 87 h 2467"/>
                    <a:gd name="T56" fmla="*/ 1839 w 2297"/>
                    <a:gd name="T57" fmla="*/ 172 h 2467"/>
                    <a:gd name="T58" fmla="*/ 1981 w 2297"/>
                    <a:gd name="T59" fmla="*/ 281 h 2467"/>
                    <a:gd name="T60" fmla="*/ 2101 w 2297"/>
                    <a:gd name="T61" fmla="*/ 416 h 2467"/>
                    <a:gd name="T62" fmla="*/ 2193 w 2297"/>
                    <a:gd name="T63" fmla="*/ 578 h 2467"/>
                    <a:gd name="T64" fmla="*/ 2259 w 2297"/>
                    <a:gd name="T65" fmla="*/ 765 h 2467"/>
                    <a:gd name="T66" fmla="*/ 1596 w 2297"/>
                    <a:gd name="T67" fmla="*/ 867 h 2467"/>
                    <a:gd name="T68" fmla="*/ 1534 w 2297"/>
                    <a:gd name="T69" fmla="*/ 684 h 2467"/>
                    <a:gd name="T70" fmla="*/ 1440 w 2297"/>
                    <a:gd name="T71" fmla="*/ 561 h 2467"/>
                    <a:gd name="T72" fmla="*/ 1320 w 2297"/>
                    <a:gd name="T73" fmla="*/ 491 h 2467"/>
                    <a:gd name="T74" fmla="*/ 1181 w 2297"/>
                    <a:gd name="T75" fmla="*/ 470 h 2467"/>
                    <a:gd name="T76" fmla="*/ 1106 w 2297"/>
                    <a:gd name="T77" fmla="*/ 476 h 2467"/>
                    <a:gd name="T78" fmla="*/ 1014 w 2297"/>
                    <a:gd name="T79" fmla="*/ 501 h 2467"/>
                    <a:gd name="T80" fmla="*/ 931 w 2297"/>
                    <a:gd name="T81" fmla="*/ 551 h 2467"/>
                    <a:gd name="T82" fmla="*/ 860 w 2297"/>
                    <a:gd name="T83" fmla="*/ 623 h 2467"/>
                    <a:gd name="T84" fmla="*/ 800 w 2297"/>
                    <a:gd name="T85" fmla="*/ 721 h 2467"/>
                    <a:gd name="T86" fmla="*/ 755 w 2297"/>
                    <a:gd name="T87" fmla="*/ 844 h 2467"/>
                    <a:gd name="T88" fmla="*/ 725 w 2297"/>
                    <a:gd name="T89" fmla="*/ 996 h 2467"/>
                    <a:gd name="T90" fmla="*/ 711 w 2297"/>
                    <a:gd name="T91" fmla="*/ 1176 h 2467"/>
                    <a:gd name="T92" fmla="*/ 713 w 2297"/>
                    <a:gd name="T93" fmla="*/ 1326 h 2467"/>
                    <a:gd name="T94" fmla="*/ 730 w 2297"/>
                    <a:gd name="T95" fmla="*/ 1503 h 2467"/>
                    <a:gd name="T96" fmla="*/ 765 w 2297"/>
                    <a:gd name="T97" fmla="*/ 1650 h 2467"/>
                    <a:gd name="T98" fmla="*/ 815 w 2297"/>
                    <a:gd name="T99" fmla="*/ 1769 h 2467"/>
                    <a:gd name="T100" fmla="*/ 877 w 2297"/>
                    <a:gd name="T101" fmla="*/ 1862 h 2467"/>
                    <a:gd name="T102" fmla="*/ 948 w 2297"/>
                    <a:gd name="T103" fmla="*/ 1929 h 2467"/>
                    <a:gd name="T104" fmla="*/ 1029 w 2297"/>
                    <a:gd name="T105" fmla="*/ 1974 h 2467"/>
                    <a:gd name="T106" fmla="*/ 1118 w 2297"/>
                    <a:gd name="T107" fmla="*/ 1995 h 2467"/>
                    <a:gd name="T108" fmla="*/ 1210 w 2297"/>
                    <a:gd name="T109" fmla="*/ 1995 h 2467"/>
                    <a:gd name="T110" fmla="*/ 1372 w 2297"/>
                    <a:gd name="T111" fmla="*/ 1950 h 2467"/>
                    <a:gd name="T112" fmla="*/ 1467 w 2297"/>
                    <a:gd name="T113" fmla="*/ 1879 h 2467"/>
                    <a:gd name="T114" fmla="*/ 1557 w 2297"/>
                    <a:gd name="T115" fmla="*/ 1727 h 2467"/>
                    <a:gd name="T116" fmla="*/ 1602 w 2297"/>
                    <a:gd name="T117" fmla="*/ 1509 h 2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97" h="2467">
                      <a:moveTo>
                        <a:pt x="1602" y="1509"/>
                      </a:moveTo>
                      <a:lnTo>
                        <a:pt x="2297" y="1509"/>
                      </a:lnTo>
                      <a:lnTo>
                        <a:pt x="2297" y="1509"/>
                      </a:lnTo>
                      <a:lnTo>
                        <a:pt x="2288" y="1569"/>
                      </a:lnTo>
                      <a:lnTo>
                        <a:pt x="2278" y="1627"/>
                      </a:lnTo>
                      <a:lnTo>
                        <a:pt x="2264" y="1683"/>
                      </a:lnTo>
                      <a:lnTo>
                        <a:pt x="2251" y="1737"/>
                      </a:lnTo>
                      <a:lnTo>
                        <a:pt x="2234" y="1789"/>
                      </a:lnTo>
                      <a:lnTo>
                        <a:pt x="2216" y="1839"/>
                      </a:lnTo>
                      <a:lnTo>
                        <a:pt x="2197" y="1887"/>
                      </a:lnTo>
                      <a:lnTo>
                        <a:pt x="2176" y="1933"/>
                      </a:lnTo>
                      <a:lnTo>
                        <a:pt x="2153" y="1977"/>
                      </a:lnTo>
                      <a:lnTo>
                        <a:pt x="2128" y="2018"/>
                      </a:lnTo>
                      <a:lnTo>
                        <a:pt x="2101" y="2058"/>
                      </a:lnTo>
                      <a:lnTo>
                        <a:pt x="2072" y="2097"/>
                      </a:lnTo>
                      <a:lnTo>
                        <a:pt x="2041" y="2134"/>
                      </a:lnTo>
                      <a:lnTo>
                        <a:pt x="2010" y="2168"/>
                      </a:lnTo>
                      <a:lnTo>
                        <a:pt x="1975" y="2201"/>
                      </a:lnTo>
                      <a:lnTo>
                        <a:pt x="1941" y="2232"/>
                      </a:lnTo>
                      <a:lnTo>
                        <a:pt x="1904" y="2261"/>
                      </a:lnTo>
                      <a:lnTo>
                        <a:pt x="1864" y="2288"/>
                      </a:lnTo>
                      <a:lnTo>
                        <a:pt x="1825" y="2311"/>
                      </a:lnTo>
                      <a:lnTo>
                        <a:pt x="1783" y="2334"/>
                      </a:lnTo>
                      <a:lnTo>
                        <a:pt x="1738" y="2355"/>
                      </a:lnTo>
                      <a:lnTo>
                        <a:pt x="1694" y="2374"/>
                      </a:lnTo>
                      <a:lnTo>
                        <a:pt x="1646" y="2394"/>
                      </a:lnTo>
                      <a:lnTo>
                        <a:pt x="1598" y="2409"/>
                      </a:lnTo>
                      <a:lnTo>
                        <a:pt x="1548" y="2423"/>
                      </a:lnTo>
                      <a:lnTo>
                        <a:pt x="1496" y="2434"/>
                      </a:lnTo>
                      <a:lnTo>
                        <a:pt x="1443" y="2444"/>
                      </a:lnTo>
                      <a:lnTo>
                        <a:pt x="1390" y="2452"/>
                      </a:lnTo>
                      <a:lnTo>
                        <a:pt x="1332" y="2459"/>
                      </a:lnTo>
                      <a:lnTo>
                        <a:pt x="1274" y="2463"/>
                      </a:lnTo>
                      <a:lnTo>
                        <a:pt x="1216" y="2465"/>
                      </a:lnTo>
                      <a:lnTo>
                        <a:pt x="1154" y="2467"/>
                      </a:lnTo>
                      <a:lnTo>
                        <a:pt x="1154" y="2467"/>
                      </a:lnTo>
                      <a:lnTo>
                        <a:pt x="1093" y="2465"/>
                      </a:lnTo>
                      <a:lnTo>
                        <a:pt x="1031" y="2461"/>
                      </a:lnTo>
                      <a:lnTo>
                        <a:pt x="969" y="2455"/>
                      </a:lnTo>
                      <a:lnTo>
                        <a:pt x="912" y="2448"/>
                      </a:lnTo>
                      <a:lnTo>
                        <a:pt x="854" y="2436"/>
                      </a:lnTo>
                      <a:lnTo>
                        <a:pt x="796" y="2423"/>
                      </a:lnTo>
                      <a:lnTo>
                        <a:pt x="742" y="2405"/>
                      </a:lnTo>
                      <a:lnTo>
                        <a:pt x="688" y="2388"/>
                      </a:lnTo>
                      <a:lnTo>
                        <a:pt x="636" y="2367"/>
                      </a:lnTo>
                      <a:lnTo>
                        <a:pt x="586" y="2344"/>
                      </a:lnTo>
                      <a:lnTo>
                        <a:pt x="538" y="2317"/>
                      </a:lnTo>
                      <a:lnTo>
                        <a:pt x="491" y="2290"/>
                      </a:lnTo>
                      <a:lnTo>
                        <a:pt x="447" y="2259"/>
                      </a:lnTo>
                      <a:lnTo>
                        <a:pt x="405" y="2224"/>
                      </a:lnTo>
                      <a:lnTo>
                        <a:pt x="362" y="2189"/>
                      </a:lnTo>
                      <a:lnTo>
                        <a:pt x="324" y="2151"/>
                      </a:lnTo>
                      <a:lnTo>
                        <a:pt x="285" y="2110"/>
                      </a:lnTo>
                      <a:lnTo>
                        <a:pt x="251" y="2068"/>
                      </a:lnTo>
                      <a:lnTo>
                        <a:pt x="218" y="2024"/>
                      </a:lnTo>
                      <a:lnTo>
                        <a:pt x="187" y="1976"/>
                      </a:lnTo>
                      <a:lnTo>
                        <a:pt x="158" y="1927"/>
                      </a:lnTo>
                      <a:lnTo>
                        <a:pt x="131" y="1875"/>
                      </a:lnTo>
                      <a:lnTo>
                        <a:pt x="108" y="1819"/>
                      </a:lnTo>
                      <a:lnTo>
                        <a:pt x="85" y="1764"/>
                      </a:lnTo>
                      <a:lnTo>
                        <a:pt x="66" y="1704"/>
                      </a:lnTo>
                      <a:lnTo>
                        <a:pt x="48" y="1642"/>
                      </a:lnTo>
                      <a:lnTo>
                        <a:pt x="35" y="1578"/>
                      </a:lnTo>
                      <a:lnTo>
                        <a:pt x="21" y="1513"/>
                      </a:lnTo>
                      <a:lnTo>
                        <a:pt x="13" y="1446"/>
                      </a:lnTo>
                      <a:lnTo>
                        <a:pt x="6" y="1374"/>
                      </a:lnTo>
                      <a:lnTo>
                        <a:pt x="2" y="1301"/>
                      </a:lnTo>
                      <a:lnTo>
                        <a:pt x="0" y="1226"/>
                      </a:lnTo>
                      <a:lnTo>
                        <a:pt x="0" y="1226"/>
                      </a:lnTo>
                      <a:lnTo>
                        <a:pt x="2" y="1153"/>
                      </a:lnTo>
                      <a:lnTo>
                        <a:pt x="6" y="1081"/>
                      </a:lnTo>
                      <a:lnTo>
                        <a:pt x="12" y="1014"/>
                      </a:lnTo>
                      <a:lnTo>
                        <a:pt x="21" y="946"/>
                      </a:lnTo>
                      <a:lnTo>
                        <a:pt x="33" y="881"/>
                      </a:lnTo>
                      <a:lnTo>
                        <a:pt x="46" y="819"/>
                      </a:lnTo>
                      <a:lnTo>
                        <a:pt x="64" y="759"/>
                      </a:lnTo>
                      <a:lnTo>
                        <a:pt x="83" y="700"/>
                      </a:lnTo>
                      <a:lnTo>
                        <a:pt x="104" y="644"/>
                      </a:lnTo>
                      <a:lnTo>
                        <a:pt x="127" y="590"/>
                      </a:lnTo>
                      <a:lnTo>
                        <a:pt x="152" y="540"/>
                      </a:lnTo>
                      <a:lnTo>
                        <a:pt x="181" y="490"/>
                      </a:lnTo>
                      <a:lnTo>
                        <a:pt x="212" y="443"/>
                      </a:lnTo>
                      <a:lnTo>
                        <a:pt x="245" y="399"/>
                      </a:lnTo>
                      <a:lnTo>
                        <a:pt x="279" y="357"/>
                      </a:lnTo>
                      <a:lnTo>
                        <a:pt x="316" y="316"/>
                      </a:lnTo>
                      <a:lnTo>
                        <a:pt x="357" y="278"/>
                      </a:lnTo>
                      <a:lnTo>
                        <a:pt x="397" y="243"/>
                      </a:lnTo>
                      <a:lnTo>
                        <a:pt x="441" y="210"/>
                      </a:lnTo>
                      <a:lnTo>
                        <a:pt x="486" y="179"/>
                      </a:lnTo>
                      <a:lnTo>
                        <a:pt x="534" y="150"/>
                      </a:lnTo>
                      <a:lnTo>
                        <a:pt x="584" y="125"/>
                      </a:lnTo>
                      <a:lnTo>
                        <a:pt x="636" y="100"/>
                      </a:lnTo>
                      <a:lnTo>
                        <a:pt x="688" y="79"/>
                      </a:lnTo>
                      <a:lnTo>
                        <a:pt x="744" y="62"/>
                      </a:lnTo>
                      <a:lnTo>
                        <a:pt x="802" y="44"/>
                      </a:lnTo>
                      <a:lnTo>
                        <a:pt x="860" y="31"/>
                      </a:lnTo>
                      <a:lnTo>
                        <a:pt x="921" y="19"/>
                      </a:lnTo>
                      <a:lnTo>
                        <a:pt x="983" y="12"/>
                      </a:lnTo>
                      <a:lnTo>
                        <a:pt x="1048" y="4"/>
                      </a:lnTo>
                      <a:lnTo>
                        <a:pt x="1114" y="0"/>
                      </a:lnTo>
                      <a:lnTo>
                        <a:pt x="1181" y="0"/>
                      </a:lnTo>
                      <a:lnTo>
                        <a:pt x="1181" y="0"/>
                      </a:lnTo>
                      <a:lnTo>
                        <a:pt x="1235" y="0"/>
                      </a:lnTo>
                      <a:lnTo>
                        <a:pt x="1287" y="4"/>
                      </a:lnTo>
                      <a:lnTo>
                        <a:pt x="1339" y="8"/>
                      </a:lnTo>
                      <a:lnTo>
                        <a:pt x="1391" y="13"/>
                      </a:lnTo>
                      <a:lnTo>
                        <a:pt x="1442" y="21"/>
                      </a:lnTo>
                      <a:lnTo>
                        <a:pt x="1490" y="31"/>
                      </a:lnTo>
                      <a:lnTo>
                        <a:pt x="1538" y="42"/>
                      </a:lnTo>
                      <a:lnTo>
                        <a:pt x="1584" y="56"/>
                      </a:lnTo>
                      <a:lnTo>
                        <a:pt x="1630" y="71"/>
                      </a:lnTo>
                      <a:lnTo>
                        <a:pt x="1675" y="87"/>
                      </a:lnTo>
                      <a:lnTo>
                        <a:pt x="1717" y="106"/>
                      </a:lnTo>
                      <a:lnTo>
                        <a:pt x="1760" y="125"/>
                      </a:lnTo>
                      <a:lnTo>
                        <a:pt x="1800" y="148"/>
                      </a:lnTo>
                      <a:lnTo>
                        <a:pt x="1839" y="172"/>
                      </a:lnTo>
                      <a:lnTo>
                        <a:pt x="1877" y="197"/>
                      </a:lnTo>
                      <a:lnTo>
                        <a:pt x="1914" y="224"/>
                      </a:lnTo>
                      <a:lnTo>
                        <a:pt x="1948" y="251"/>
                      </a:lnTo>
                      <a:lnTo>
                        <a:pt x="1981" y="281"/>
                      </a:lnTo>
                      <a:lnTo>
                        <a:pt x="2014" y="312"/>
                      </a:lnTo>
                      <a:lnTo>
                        <a:pt x="2045" y="345"/>
                      </a:lnTo>
                      <a:lnTo>
                        <a:pt x="2074" y="382"/>
                      </a:lnTo>
                      <a:lnTo>
                        <a:pt x="2101" y="416"/>
                      </a:lnTo>
                      <a:lnTo>
                        <a:pt x="2128" y="455"/>
                      </a:lnTo>
                      <a:lnTo>
                        <a:pt x="2151" y="495"/>
                      </a:lnTo>
                      <a:lnTo>
                        <a:pt x="2174" y="536"/>
                      </a:lnTo>
                      <a:lnTo>
                        <a:pt x="2193" y="578"/>
                      </a:lnTo>
                      <a:lnTo>
                        <a:pt x="2212" y="623"/>
                      </a:lnTo>
                      <a:lnTo>
                        <a:pt x="2230" y="669"/>
                      </a:lnTo>
                      <a:lnTo>
                        <a:pt x="2245" y="717"/>
                      </a:lnTo>
                      <a:lnTo>
                        <a:pt x="2259" y="765"/>
                      </a:lnTo>
                      <a:lnTo>
                        <a:pt x="2270" y="815"/>
                      </a:lnTo>
                      <a:lnTo>
                        <a:pt x="2280" y="867"/>
                      </a:lnTo>
                      <a:lnTo>
                        <a:pt x="1596" y="867"/>
                      </a:lnTo>
                      <a:lnTo>
                        <a:pt x="1596" y="867"/>
                      </a:lnTo>
                      <a:lnTo>
                        <a:pt x="1584" y="817"/>
                      </a:lnTo>
                      <a:lnTo>
                        <a:pt x="1569" y="769"/>
                      </a:lnTo>
                      <a:lnTo>
                        <a:pt x="1553" y="725"/>
                      </a:lnTo>
                      <a:lnTo>
                        <a:pt x="1534" y="684"/>
                      </a:lnTo>
                      <a:lnTo>
                        <a:pt x="1513" y="650"/>
                      </a:lnTo>
                      <a:lnTo>
                        <a:pt x="1490" y="617"/>
                      </a:lnTo>
                      <a:lnTo>
                        <a:pt x="1467" y="588"/>
                      </a:lnTo>
                      <a:lnTo>
                        <a:pt x="1440" y="561"/>
                      </a:lnTo>
                      <a:lnTo>
                        <a:pt x="1413" y="540"/>
                      </a:lnTo>
                      <a:lnTo>
                        <a:pt x="1384" y="520"/>
                      </a:lnTo>
                      <a:lnTo>
                        <a:pt x="1353" y="505"/>
                      </a:lnTo>
                      <a:lnTo>
                        <a:pt x="1320" y="491"/>
                      </a:lnTo>
                      <a:lnTo>
                        <a:pt x="1287" y="482"/>
                      </a:lnTo>
                      <a:lnTo>
                        <a:pt x="1253" y="476"/>
                      </a:lnTo>
                      <a:lnTo>
                        <a:pt x="1218" y="470"/>
                      </a:lnTo>
                      <a:lnTo>
                        <a:pt x="1181" y="470"/>
                      </a:lnTo>
                      <a:lnTo>
                        <a:pt x="1181" y="470"/>
                      </a:lnTo>
                      <a:lnTo>
                        <a:pt x="1156" y="470"/>
                      </a:lnTo>
                      <a:lnTo>
                        <a:pt x="1131" y="472"/>
                      </a:lnTo>
                      <a:lnTo>
                        <a:pt x="1106" y="476"/>
                      </a:lnTo>
                      <a:lnTo>
                        <a:pt x="1083" y="480"/>
                      </a:lnTo>
                      <a:lnTo>
                        <a:pt x="1060" y="486"/>
                      </a:lnTo>
                      <a:lnTo>
                        <a:pt x="1037" y="493"/>
                      </a:lnTo>
                      <a:lnTo>
                        <a:pt x="1014" y="501"/>
                      </a:lnTo>
                      <a:lnTo>
                        <a:pt x="993" y="513"/>
                      </a:lnTo>
                      <a:lnTo>
                        <a:pt x="971" y="522"/>
                      </a:lnTo>
                      <a:lnTo>
                        <a:pt x="952" y="536"/>
                      </a:lnTo>
                      <a:lnTo>
                        <a:pt x="931" y="551"/>
                      </a:lnTo>
                      <a:lnTo>
                        <a:pt x="912" y="567"/>
                      </a:lnTo>
                      <a:lnTo>
                        <a:pt x="894" y="584"/>
                      </a:lnTo>
                      <a:lnTo>
                        <a:pt x="877" y="603"/>
                      </a:lnTo>
                      <a:lnTo>
                        <a:pt x="860" y="623"/>
                      </a:lnTo>
                      <a:lnTo>
                        <a:pt x="844" y="644"/>
                      </a:lnTo>
                      <a:lnTo>
                        <a:pt x="829" y="669"/>
                      </a:lnTo>
                      <a:lnTo>
                        <a:pt x="813" y="694"/>
                      </a:lnTo>
                      <a:lnTo>
                        <a:pt x="800" y="721"/>
                      </a:lnTo>
                      <a:lnTo>
                        <a:pt x="788" y="748"/>
                      </a:lnTo>
                      <a:lnTo>
                        <a:pt x="777" y="779"/>
                      </a:lnTo>
                      <a:lnTo>
                        <a:pt x="765" y="811"/>
                      </a:lnTo>
                      <a:lnTo>
                        <a:pt x="755" y="844"/>
                      </a:lnTo>
                      <a:lnTo>
                        <a:pt x="746" y="879"/>
                      </a:lnTo>
                      <a:lnTo>
                        <a:pt x="738" y="915"/>
                      </a:lnTo>
                      <a:lnTo>
                        <a:pt x="730" y="956"/>
                      </a:lnTo>
                      <a:lnTo>
                        <a:pt x="725" y="996"/>
                      </a:lnTo>
                      <a:lnTo>
                        <a:pt x="721" y="1039"/>
                      </a:lnTo>
                      <a:lnTo>
                        <a:pt x="715" y="1083"/>
                      </a:lnTo>
                      <a:lnTo>
                        <a:pt x="713" y="1129"/>
                      </a:lnTo>
                      <a:lnTo>
                        <a:pt x="711" y="1176"/>
                      </a:lnTo>
                      <a:lnTo>
                        <a:pt x="711" y="1226"/>
                      </a:lnTo>
                      <a:lnTo>
                        <a:pt x="711" y="1226"/>
                      </a:lnTo>
                      <a:lnTo>
                        <a:pt x="711" y="1278"/>
                      </a:lnTo>
                      <a:lnTo>
                        <a:pt x="713" y="1326"/>
                      </a:lnTo>
                      <a:lnTo>
                        <a:pt x="717" y="1374"/>
                      </a:lnTo>
                      <a:lnTo>
                        <a:pt x="721" y="1419"/>
                      </a:lnTo>
                      <a:lnTo>
                        <a:pt x="725" y="1461"/>
                      </a:lnTo>
                      <a:lnTo>
                        <a:pt x="730" y="1503"/>
                      </a:lnTo>
                      <a:lnTo>
                        <a:pt x="738" y="1542"/>
                      </a:lnTo>
                      <a:lnTo>
                        <a:pt x="746" y="1580"/>
                      </a:lnTo>
                      <a:lnTo>
                        <a:pt x="755" y="1615"/>
                      </a:lnTo>
                      <a:lnTo>
                        <a:pt x="765" y="1650"/>
                      </a:lnTo>
                      <a:lnTo>
                        <a:pt x="777" y="1683"/>
                      </a:lnTo>
                      <a:lnTo>
                        <a:pt x="788" y="1713"/>
                      </a:lnTo>
                      <a:lnTo>
                        <a:pt x="802" y="1742"/>
                      </a:lnTo>
                      <a:lnTo>
                        <a:pt x="815" y="1769"/>
                      </a:lnTo>
                      <a:lnTo>
                        <a:pt x="829" y="1794"/>
                      </a:lnTo>
                      <a:lnTo>
                        <a:pt x="844" y="1819"/>
                      </a:lnTo>
                      <a:lnTo>
                        <a:pt x="860" y="1841"/>
                      </a:lnTo>
                      <a:lnTo>
                        <a:pt x="877" y="1862"/>
                      </a:lnTo>
                      <a:lnTo>
                        <a:pt x="894" y="1881"/>
                      </a:lnTo>
                      <a:lnTo>
                        <a:pt x="912" y="1898"/>
                      </a:lnTo>
                      <a:lnTo>
                        <a:pt x="929" y="1914"/>
                      </a:lnTo>
                      <a:lnTo>
                        <a:pt x="948" y="1929"/>
                      </a:lnTo>
                      <a:lnTo>
                        <a:pt x="967" y="1943"/>
                      </a:lnTo>
                      <a:lnTo>
                        <a:pt x="989" y="1954"/>
                      </a:lnTo>
                      <a:lnTo>
                        <a:pt x="1010" y="1964"/>
                      </a:lnTo>
                      <a:lnTo>
                        <a:pt x="1029" y="1974"/>
                      </a:lnTo>
                      <a:lnTo>
                        <a:pt x="1052" y="1979"/>
                      </a:lnTo>
                      <a:lnTo>
                        <a:pt x="1073" y="1985"/>
                      </a:lnTo>
                      <a:lnTo>
                        <a:pt x="1097" y="1991"/>
                      </a:lnTo>
                      <a:lnTo>
                        <a:pt x="1118" y="1995"/>
                      </a:lnTo>
                      <a:lnTo>
                        <a:pt x="1141" y="1997"/>
                      </a:lnTo>
                      <a:lnTo>
                        <a:pt x="1164" y="1997"/>
                      </a:lnTo>
                      <a:lnTo>
                        <a:pt x="1164" y="1997"/>
                      </a:lnTo>
                      <a:lnTo>
                        <a:pt x="1210" y="1995"/>
                      </a:lnTo>
                      <a:lnTo>
                        <a:pt x="1255" y="1989"/>
                      </a:lnTo>
                      <a:lnTo>
                        <a:pt x="1295" y="1979"/>
                      </a:lnTo>
                      <a:lnTo>
                        <a:pt x="1336" y="1968"/>
                      </a:lnTo>
                      <a:lnTo>
                        <a:pt x="1372" y="1950"/>
                      </a:lnTo>
                      <a:lnTo>
                        <a:pt x="1407" y="1931"/>
                      </a:lnTo>
                      <a:lnTo>
                        <a:pt x="1438" y="1906"/>
                      </a:lnTo>
                      <a:lnTo>
                        <a:pt x="1453" y="1893"/>
                      </a:lnTo>
                      <a:lnTo>
                        <a:pt x="1467" y="1879"/>
                      </a:lnTo>
                      <a:lnTo>
                        <a:pt x="1494" y="1846"/>
                      </a:lnTo>
                      <a:lnTo>
                        <a:pt x="1519" y="1812"/>
                      </a:lnTo>
                      <a:lnTo>
                        <a:pt x="1540" y="1771"/>
                      </a:lnTo>
                      <a:lnTo>
                        <a:pt x="1557" y="1727"/>
                      </a:lnTo>
                      <a:lnTo>
                        <a:pt x="1575" y="1679"/>
                      </a:lnTo>
                      <a:lnTo>
                        <a:pt x="1586" y="1627"/>
                      </a:lnTo>
                      <a:lnTo>
                        <a:pt x="1596" y="1571"/>
                      </a:lnTo>
                      <a:lnTo>
                        <a:pt x="1602" y="1509"/>
                      </a:lnTo>
                      <a:lnTo>
                        <a:pt x="1602" y="1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sp>
              <p:nvSpPr>
                <p:cNvPr id="484" name="Freeform 7"/>
                <p:cNvSpPr>
                  <a:spLocks/>
                </p:cNvSpPr>
                <p:nvPr/>
              </p:nvSpPr>
              <p:spPr bwMode="auto">
                <a:xfrm>
                  <a:off x="2175" y="-1889"/>
                  <a:ext cx="3353" cy="2369"/>
                </a:xfrm>
                <a:custGeom>
                  <a:avLst/>
                  <a:gdLst>
                    <a:gd name="T0" fmla="*/ 3353 w 3353"/>
                    <a:gd name="T1" fmla="*/ 0 h 2369"/>
                    <a:gd name="T2" fmla="*/ 2827 w 3353"/>
                    <a:gd name="T3" fmla="*/ 2369 h 2369"/>
                    <a:gd name="T4" fmla="*/ 2066 w 3353"/>
                    <a:gd name="T5" fmla="*/ 2369 h 2369"/>
                    <a:gd name="T6" fmla="*/ 1675 w 3353"/>
                    <a:gd name="T7" fmla="*/ 684 h 2369"/>
                    <a:gd name="T8" fmla="*/ 1303 w 3353"/>
                    <a:gd name="T9" fmla="*/ 2369 h 2369"/>
                    <a:gd name="T10" fmla="*/ 567 w 3353"/>
                    <a:gd name="T11" fmla="*/ 2369 h 2369"/>
                    <a:gd name="T12" fmla="*/ 0 w 3353"/>
                    <a:gd name="T13" fmla="*/ 0 h 2369"/>
                    <a:gd name="T14" fmla="*/ 707 w 3353"/>
                    <a:gd name="T15" fmla="*/ 0 h 2369"/>
                    <a:gd name="T16" fmla="*/ 989 w 3353"/>
                    <a:gd name="T17" fmla="*/ 1577 h 2369"/>
                    <a:gd name="T18" fmla="*/ 1343 w 3353"/>
                    <a:gd name="T19" fmla="*/ 0 h 2369"/>
                    <a:gd name="T20" fmla="*/ 2047 w 3353"/>
                    <a:gd name="T21" fmla="*/ 0 h 2369"/>
                    <a:gd name="T22" fmla="*/ 2428 w 3353"/>
                    <a:gd name="T23" fmla="*/ 1590 h 2369"/>
                    <a:gd name="T24" fmla="*/ 2694 w 3353"/>
                    <a:gd name="T25" fmla="*/ 0 h 2369"/>
                    <a:gd name="T26" fmla="*/ 3353 w 3353"/>
                    <a:gd name="T27"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3" h="2369">
                      <a:moveTo>
                        <a:pt x="3353" y="0"/>
                      </a:moveTo>
                      <a:lnTo>
                        <a:pt x="2827" y="2369"/>
                      </a:lnTo>
                      <a:lnTo>
                        <a:pt x="2066" y="2369"/>
                      </a:lnTo>
                      <a:lnTo>
                        <a:pt x="1675" y="684"/>
                      </a:lnTo>
                      <a:lnTo>
                        <a:pt x="1303" y="2369"/>
                      </a:lnTo>
                      <a:lnTo>
                        <a:pt x="567" y="2369"/>
                      </a:lnTo>
                      <a:lnTo>
                        <a:pt x="0" y="0"/>
                      </a:lnTo>
                      <a:lnTo>
                        <a:pt x="707" y="0"/>
                      </a:lnTo>
                      <a:lnTo>
                        <a:pt x="989" y="1577"/>
                      </a:lnTo>
                      <a:lnTo>
                        <a:pt x="1343" y="0"/>
                      </a:lnTo>
                      <a:lnTo>
                        <a:pt x="2047" y="0"/>
                      </a:lnTo>
                      <a:lnTo>
                        <a:pt x="2428" y="1590"/>
                      </a:lnTo>
                      <a:lnTo>
                        <a:pt x="2694" y="0"/>
                      </a:lnTo>
                      <a:lnTo>
                        <a:pt x="33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sp>
              <p:nvSpPr>
                <p:cNvPr id="485" name="Freeform 8"/>
                <p:cNvSpPr>
                  <a:spLocks/>
                </p:cNvSpPr>
                <p:nvPr/>
              </p:nvSpPr>
              <p:spPr bwMode="auto">
                <a:xfrm>
                  <a:off x="5432" y="-1937"/>
                  <a:ext cx="2168" cy="2467"/>
                </a:xfrm>
                <a:custGeom>
                  <a:avLst/>
                  <a:gdLst>
                    <a:gd name="T0" fmla="*/ 684 w 2168"/>
                    <a:gd name="T1" fmla="*/ 1742 h 2467"/>
                    <a:gd name="T2" fmla="*/ 775 w 2168"/>
                    <a:gd name="T3" fmla="*/ 1887 h 2467"/>
                    <a:gd name="T4" fmla="*/ 933 w 2168"/>
                    <a:gd name="T5" fmla="*/ 1976 h 2467"/>
                    <a:gd name="T6" fmla="*/ 1110 w 2168"/>
                    <a:gd name="T7" fmla="*/ 2001 h 2467"/>
                    <a:gd name="T8" fmla="*/ 1307 w 2168"/>
                    <a:gd name="T9" fmla="*/ 1974 h 2467"/>
                    <a:gd name="T10" fmla="*/ 1428 w 2168"/>
                    <a:gd name="T11" fmla="*/ 1906 h 2467"/>
                    <a:gd name="T12" fmla="*/ 1476 w 2168"/>
                    <a:gd name="T13" fmla="*/ 1806 h 2467"/>
                    <a:gd name="T14" fmla="*/ 1463 w 2168"/>
                    <a:gd name="T15" fmla="*/ 1694 h 2467"/>
                    <a:gd name="T16" fmla="*/ 1359 w 2168"/>
                    <a:gd name="T17" fmla="*/ 1588 h 2467"/>
                    <a:gd name="T18" fmla="*/ 1141 w 2168"/>
                    <a:gd name="T19" fmla="*/ 1509 h 2467"/>
                    <a:gd name="T20" fmla="*/ 750 w 2168"/>
                    <a:gd name="T21" fmla="*/ 1415 h 2467"/>
                    <a:gd name="T22" fmla="*/ 466 w 2168"/>
                    <a:gd name="T23" fmla="*/ 1307 h 2467"/>
                    <a:gd name="T24" fmla="*/ 312 w 2168"/>
                    <a:gd name="T25" fmla="*/ 1208 h 2467"/>
                    <a:gd name="T26" fmla="*/ 195 w 2168"/>
                    <a:gd name="T27" fmla="*/ 1085 h 2467"/>
                    <a:gd name="T28" fmla="*/ 121 w 2168"/>
                    <a:gd name="T29" fmla="*/ 935 h 2467"/>
                    <a:gd name="T30" fmla="*/ 90 w 2168"/>
                    <a:gd name="T31" fmla="*/ 752 h 2467"/>
                    <a:gd name="T32" fmla="*/ 98 w 2168"/>
                    <a:gd name="T33" fmla="*/ 597 h 2467"/>
                    <a:gd name="T34" fmla="*/ 148 w 2168"/>
                    <a:gd name="T35" fmla="*/ 424 h 2467"/>
                    <a:gd name="T36" fmla="*/ 247 w 2168"/>
                    <a:gd name="T37" fmla="*/ 276 h 2467"/>
                    <a:gd name="T38" fmla="*/ 395 w 2168"/>
                    <a:gd name="T39" fmla="*/ 154 h 2467"/>
                    <a:gd name="T40" fmla="*/ 592 w 2168"/>
                    <a:gd name="T41" fmla="*/ 66 h 2467"/>
                    <a:gd name="T42" fmla="*/ 842 w 2168"/>
                    <a:gd name="T43" fmla="*/ 13 h 2467"/>
                    <a:gd name="T44" fmla="*/ 1079 w 2168"/>
                    <a:gd name="T45" fmla="*/ 0 h 2467"/>
                    <a:gd name="T46" fmla="*/ 1339 w 2168"/>
                    <a:gd name="T47" fmla="*/ 19 h 2467"/>
                    <a:gd name="T48" fmla="*/ 1565 w 2168"/>
                    <a:gd name="T49" fmla="*/ 79 h 2467"/>
                    <a:gd name="T50" fmla="*/ 1758 w 2168"/>
                    <a:gd name="T51" fmla="*/ 173 h 2467"/>
                    <a:gd name="T52" fmla="*/ 1912 w 2168"/>
                    <a:gd name="T53" fmla="*/ 303 h 2467"/>
                    <a:gd name="T54" fmla="*/ 2027 w 2168"/>
                    <a:gd name="T55" fmla="*/ 464 h 2467"/>
                    <a:gd name="T56" fmla="*/ 2102 w 2168"/>
                    <a:gd name="T57" fmla="*/ 655 h 2467"/>
                    <a:gd name="T58" fmla="*/ 1465 w 2168"/>
                    <a:gd name="T59" fmla="*/ 705 h 2467"/>
                    <a:gd name="T60" fmla="*/ 1387 w 2168"/>
                    <a:gd name="T61" fmla="*/ 570 h 2467"/>
                    <a:gd name="T62" fmla="*/ 1255 w 2168"/>
                    <a:gd name="T63" fmla="*/ 490 h 2467"/>
                    <a:gd name="T64" fmla="*/ 1073 w 2168"/>
                    <a:gd name="T65" fmla="*/ 463 h 2467"/>
                    <a:gd name="T66" fmla="*/ 944 w 2168"/>
                    <a:gd name="T67" fmla="*/ 476 h 2467"/>
                    <a:gd name="T68" fmla="*/ 836 w 2168"/>
                    <a:gd name="T69" fmla="*/ 528 h 2467"/>
                    <a:gd name="T70" fmla="*/ 784 w 2168"/>
                    <a:gd name="T71" fmla="*/ 609 h 2467"/>
                    <a:gd name="T72" fmla="*/ 786 w 2168"/>
                    <a:gd name="T73" fmla="*/ 696 h 2467"/>
                    <a:gd name="T74" fmla="*/ 852 w 2168"/>
                    <a:gd name="T75" fmla="*/ 786 h 2467"/>
                    <a:gd name="T76" fmla="*/ 1006 w 2168"/>
                    <a:gd name="T77" fmla="*/ 852 h 2467"/>
                    <a:gd name="T78" fmla="*/ 1316 w 2168"/>
                    <a:gd name="T79" fmla="*/ 921 h 2467"/>
                    <a:gd name="T80" fmla="*/ 1611 w 2168"/>
                    <a:gd name="T81" fmla="*/ 1014 h 2467"/>
                    <a:gd name="T82" fmla="*/ 1813 w 2168"/>
                    <a:gd name="T83" fmla="*/ 1114 h 2467"/>
                    <a:gd name="T84" fmla="*/ 1971 w 2168"/>
                    <a:gd name="T85" fmla="*/ 1237 h 2467"/>
                    <a:gd name="T86" fmla="*/ 2085 w 2168"/>
                    <a:gd name="T87" fmla="*/ 1386 h 2467"/>
                    <a:gd name="T88" fmla="*/ 2153 w 2168"/>
                    <a:gd name="T89" fmla="*/ 1561 h 2467"/>
                    <a:gd name="T90" fmla="*/ 2168 w 2168"/>
                    <a:gd name="T91" fmla="*/ 1723 h 2467"/>
                    <a:gd name="T92" fmla="*/ 2145 w 2168"/>
                    <a:gd name="T93" fmla="*/ 1902 h 2467"/>
                    <a:gd name="T94" fmla="*/ 2072 w 2168"/>
                    <a:gd name="T95" fmla="*/ 2070 h 2467"/>
                    <a:gd name="T96" fmla="*/ 1948 w 2168"/>
                    <a:gd name="T97" fmla="*/ 2216 h 2467"/>
                    <a:gd name="T98" fmla="*/ 1769 w 2168"/>
                    <a:gd name="T99" fmla="*/ 2334 h 2467"/>
                    <a:gd name="T100" fmla="*/ 1534 w 2168"/>
                    <a:gd name="T101" fmla="*/ 2419 h 2467"/>
                    <a:gd name="T102" fmla="*/ 1239 w 2168"/>
                    <a:gd name="T103" fmla="*/ 2463 h 2467"/>
                    <a:gd name="T104" fmla="*/ 969 w 2168"/>
                    <a:gd name="T105" fmla="*/ 2463 h 2467"/>
                    <a:gd name="T106" fmla="*/ 678 w 2168"/>
                    <a:gd name="T107" fmla="*/ 2415 h 2467"/>
                    <a:gd name="T108" fmla="*/ 445 w 2168"/>
                    <a:gd name="T109" fmla="*/ 2321 h 2467"/>
                    <a:gd name="T110" fmla="*/ 264 w 2168"/>
                    <a:gd name="T111" fmla="*/ 2191 h 2467"/>
                    <a:gd name="T112" fmla="*/ 133 w 2168"/>
                    <a:gd name="T113" fmla="*/ 2033 h 2467"/>
                    <a:gd name="T114" fmla="*/ 46 w 2168"/>
                    <a:gd name="T115" fmla="*/ 1856 h 2467"/>
                    <a:gd name="T116" fmla="*/ 0 w 2168"/>
                    <a:gd name="T117" fmla="*/ 1671 h 2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68" h="2467">
                      <a:moveTo>
                        <a:pt x="0" y="1671"/>
                      </a:moveTo>
                      <a:lnTo>
                        <a:pt x="665" y="1671"/>
                      </a:lnTo>
                      <a:lnTo>
                        <a:pt x="665" y="1671"/>
                      </a:lnTo>
                      <a:lnTo>
                        <a:pt x="672" y="1708"/>
                      </a:lnTo>
                      <a:lnTo>
                        <a:pt x="684" y="1742"/>
                      </a:lnTo>
                      <a:lnTo>
                        <a:pt x="698" y="1775"/>
                      </a:lnTo>
                      <a:lnTo>
                        <a:pt x="713" y="1806"/>
                      </a:lnTo>
                      <a:lnTo>
                        <a:pt x="730" y="1835"/>
                      </a:lnTo>
                      <a:lnTo>
                        <a:pt x="752" y="1862"/>
                      </a:lnTo>
                      <a:lnTo>
                        <a:pt x="775" y="1887"/>
                      </a:lnTo>
                      <a:lnTo>
                        <a:pt x="802" y="1910"/>
                      </a:lnTo>
                      <a:lnTo>
                        <a:pt x="831" y="1929"/>
                      </a:lnTo>
                      <a:lnTo>
                        <a:pt x="861" y="1949"/>
                      </a:lnTo>
                      <a:lnTo>
                        <a:pt x="896" y="1964"/>
                      </a:lnTo>
                      <a:lnTo>
                        <a:pt x="933" y="1976"/>
                      </a:lnTo>
                      <a:lnTo>
                        <a:pt x="973" y="1987"/>
                      </a:lnTo>
                      <a:lnTo>
                        <a:pt x="1016" y="1993"/>
                      </a:lnTo>
                      <a:lnTo>
                        <a:pt x="1062" y="1999"/>
                      </a:lnTo>
                      <a:lnTo>
                        <a:pt x="1110" y="2001"/>
                      </a:lnTo>
                      <a:lnTo>
                        <a:pt x="1110" y="2001"/>
                      </a:lnTo>
                      <a:lnTo>
                        <a:pt x="1154" y="1999"/>
                      </a:lnTo>
                      <a:lnTo>
                        <a:pt x="1197" y="1995"/>
                      </a:lnTo>
                      <a:lnTo>
                        <a:pt x="1237" y="1991"/>
                      </a:lnTo>
                      <a:lnTo>
                        <a:pt x="1272" y="1983"/>
                      </a:lnTo>
                      <a:lnTo>
                        <a:pt x="1307" y="1974"/>
                      </a:lnTo>
                      <a:lnTo>
                        <a:pt x="1335" y="1964"/>
                      </a:lnTo>
                      <a:lnTo>
                        <a:pt x="1362" y="1952"/>
                      </a:lnTo>
                      <a:lnTo>
                        <a:pt x="1387" y="1939"/>
                      </a:lnTo>
                      <a:lnTo>
                        <a:pt x="1409" y="1923"/>
                      </a:lnTo>
                      <a:lnTo>
                        <a:pt x="1428" y="1906"/>
                      </a:lnTo>
                      <a:lnTo>
                        <a:pt x="1443" y="1889"/>
                      </a:lnTo>
                      <a:lnTo>
                        <a:pt x="1455" y="1870"/>
                      </a:lnTo>
                      <a:lnTo>
                        <a:pt x="1465" y="1848"/>
                      </a:lnTo>
                      <a:lnTo>
                        <a:pt x="1472" y="1827"/>
                      </a:lnTo>
                      <a:lnTo>
                        <a:pt x="1476" y="1806"/>
                      </a:lnTo>
                      <a:lnTo>
                        <a:pt x="1478" y="1783"/>
                      </a:lnTo>
                      <a:lnTo>
                        <a:pt x="1478" y="1783"/>
                      </a:lnTo>
                      <a:lnTo>
                        <a:pt x="1476" y="1750"/>
                      </a:lnTo>
                      <a:lnTo>
                        <a:pt x="1470" y="1721"/>
                      </a:lnTo>
                      <a:lnTo>
                        <a:pt x="1463" y="1694"/>
                      </a:lnTo>
                      <a:lnTo>
                        <a:pt x="1449" y="1669"/>
                      </a:lnTo>
                      <a:lnTo>
                        <a:pt x="1434" y="1646"/>
                      </a:lnTo>
                      <a:lnTo>
                        <a:pt x="1413" y="1625"/>
                      </a:lnTo>
                      <a:lnTo>
                        <a:pt x="1389" y="1605"/>
                      </a:lnTo>
                      <a:lnTo>
                        <a:pt x="1359" y="1588"/>
                      </a:lnTo>
                      <a:lnTo>
                        <a:pt x="1326" y="1571"/>
                      </a:lnTo>
                      <a:lnTo>
                        <a:pt x="1287" y="1553"/>
                      </a:lnTo>
                      <a:lnTo>
                        <a:pt x="1243" y="1538"/>
                      </a:lnTo>
                      <a:lnTo>
                        <a:pt x="1195" y="1525"/>
                      </a:lnTo>
                      <a:lnTo>
                        <a:pt x="1141" y="1509"/>
                      </a:lnTo>
                      <a:lnTo>
                        <a:pt x="1081" y="1494"/>
                      </a:lnTo>
                      <a:lnTo>
                        <a:pt x="944" y="1463"/>
                      </a:lnTo>
                      <a:lnTo>
                        <a:pt x="944" y="1463"/>
                      </a:lnTo>
                      <a:lnTo>
                        <a:pt x="844" y="1440"/>
                      </a:lnTo>
                      <a:lnTo>
                        <a:pt x="750" y="1415"/>
                      </a:lnTo>
                      <a:lnTo>
                        <a:pt x="663" y="1388"/>
                      </a:lnTo>
                      <a:lnTo>
                        <a:pt x="580" y="1357"/>
                      </a:lnTo>
                      <a:lnTo>
                        <a:pt x="541" y="1341"/>
                      </a:lnTo>
                      <a:lnTo>
                        <a:pt x="503" y="1324"/>
                      </a:lnTo>
                      <a:lnTo>
                        <a:pt x="466" y="1307"/>
                      </a:lnTo>
                      <a:lnTo>
                        <a:pt x="434" y="1289"/>
                      </a:lnTo>
                      <a:lnTo>
                        <a:pt x="401" y="1270"/>
                      </a:lnTo>
                      <a:lnTo>
                        <a:pt x="368" y="1251"/>
                      </a:lnTo>
                      <a:lnTo>
                        <a:pt x="339" y="1230"/>
                      </a:lnTo>
                      <a:lnTo>
                        <a:pt x="312" y="1208"/>
                      </a:lnTo>
                      <a:lnTo>
                        <a:pt x="285" y="1185"/>
                      </a:lnTo>
                      <a:lnTo>
                        <a:pt x="260" y="1162"/>
                      </a:lnTo>
                      <a:lnTo>
                        <a:pt x="237" y="1137"/>
                      </a:lnTo>
                      <a:lnTo>
                        <a:pt x="216" y="1112"/>
                      </a:lnTo>
                      <a:lnTo>
                        <a:pt x="195" y="1085"/>
                      </a:lnTo>
                      <a:lnTo>
                        <a:pt x="177" y="1056"/>
                      </a:lnTo>
                      <a:lnTo>
                        <a:pt x="160" y="1027"/>
                      </a:lnTo>
                      <a:lnTo>
                        <a:pt x="146" y="998"/>
                      </a:lnTo>
                      <a:lnTo>
                        <a:pt x="133" y="968"/>
                      </a:lnTo>
                      <a:lnTo>
                        <a:pt x="121" y="935"/>
                      </a:lnTo>
                      <a:lnTo>
                        <a:pt x="112" y="900"/>
                      </a:lnTo>
                      <a:lnTo>
                        <a:pt x="104" y="865"/>
                      </a:lnTo>
                      <a:lnTo>
                        <a:pt x="98" y="829"/>
                      </a:lnTo>
                      <a:lnTo>
                        <a:pt x="92" y="790"/>
                      </a:lnTo>
                      <a:lnTo>
                        <a:pt x="90" y="752"/>
                      </a:lnTo>
                      <a:lnTo>
                        <a:pt x="90" y="709"/>
                      </a:lnTo>
                      <a:lnTo>
                        <a:pt x="90" y="709"/>
                      </a:lnTo>
                      <a:lnTo>
                        <a:pt x="90" y="671"/>
                      </a:lnTo>
                      <a:lnTo>
                        <a:pt x="92" y="634"/>
                      </a:lnTo>
                      <a:lnTo>
                        <a:pt x="98" y="597"/>
                      </a:lnTo>
                      <a:lnTo>
                        <a:pt x="104" y="561"/>
                      </a:lnTo>
                      <a:lnTo>
                        <a:pt x="112" y="524"/>
                      </a:lnTo>
                      <a:lnTo>
                        <a:pt x="123" y="491"/>
                      </a:lnTo>
                      <a:lnTo>
                        <a:pt x="135" y="457"/>
                      </a:lnTo>
                      <a:lnTo>
                        <a:pt x="148" y="424"/>
                      </a:lnTo>
                      <a:lnTo>
                        <a:pt x="164" y="393"/>
                      </a:lnTo>
                      <a:lnTo>
                        <a:pt x="183" y="362"/>
                      </a:lnTo>
                      <a:lnTo>
                        <a:pt x="202" y="332"/>
                      </a:lnTo>
                      <a:lnTo>
                        <a:pt x="223" y="303"/>
                      </a:lnTo>
                      <a:lnTo>
                        <a:pt x="247" y="276"/>
                      </a:lnTo>
                      <a:lnTo>
                        <a:pt x="272" y="249"/>
                      </a:lnTo>
                      <a:lnTo>
                        <a:pt x="301" y="224"/>
                      </a:lnTo>
                      <a:lnTo>
                        <a:pt x="329" y="199"/>
                      </a:lnTo>
                      <a:lnTo>
                        <a:pt x="360" y="175"/>
                      </a:lnTo>
                      <a:lnTo>
                        <a:pt x="395" y="154"/>
                      </a:lnTo>
                      <a:lnTo>
                        <a:pt x="430" y="135"/>
                      </a:lnTo>
                      <a:lnTo>
                        <a:pt x="466" y="116"/>
                      </a:lnTo>
                      <a:lnTo>
                        <a:pt x="507" y="96"/>
                      </a:lnTo>
                      <a:lnTo>
                        <a:pt x="549" y="81"/>
                      </a:lnTo>
                      <a:lnTo>
                        <a:pt x="592" y="66"/>
                      </a:lnTo>
                      <a:lnTo>
                        <a:pt x="638" y="52"/>
                      </a:lnTo>
                      <a:lnTo>
                        <a:pt x="686" y="40"/>
                      </a:lnTo>
                      <a:lnTo>
                        <a:pt x="736" y="29"/>
                      </a:lnTo>
                      <a:lnTo>
                        <a:pt x="788" y="21"/>
                      </a:lnTo>
                      <a:lnTo>
                        <a:pt x="842" y="13"/>
                      </a:lnTo>
                      <a:lnTo>
                        <a:pt x="898" y="8"/>
                      </a:lnTo>
                      <a:lnTo>
                        <a:pt x="956" y="2"/>
                      </a:lnTo>
                      <a:lnTo>
                        <a:pt x="1017" y="0"/>
                      </a:lnTo>
                      <a:lnTo>
                        <a:pt x="1079" y="0"/>
                      </a:lnTo>
                      <a:lnTo>
                        <a:pt x="1079" y="0"/>
                      </a:lnTo>
                      <a:lnTo>
                        <a:pt x="1135" y="0"/>
                      </a:lnTo>
                      <a:lnTo>
                        <a:pt x="1187" y="2"/>
                      </a:lnTo>
                      <a:lnTo>
                        <a:pt x="1239" y="6"/>
                      </a:lnTo>
                      <a:lnTo>
                        <a:pt x="1289" y="12"/>
                      </a:lnTo>
                      <a:lnTo>
                        <a:pt x="1339" y="19"/>
                      </a:lnTo>
                      <a:lnTo>
                        <a:pt x="1387" y="29"/>
                      </a:lnTo>
                      <a:lnTo>
                        <a:pt x="1434" y="39"/>
                      </a:lnTo>
                      <a:lnTo>
                        <a:pt x="1478" y="50"/>
                      </a:lnTo>
                      <a:lnTo>
                        <a:pt x="1522" y="64"/>
                      </a:lnTo>
                      <a:lnTo>
                        <a:pt x="1565" y="79"/>
                      </a:lnTo>
                      <a:lnTo>
                        <a:pt x="1607" y="94"/>
                      </a:lnTo>
                      <a:lnTo>
                        <a:pt x="1646" y="112"/>
                      </a:lnTo>
                      <a:lnTo>
                        <a:pt x="1684" y="131"/>
                      </a:lnTo>
                      <a:lnTo>
                        <a:pt x="1721" y="152"/>
                      </a:lnTo>
                      <a:lnTo>
                        <a:pt x="1758" y="173"/>
                      </a:lnTo>
                      <a:lnTo>
                        <a:pt x="1790" y="197"/>
                      </a:lnTo>
                      <a:lnTo>
                        <a:pt x="1823" y="222"/>
                      </a:lnTo>
                      <a:lnTo>
                        <a:pt x="1854" y="247"/>
                      </a:lnTo>
                      <a:lnTo>
                        <a:pt x="1883" y="274"/>
                      </a:lnTo>
                      <a:lnTo>
                        <a:pt x="1912" y="303"/>
                      </a:lnTo>
                      <a:lnTo>
                        <a:pt x="1939" y="333"/>
                      </a:lnTo>
                      <a:lnTo>
                        <a:pt x="1962" y="364"/>
                      </a:lnTo>
                      <a:lnTo>
                        <a:pt x="1985" y="397"/>
                      </a:lnTo>
                      <a:lnTo>
                        <a:pt x="2008" y="430"/>
                      </a:lnTo>
                      <a:lnTo>
                        <a:pt x="2027" y="464"/>
                      </a:lnTo>
                      <a:lnTo>
                        <a:pt x="2045" y="501"/>
                      </a:lnTo>
                      <a:lnTo>
                        <a:pt x="2062" y="538"/>
                      </a:lnTo>
                      <a:lnTo>
                        <a:pt x="2077" y="576"/>
                      </a:lnTo>
                      <a:lnTo>
                        <a:pt x="2091" y="615"/>
                      </a:lnTo>
                      <a:lnTo>
                        <a:pt x="2102" y="655"/>
                      </a:lnTo>
                      <a:lnTo>
                        <a:pt x="2112" y="698"/>
                      </a:lnTo>
                      <a:lnTo>
                        <a:pt x="2120" y="740"/>
                      </a:lnTo>
                      <a:lnTo>
                        <a:pt x="1470" y="740"/>
                      </a:lnTo>
                      <a:lnTo>
                        <a:pt x="1470" y="740"/>
                      </a:lnTo>
                      <a:lnTo>
                        <a:pt x="1465" y="705"/>
                      </a:lnTo>
                      <a:lnTo>
                        <a:pt x="1453" y="675"/>
                      </a:lnTo>
                      <a:lnTo>
                        <a:pt x="1441" y="644"/>
                      </a:lnTo>
                      <a:lnTo>
                        <a:pt x="1426" y="617"/>
                      </a:lnTo>
                      <a:lnTo>
                        <a:pt x="1409" y="592"/>
                      </a:lnTo>
                      <a:lnTo>
                        <a:pt x="1387" y="570"/>
                      </a:lnTo>
                      <a:lnTo>
                        <a:pt x="1366" y="549"/>
                      </a:lnTo>
                      <a:lnTo>
                        <a:pt x="1341" y="532"/>
                      </a:lnTo>
                      <a:lnTo>
                        <a:pt x="1314" y="515"/>
                      </a:lnTo>
                      <a:lnTo>
                        <a:pt x="1285" y="501"/>
                      </a:lnTo>
                      <a:lnTo>
                        <a:pt x="1255" y="490"/>
                      </a:lnTo>
                      <a:lnTo>
                        <a:pt x="1222" y="480"/>
                      </a:lnTo>
                      <a:lnTo>
                        <a:pt x="1187" y="472"/>
                      </a:lnTo>
                      <a:lnTo>
                        <a:pt x="1150" y="468"/>
                      </a:lnTo>
                      <a:lnTo>
                        <a:pt x="1114" y="464"/>
                      </a:lnTo>
                      <a:lnTo>
                        <a:pt x="1073" y="463"/>
                      </a:lnTo>
                      <a:lnTo>
                        <a:pt x="1073" y="463"/>
                      </a:lnTo>
                      <a:lnTo>
                        <a:pt x="1037" y="464"/>
                      </a:lnTo>
                      <a:lnTo>
                        <a:pt x="1004" y="466"/>
                      </a:lnTo>
                      <a:lnTo>
                        <a:pt x="973" y="470"/>
                      </a:lnTo>
                      <a:lnTo>
                        <a:pt x="944" y="476"/>
                      </a:lnTo>
                      <a:lnTo>
                        <a:pt x="917" y="484"/>
                      </a:lnTo>
                      <a:lnTo>
                        <a:pt x="894" y="493"/>
                      </a:lnTo>
                      <a:lnTo>
                        <a:pt x="873" y="503"/>
                      </a:lnTo>
                      <a:lnTo>
                        <a:pt x="854" y="515"/>
                      </a:lnTo>
                      <a:lnTo>
                        <a:pt x="836" y="528"/>
                      </a:lnTo>
                      <a:lnTo>
                        <a:pt x="821" y="542"/>
                      </a:lnTo>
                      <a:lnTo>
                        <a:pt x="809" y="557"/>
                      </a:lnTo>
                      <a:lnTo>
                        <a:pt x="798" y="572"/>
                      </a:lnTo>
                      <a:lnTo>
                        <a:pt x="790" y="590"/>
                      </a:lnTo>
                      <a:lnTo>
                        <a:pt x="784" y="609"/>
                      </a:lnTo>
                      <a:lnTo>
                        <a:pt x="782" y="628"/>
                      </a:lnTo>
                      <a:lnTo>
                        <a:pt x="780" y="648"/>
                      </a:lnTo>
                      <a:lnTo>
                        <a:pt x="780" y="648"/>
                      </a:lnTo>
                      <a:lnTo>
                        <a:pt x="782" y="673"/>
                      </a:lnTo>
                      <a:lnTo>
                        <a:pt x="786" y="696"/>
                      </a:lnTo>
                      <a:lnTo>
                        <a:pt x="792" y="717"/>
                      </a:lnTo>
                      <a:lnTo>
                        <a:pt x="802" y="736"/>
                      </a:lnTo>
                      <a:lnTo>
                        <a:pt x="815" y="754"/>
                      </a:lnTo>
                      <a:lnTo>
                        <a:pt x="831" y="771"/>
                      </a:lnTo>
                      <a:lnTo>
                        <a:pt x="852" y="786"/>
                      </a:lnTo>
                      <a:lnTo>
                        <a:pt x="875" y="802"/>
                      </a:lnTo>
                      <a:lnTo>
                        <a:pt x="902" y="815"/>
                      </a:lnTo>
                      <a:lnTo>
                        <a:pt x="933" y="827"/>
                      </a:lnTo>
                      <a:lnTo>
                        <a:pt x="967" y="840"/>
                      </a:lnTo>
                      <a:lnTo>
                        <a:pt x="1006" y="852"/>
                      </a:lnTo>
                      <a:lnTo>
                        <a:pt x="1048" y="863"/>
                      </a:lnTo>
                      <a:lnTo>
                        <a:pt x="1096" y="875"/>
                      </a:lnTo>
                      <a:lnTo>
                        <a:pt x="1204" y="898"/>
                      </a:lnTo>
                      <a:lnTo>
                        <a:pt x="1204" y="898"/>
                      </a:lnTo>
                      <a:lnTo>
                        <a:pt x="1316" y="921"/>
                      </a:lnTo>
                      <a:lnTo>
                        <a:pt x="1420" y="950"/>
                      </a:lnTo>
                      <a:lnTo>
                        <a:pt x="1470" y="964"/>
                      </a:lnTo>
                      <a:lnTo>
                        <a:pt x="1519" y="979"/>
                      </a:lnTo>
                      <a:lnTo>
                        <a:pt x="1565" y="996"/>
                      </a:lnTo>
                      <a:lnTo>
                        <a:pt x="1611" y="1014"/>
                      </a:lnTo>
                      <a:lnTo>
                        <a:pt x="1655" y="1031"/>
                      </a:lnTo>
                      <a:lnTo>
                        <a:pt x="1696" y="1050"/>
                      </a:lnTo>
                      <a:lnTo>
                        <a:pt x="1736" y="1072"/>
                      </a:lnTo>
                      <a:lnTo>
                        <a:pt x="1775" y="1091"/>
                      </a:lnTo>
                      <a:lnTo>
                        <a:pt x="1813" y="1114"/>
                      </a:lnTo>
                      <a:lnTo>
                        <a:pt x="1848" y="1137"/>
                      </a:lnTo>
                      <a:lnTo>
                        <a:pt x="1883" y="1160"/>
                      </a:lnTo>
                      <a:lnTo>
                        <a:pt x="1914" y="1185"/>
                      </a:lnTo>
                      <a:lnTo>
                        <a:pt x="1944" y="1210"/>
                      </a:lnTo>
                      <a:lnTo>
                        <a:pt x="1971" y="1237"/>
                      </a:lnTo>
                      <a:lnTo>
                        <a:pt x="1998" y="1264"/>
                      </a:lnTo>
                      <a:lnTo>
                        <a:pt x="2023" y="1293"/>
                      </a:lnTo>
                      <a:lnTo>
                        <a:pt x="2047" y="1322"/>
                      </a:lnTo>
                      <a:lnTo>
                        <a:pt x="2068" y="1353"/>
                      </a:lnTo>
                      <a:lnTo>
                        <a:pt x="2085" y="1386"/>
                      </a:lnTo>
                      <a:lnTo>
                        <a:pt x="2102" y="1419"/>
                      </a:lnTo>
                      <a:lnTo>
                        <a:pt x="2118" y="1453"/>
                      </a:lnTo>
                      <a:lnTo>
                        <a:pt x="2131" y="1488"/>
                      </a:lnTo>
                      <a:lnTo>
                        <a:pt x="2143" y="1525"/>
                      </a:lnTo>
                      <a:lnTo>
                        <a:pt x="2153" y="1561"/>
                      </a:lnTo>
                      <a:lnTo>
                        <a:pt x="2158" y="1600"/>
                      </a:lnTo>
                      <a:lnTo>
                        <a:pt x="2164" y="1640"/>
                      </a:lnTo>
                      <a:lnTo>
                        <a:pt x="2168" y="1681"/>
                      </a:lnTo>
                      <a:lnTo>
                        <a:pt x="2168" y="1723"/>
                      </a:lnTo>
                      <a:lnTo>
                        <a:pt x="2168" y="1723"/>
                      </a:lnTo>
                      <a:lnTo>
                        <a:pt x="2168" y="1760"/>
                      </a:lnTo>
                      <a:lnTo>
                        <a:pt x="2164" y="1796"/>
                      </a:lnTo>
                      <a:lnTo>
                        <a:pt x="2160" y="1833"/>
                      </a:lnTo>
                      <a:lnTo>
                        <a:pt x="2155" y="1868"/>
                      </a:lnTo>
                      <a:lnTo>
                        <a:pt x="2145" y="1902"/>
                      </a:lnTo>
                      <a:lnTo>
                        <a:pt x="2135" y="1937"/>
                      </a:lnTo>
                      <a:lnTo>
                        <a:pt x="2122" y="1972"/>
                      </a:lnTo>
                      <a:lnTo>
                        <a:pt x="2108" y="2004"/>
                      </a:lnTo>
                      <a:lnTo>
                        <a:pt x="2091" y="2037"/>
                      </a:lnTo>
                      <a:lnTo>
                        <a:pt x="2072" y="2070"/>
                      </a:lnTo>
                      <a:lnTo>
                        <a:pt x="2052" y="2101"/>
                      </a:lnTo>
                      <a:lnTo>
                        <a:pt x="2029" y="2132"/>
                      </a:lnTo>
                      <a:lnTo>
                        <a:pt x="2004" y="2161"/>
                      </a:lnTo>
                      <a:lnTo>
                        <a:pt x="1977" y="2188"/>
                      </a:lnTo>
                      <a:lnTo>
                        <a:pt x="1948" y="2216"/>
                      </a:lnTo>
                      <a:lnTo>
                        <a:pt x="1917" y="2242"/>
                      </a:lnTo>
                      <a:lnTo>
                        <a:pt x="1883" y="2267"/>
                      </a:lnTo>
                      <a:lnTo>
                        <a:pt x="1848" y="2292"/>
                      </a:lnTo>
                      <a:lnTo>
                        <a:pt x="1810" y="2313"/>
                      </a:lnTo>
                      <a:lnTo>
                        <a:pt x="1769" y="2334"/>
                      </a:lnTo>
                      <a:lnTo>
                        <a:pt x="1727" y="2355"/>
                      </a:lnTo>
                      <a:lnTo>
                        <a:pt x="1682" y="2373"/>
                      </a:lnTo>
                      <a:lnTo>
                        <a:pt x="1636" y="2390"/>
                      </a:lnTo>
                      <a:lnTo>
                        <a:pt x="1586" y="2405"/>
                      </a:lnTo>
                      <a:lnTo>
                        <a:pt x="1534" y="2419"/>
                      </a:lnTo>
                      <a:lnTo>
                        <a:pt x="1480" y="2432"/>
                      </a:lnTo>
                      <a:lnTo>
                        <a:pt x="1422" y="2442"/>
                      </a:lnTo>
                      <a:lnTo>
                        <a:pt x="1364" y="2452"/>
                      </a:lnTo>
                      <a:lnTo>
                        <a:pt x="1303" y="2457"/>
                      </a:lnTo>
                      <a:lnTo>
                        <a:pt x="1239" y="2463"/>
                      </a:lnTo>
                      <a:lnTo>
                        <a:pt x="1172" y="2465"/>
                      </a:lnTo>
                      <a:lnTo>
                        <a:pt x="1102" y="2467"/>
                      </a:lnTo>
                      <a:lnTo>
                        <a:pt x="1102" y="2467"/>
                      </a:lnTo>
                      <a:lnTo>
                        <a:pt x="1035" y="2465"/>
                      </a:lnTo>
                      <a:lnTo>
                        <a:pt x="969" y="2463"/>
                      </a:lnTo>
                      <a:lnTo>
                        <a:pt x="906" y="2457"/>
                      </a:lnTo>
                      <a:lnTo>
                        <a:pt x="846" y="2450"/>
                      </a:lnTo>
                      <a:lnTo>
                        <a:pt x="786" y="2440"/>
                      </a:lnTo>
                      <a:lnTo>
                        <a:pt x="732" y="2428"/>
                      </a:lnTo>
                      <a:lnTo>
                        <a:pt x="678" y="2415"/>
                      </a:lnTo>
                      <a:lnTo>
                        <a:pt x="626" y="2400"/>
                      </a:lnTo>
                      <a:lnTo>
                        <a:pt x="578" y="2382"/>
                      </a:lnTo>
                      <a:lnTo>
                        <a:pt x="532" y="2363"/>
                      </a:lnTo>
                      <a:lnTo>
                        <a:pt x="487" y="2344"/>
                      </a:lnTo>
                      <a:lnTo>
                        <a:pt x="445" y="2321"/>
                      </a:lnTo>
                      <a:lnTo>
                        <a:pt x="405" y="2297"/>
                      </a:lnTo>
                      <a:lnTo>
                        <a:pt x="366" y="2272"/>
                      </a:lnTo>
                      <a:lnTo>
                        <a:pt x="329" y="2247"/>
                      </a:lnTo>
                      <a:lnTo>
                        <a:pt x="297" y="2220"/>
                      </a:lnTo>
                      <a:lnTo>
                        <a:pt x="264" y="2191"/>
                      </a:lnTo>
                      <a:lnTo>
                        <a:pt x="235" y="2161"/>
                      </a:lnTo>
                      <a:lnTo>
                        <a:pt x="206" y="2130"/>
                      </a:lnTo>
                      <a:lnTo>
                        <a:pt x="181" y="2099"/>
                      </a:lnTo>
                      <a:lnTo>
                        <a:pt x="156" y="2066"/>
                      </a:lnTo>
                      <a:lnTo>
                        <a:pt x="133" y="2033"/>
                      </a:lnTo>
                      <a:lnTo>
                        <a:pt x="114" y="1999"/>
                      </a:lnTo>
                      <a:lnTo>
                        <a:pt x="94" y="1964"/>
                      </a:lnTo>
                      <a:lnTo>
                        <a:pt x="77" y="1929"/>
                      </a:lnTo>
                      <a:lnTo>
                        <a:pt x="62" y="1893"/>
                      </a:lnTo>
                      <a:lnTo>
                        <a:pt x="46" y="1856"/>
                      </a:lnTo>
                      <a:lnTo>
                        <a:pt x="35" y="1819"/>
                      </a:lnTo>
                      <a:lnTo>
                        <a:pt x="23" y="1783"/>
                      </a:lnTo>
                      <a:lnTo>
                        <a:pt x="15" y="1746"/>
                      </a:lnTo>
                      <a:lnTo>
                        <a:pt x="8" y="1708"/>
                      </a:lnTo>
                      <a:lnTo>
                        <a:pt x="0" y="1671"/>
                      </a:lnTo>
                      <a:lnTo>
                        <a:pt x="0" y="16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4163" fontAlgn="auto">
                    <a:spcBef>
                      <a:spcPts val="0"/>
                    </a:spcBef>
                    <a:spcAft>
                      <a:spcPts val="0"/>
                    </a:spcAft>
                    <a:defRPr/>
                  </a:pPr>
                  <a:endParaRPr lang="en-US" sz="1798" kern="0">
                    <a:solidFill>
                      <a:srgbClr val="FFFFFF"/>
                    </a:solidFill>
                    <a:latin typeface="Arial"/>
                    <a:cs typeface="+mn-cs"/>
                  </a:endParaRPr>
                </a:p>
              </p:txBody>
            </p:sp>
          </p:grpSp>
        </p:grpSp>
      </p:grpSp>
      <p:sp>
        <p:nvSpPr>
          <p:cNvPr id="463" name="Bent Arrow 462"/>
          <p:cNvSpPr/>
          <p:nvPr/>
        </p:nvSpPr>
        <p:spPr>
          <a:xfrm rot="16200000" flipV="1">
            <a:off x="853737" y="2546641"/>
            <a:ext cx="342878" cy="223165"/>
          </a:xfrm>
          <a:prstGeom prst="bentArrow">
            <a:avLst>
              <a:gd name="adj1" fmla="val 22032"/>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64" name="Bent Arrow 463"/>
          <p:cNvSpPr/>
          <p:nvPr/>
        </p:nvSpPr>
        <p:spPr>
          <a:xfrm rot="5400000" flipV="1">
            <a:off x="734302" y="2833934"/>
            <a:ext cx="284712" cy="174048"/>
          </a:xfrm>
          <a:prstGeom prst="bentArrow">
            <a:avLst>
              <a:gd name="adj1" fmla="val 28185"/>
              <a:gd name="adj2" fmla="val 25000"/>
              <a:gd name="adj3" fmla="val 0"/>
              <a:gd name="adj4" fmla="val 4375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76767"/>
              </a:solidFill>
            </a:endParaRPr>
          </a:p>
        </p:txBody>
      </p:sp>
      <p:sp>
        <p:nvSpPr>
          <p:cNvPr id="46" name="TextBox 45"/>
          <p:cNvSpPr txBox="1"/>
          <p:nvPr/>
        </p:nvSpPr>
        <p:spPr>
          <a:xfrm>
            <a:off x="8388946" y="-8049"/>
            <a:ext cx="764953" cy="169277"/>
          </a:xfrm>
          <a:prstGeom prst="rect">
            <a:avLst/>
          </a:prstGeom>
          <a:noFill/>
        </p:spPr>
        <p:txBody>
          <a:bodyPr wrap="none" rtlCol="0">
            <a:spAutoFit/>
          </a:bodyPr>
          <a:lstStyle/>
          <a:p>
            <a:r>
              <a:rPr lang="en-US" sz="500" dirty="0">
                <a:solidFill>
                  <a:srgbClr val="FFFFFF"/>
                </a:solidFill>
              </a:rPr>
              <a:t>In collaboration with:</a:t>
            </a:r>
          </a:p>
        </p:txBody>
      </p:sp>
      <p:pic>
        <p:nvPicPr>
          <p:cNvPr id="106" name="Picture 105"/>
          <p:cNvPicPr>
            <a:picLocks noChangeAspect="1"/>
          </p:cNvPicPr>
          <p:nvPr/>
        </p:nvPicPr>
        <p:blipFill rotWithShape="1">
          <a:blip r:embed="rId20">
            <a:biLevel thresh="50000"/>
            <a:extLst>
              <a:ext uri="{28A0092B-C50C-407E-A947-70E740481C1C}">
                <a14:useLocalDpi xmlns:a14="http://schemas.microsoft.com/office/drawing/2010/main" val="0"/>
              </a:ext>
            </a:extLst>
          </a:blip>
          <a:srcRect l="25205" t="6903" r="17475" b="35776"/>
          <a:stretch/>
        </p:blipFill>
        <p:spPr>
          <a:xfrm>
            <a:off x="8470473" y="122633"/>
            <a:ext cx="211466" cy="211467"/>
          </a:xfrm>
          <a:prstGeom prst="rect">
            <a:avLst/>
          </a:prstGeom>
        </p:spPr>
      </p:pic>
      <p:pic>
        <p:nvPicPr>
          <p:cNvPr id="466" name="Picture 465"/>
          <p:cNvPicPr>
            <a:picLocks noChangeAspect="1"/>
          </p:cNvPicPr>
          <p:nvPr/>
        </p:nvPicPr>
        <p:blipFill rotWithShape="1">
          <a:blip r:embed="rId20">
            <a:biLevel thresh="50000"/>
            <a:extLst>
              <a:ext uri="{28A0092B-C50C-407E-A947-70E740481C1C}">
                <a14:useLocalDpi xmlns:a14="http://schemas.microsoft.com/office/drawing/2010/main" val="0"/>
              </a:ext>
            </a:extLst>
          </a:blip>
          <a:srcRect l="9051" t="65926" r="7523" b="12792"/>
          <a:stretch/>
        </p:blipFill>
        <p:spPr>
          <a:xfrm>
            <a:off x="8681939" y="165790"/>
            <a:ext cx="382535" cy="97585"/>
          </a:xfrm>
          <a:prstGeom prst="rect">
            <a:avLst/>
          </a:prstGeom>
        </p:spPr>
      </p:pic>
      <p:pic>
        <p:nvPicPr>
          <p:cNvPr id="467" name="Picture 466"/>
          <p:cNvPicPr>
            <a:picLocks noChangeAspect="1"/>
          </p:cNvPicPr>
          <p:nvPr/>
        </p:nvPicPr>
        <p:blipFill>
          <a:blip r:embed="rId21">
            <a:clrChange>
              <a:clrFrom>
                <a:srgbClr val="FFFFFF"/>
              </a:clrFrom>
              <a:clrTo>
                <a:srgbClr val="FFFFFF">
                  <a:alpha val="0"/>
                </a:srgbClr>
              </a:clrTo>
            </a:clrChange>
            <a:biLevel thresh="25000"/>
          </a:blip>
          <a:stretch>
            <a:fillRect/>
          </a:stretch>
        </p:blipFill>
        <p:spPr>
          <a:xfrm>
            <a:off x="6828642" y="3387112"/>
            <a:ext cx="204044" cy="213714"/>
          </a:xfrm>
          <a:prstGeom prst="rect">
            <a:avLst/>
          </a:prstGeom>
        </p:spPr>
      </p:pic>
      <p:sp>
        <p:nvSpPr>
          <p:cNvPr id="4" name="TextBox 3"/>
          <p:cNvSpPr txBox="1"/>
          <p:nvPr/>
        </p:nvSpPr>
        <p:spPr>
          <a:xfrm>
            <a:off x="4557516" y="3468117"/>
            <a:ext cx="464732" cy="200055"/>
          </a:xfrm>
          <a:prstGeom prst="rect">
            <a:avLst/>
          </a:prstGeom>
          <a:noFill/>
        </p:spPr>
        <p:txBody>
          <a:bodyPr wrap="square" rtlCol="0">
            <a:spAutoFit/>
          </a:bodyPr>
          <a:lstStyle/>
          <a:p>
            <a:pPr algn="ctr"/>
            <a:r>
              <a:rPr lang="en-US" sz="700" b="1" dirty="0">
                <a:solidFill>
                  <a:srgbClr val="676767"/>
                </a:solidFill>
              </a:rPr>
              <a:t>Data</a:t>
            </a:r>
          </a:p>
        </p:txBody>
      </p:sp>
      <p:sp>
        <p:nvSpPr>
          <p:cNvPr id="312" name="TextBox 311"/>
          <p:cNvSpPr txBox="1"/>
          <p:nvPr/>
        </p:nvSpPr>
        <p:spPr>
          <a:xfrm>
            <a:off x="5239164" y="3468117"/>
            <a:ext cx="676743" cy="200055"/>
          </a:xfrm>
          <a:prstGeom prst="rect">
            <a:avLst/>
          </a:prstGeom>
          <a:noFill/>
        </p:spPr>
        <p:txBody>
          <a:bodyPr wrap="square" rtlCol="0">
            <a:spAutoFit/>
          </a:bodyPr>
          <a:lstStyle/>
          <a:p>
            <a:pPr algn="ctr"/>
            <a:r>
              <a:rPr lang="en-US" sz="700" b="1" dirty="0">
                <a:solidFill>
                  <a:srgbClr val="676767"/>
                </a:solidFill>
              </a:rPr>
              <a:t>Account</a:t>
            </a:r>
          </a:p>
        </p:txBody>
      </p:sp>
      <p:sp>
        <p:nvSpPr>
          <p:cNvPr id="314" name="TextBox 313"/>
          <p:cNvSpPr txBox="1"/>
          <p:nvPr/>
        </p:nvSpPr>
        <p:spPr>
          <a:xfrm>
            <a:off x="5988938" y="3468117"/>
            <a:ext cx="676743" cy="200055"/>
          </a:xfrm>
          <a:prstGeom prst="rect">
            <a:avLst/>
          </a:prstGeom>
          <a:noFill/>
        </p:spPr>
        <p:txBody>
          <a:bodyPr wrap="square" rtlCol="0">
            <a:spAutoFit/>
          </a:bodyPr>
          <a:lstStyle/>
          <a:p>
            <a:pPr algn="ctr"/>
            <a:r>
              <a:rPr lang="en-US" sz="700" b="1" dirty="0">
                <a:solidFill>
                  <a:srgbClr val="676767"/>
                </a:solidFill>
              </a:rPr>
              <a:t>User</a:t>
            </a:r>
          </a:p>
        </p:txBody>
      </p:sp>
      <p:sp>
        <p:nvSpPr>
          <p:cNvPr id="318" name="Round Same Side Corner Rectangle 317"/>
          <p:cNvSpPr/>
          <p:nvPr/>
        </p:nvSpPr>
        <p:spPr>
          <a:xfrm rot="2536293">
            <a:off x="1024259" y="3096636"/>
            <a:ext cx="159409" cy="156061"/>
          </a:xfrm>
          <a:prstGeom prst="round2SameRect">
            <a:avLst>
              <a:gd name="adj1" fmla="val 50000"/>
              <a:gd name="adj2" fmla="val 0"/>
            </a:avLst>
          </a:prstGeom>
          <a:solidFill>
            <a:schemeClr val="tx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96" name="Oval 395"/>
          <p:cNvSpPr/>
          <p:nvPr/>
        </p:nvSpPr>
        <p:spPr>
          <a:xfrm>
            <a:off x="459456" y="3107033"/>
            <a:ext cx="735213" cy="737909"/>
          </a:xfrm>
          <a:prstGeom prst="ellipse">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tIns="91440" bIns="137160" rtlCol="0" anchor="b"/>
          <a:lstStyle/>
          <a:p>
            <a:pPr algn="ctr"/>
            <a:r>
              <a:rPr lang="en-IN" sz="900" b="1" dirty="0">
                <a:solidFill>
                  <a:srgbClr val="676767"/>
                </a:solidFill>
              </a:rPr>
              <a:t>Security</a:t>
            </a:r>
            <a:br>
              <a:rPr lang="en-IN" sz="900" b="1" dirty="0">
                <a:solidFill>
                  <a:srgbClr val="676767"/>
                </a:solidFill>
              </a:rPr>
            </a:br>
            <a:r>
              <a:rPr lang="en-IN" sz="900" b="1" dirty="0">
                <a:solidFill>
                  <a:srgbClr val="676767"/>
                </a:solidFill>
              </a:rPr>
              <a:t>Operations</a:t>
            </a:r>
            <a:br>
              <a:rPr lang="en-IN" sz="900" b="1" dirty="0">
                <a:solidFill>
                  <a:srgbClr val="676767"/>
                </a:solidFill>
              </a:rPr>
            </a:br>
            <a:r>
              <a:rPr lang="en-IN" sz="900" b="1" dirty="0">
                <a:solidFill>
                  <a:srgbClr val="676767"/>
                </a:solidFill>
              </a:rPr>
              <a:t>Center</a:t>
            </a:r>
          </a:p>
        </p:txBody>
      </p:sp>
      <p:grpSp>
        <p:nvGrpSpPr>
          <p:cNvPr id="414" name="Group 413"/>
          <p:cNvGrpSpPr/>
          <p:nvPr/>
        </p:nvGrpSpPr>
        <p:grpSpPr>
          <a:xfrm>
            <a:off x="195892" y="3575844"/>
            <a:ext cx="1262342" cy="437678"/>
            <a:chOff x="768624" y="3676477"/>
            <a:chExt cx="1919286" cy="642938"/>
          </a:xfrm>
        </p:grpSpPr>
        <p:sp>
          <p:nvSpPr>
            <p:cNvPr id="415" name="Freeform 414"/>
            <p:cNvSpPr>
              <a:spLocks/>
            </p:cNvSpPr>
            <p:nvPr/>
          </p:nvSpPr>
          <p:spPr bwMode="auto">
            <a:xfrm>
              <a:off x="768624" y="3676477"/>
              <a:ext cx="1919286" cy="642938"/>
            </a:xfrm>
            <a:custGeom>
              <a:avLst/>
              <a:gdLst>
                <a:gd name="connsiteX0" fmla="*/ 1381126 w 1919288"/>
                <a:gd name="connsiteY0" fmla="*/ 520700 h 642938"/>
                <a:gd name="connsiteX1" fmla="*/ 1808163 w 1919288"/>
                <a:gd name="connsiteY1" fmla="*/ 576263 h 642938"/>
                <a:gd name="connsiteX2" fmla="*/ 1697710 w 1919288"/>
                <a:gd name="connsiteY2" fmla="*/ 610165 h 642938"/>
                <a:gd name="connsiteX3" fmla="*/ 1808163 w 1919288"/>
                <a:gd name="connsiteY3" fmla="*/ 576263 h 642938"/>
                <a:gd name="connsiteX4" fmla="*/ 1809750 w 1919288"/>
                <a:gd name="connsiteY4" fmla="*/ 600076 h 642938"/>
                <a:gd name="connsiteX5" fmla="*/ 1649413 w 1919288"/>
                <a:gd name="connsiteY5" fmla="*/ 642938 h 642938"/>
                <a:gd name="connsiteX6" fmla="*/ 1649413 w 1919288"/>
                <a:gd name="connsiteY6" fmla="*/ 642938 h 642938"/>
                <a:gd name="connsiteX7" fmla="*/ 1223963 w 1919288"/>
                <a:gd name="connsiteY7" fmla="*/ 571500 h 642938"/>
                <a:gd name="connsiteX8" fmla="*/ 1223963 w 1919288"/>
                <a:gd name="connsiteY8" fmla="*/ 561975 h 642938"/>
                <a:gd name="connsiteX9" fmla="*/ 534987 w 1919288"/>
                <a:gd name="connsiteY9" fmla="*/ 520700 h 642938"/>
                <a:gd name="connsiteX10" fmla="*/ 695325 w 1919288"/>
                <a:gd name="connsiteY10" fmla="*/ 561975 h 642938"/>
                <a:gd name="connsiteX11" fmla="*/ 695325 w 1919288"/>
                <a:gd name="connsiteY11" fmla="*/ 571500 h 642938"/>
                <a:gd name="connsiteX12" fmla="*/ 269875 w 1919288"/>
                <a:gd name="connsiteY12" fmla="*/ 642938 h 642938"/>
                <a:gd name="connsiteX13" fmla="*/ 111125 w 1919288"/>
                <a:gd name="connsiteY13" fmla="*/ 600076 h 642938"/>
                <a:gd name="connsiteX14" fmla="*/ 111125 w 1919288"/>
                <a:gd name="connsiteY14" fmla="*/ 576263 h 642938"/>
                <a:gd name="connsiteX15" fmla="*/ 269875 w 1919288"/>
                <a:gd name="connsiteY15" fmla="*/ 625476 h 642938"/>
                <a:gd name="connsiteX16" fmla="*/ 111125 w 1919288"/>
                <a:gd name="connsiteY16" fmla="*/ 576263 h 642938"/>
                <a:gd name="connsiteX17" fmla="*/ 695325 w 1919288"/>
                <a:gd name="connsiteY17" fmla="*/ 500063 h 642938"/>
                <a:gd name="connsiteX18" fmla="*/ 1223963 w 1919288"/>
                <a:gd name="connsiteY18" fmla="*/ 500063 h 642938"/>
                <a:gd name="connsiteX19" fmla="*/ 1223963 w 1919288"/>
                <a:gd name="connsiteY19" fmla="*/ 527050 h 642938"/>
                <a:gd name="connsiteX20" fmla="*/ 1179513 w 1919288"/>
                <a:gd name="connsiteY20" fmla="*/ 569913 h 642938"/>
                <a:gd name="connsiteX21" fmla="*/ 739775 w 1919288"/>
                <a:gd name="connsiteY21" fmla="*/ 569913 h 642938"/>
                <a:gd name="connsiteX22" fmla="*/ 695325 w 1919288"/>
                <a:gd name="connsiteY22" fmla="*/ 527050 h 642938"/>
                <a:gd name="connsiteX23" fmla="*/ 681037 w 1919288"/>
                <a:gd name="connsiteY23" fmla="*/ 44450 h 642938"/>
                <a:gd name="connsiteX24" fmla="*/ 1236663 w 1919288"/>
                <a:gd name="connsiteY24" fmla="*/ 44450 h 642938"/>
                <a:gd name="connsiteX25" fmla="*/ 1247775 w 1919288"/>
                <a:gd name="connsiteY25" fmla="*/ 55589 h 642938"/>
                <a:gd name="connsiteX26" fmla="*/ 1247775 w 1919288"/>
                <a:gd name="connsiteY26" fmla="*/ 436536 h 642938"/>
                <a:gd name="connsiteX27" fmla="*/ 1236663 w 1919288"/>
                <a:gd name="connsiteY27" fmla="*/ 447675 h 642938"/>
                <a:gd name="connsiteX28" fmla="*/ 1081183 w 1919288"/>
                <a:gd name="connsiteY28" fmla="*/ 447675 h 642938"/>
                <a:gd name="connsiteX29" fmla="*/ 1049392 w 1919288"/>
                <a:gd name="connsiteY29" fmla="*/ 464048 h 642938"/>
                <a:gd name="connsiteX30" fmla="*/ 965201 w 1919288"/>
                <a:gd name="connsiteY30" fmla="*/ 471488 h 642938"/>
                <a:gd name="connsiteX31" fmla="*/ 881011 w 1919288"/>
                <a:gd name="connsiteY31" fmla="*/ 464048 h 642938"/>
                <a:gd name="connsiteX32" fmla="*/ 849220 w 1919288"/>
                <a:gd name="connsiteY32" fmla="*/ 447675 h 642938"/>
                <a:gd name="connsiteX33" fmla="*/ 681037 w 1919288"/>
                <a:gd name="connsiteY33" fmla="*/ 447675 h 642938"/>
                <a:gd name="connsiteX34" fmla="*/ 669925 w 1919288"/>
                <a:gd name="connsiteY34" fmla="*/ 436536 h 642938"/>
                <a:gd name="connsiteX35" fmla="*/ 669925 w 1919288"/>
                <a:gd name="connsiteY35" fmla="*/ 55589 h 642938"/>
                <a:gd name="connsiteX36" fmla="*/ 681037 w 1919288"/>
                <a:gd name="connsiteY36" fmla="*/ 44450 h 642938"/>
                <a:gd name="connsiteX37" fmla="*/ 1876425 w 1919288"/>
                <a:gd name="connsiteY37" fmla="*/ 0 h 642938"/>
                <a:gd name="connsiteX38" fmla="*/ 1876432 w 1919288"/>
                <a:gd name="connsiteY38" fmla="*/ 1 h 642938"/>
                <a:gd name="connsiteX39" fmla="*/ 1876443 w 1919288"/>
                <a:gd name="connsiteY39" fmla="*/ 0 h 642938"/>
                <a:gd name="connsiteX40" fmla="*/ 1876448 w 1919288"/>
                <a:gd name="connsiteY40" fmla="*/ 2 h 642938"/>
                <a:gd name="connsiteX41" fmla="*/ 1919288 w 1919288"/>
                <a:gd name="connsiteY41" fmla="*/ 4762 h 642938"/>
                <a:gd name="connsiteX42" fmla="*/ 1919288 w 1919288"/>
                <a:gd name="connsiteY42" fmla="*/ 509587 h 642938"/>
                <a:gd name="connsiteX43" fmla="*/ 1876448 w 1919288"/>
                <a:gd name="connsiteY43" fmla="*/ 514347 h 642938"/>
                <a:gd name="connsiteX44" fmla="*/ 1876443 w 1919288"/>
                <a:gd name="connsiteY44" fmla="*/ 514350 h 642938"/>
                <a:gd name="connsiteX45" fmla="*/ 1876434 w 1919288"/>
                <a:gd name="connsiteY45" fmla="*/ 514349 h 642938"/>
                <a:gd name="connsiteX46" fmla="*/ 1876425 w 1919288"/>
                <a:gd name="connsiteY46" fmla="*/ 514350 h 642938"/>
                <a:gd name="connsiteX47" fmla="*/ 1876425 w 1919288"/>
                <a:gd name="connsiteY47" fmla="*/ 514348 h 642938"/>
                <a:gd name="connsiteX48" fmla="*/ 1727988 w 1919288"/>
                <a:gd name="connsiteY48" fmla="*/ 498820 h 642938"/>
                <a:gd name="connsiteX49" fmla="*/ 1725124 w 1919288"/>
                <a:gd name="connsiteY49" fmla="*/ 501795 h 642938"/>
                <a:gd name="connsiteX50" fmla="*/ 1589088 w 1919288"/>
                <a:gd name="connsiteY50" fmla="*/ 520702 h 642938"/>
                <a:gd name="connsiteX51" fmla="*/ 1441450 w 1919288"/>
                <a:gd name="connsiteY51" fmla="*/ 489745 h 642938"/>
                <a:gd name="connsiteX52" fmla="*/ 1453052 w 1919288"/>
                <a:gd name="connsiteY52" fmla="*/ 477695 h 642938"/>
                <a:gd name="connsiteX53" fmla="*/ 1471423 w 1919288"/>
                <a:gd name="connsiteY53" fmla="*/ 471982 h 642938"/>
                <a:gd name="connsiteX54" fmla="*/ 1301733 w 1919288"/>
                <a:gd name="connsiteY54" fmla="*/ 454231 h 642938"/>
                <a:gd name="connsiteX55" fmla="*/ 1290638 w 1919288"/>
                <a:gd name="connsiteY55" fmla="*/ 443098 h 642938"/>
                <a:gd name="connsiteX56" fmla="*/ 1290638 w 1919288"/>
                <a:gd name="connsiteY56" fmla="*/ 48985 h 642938"/>
                <a:gd name="connsiteX57" fmla="*/ 1301733 w 1919288"/>
                <a:gd name="connsiteY57" fmla="*/ 37852 h 642938"/>
                <a:gd name="connsiteX58" fmla="*/ 1867463 w 1919288"/>
                <a:gd name="connsiteY58" fmla="*/ 591 h 642938"/>
                <a:gd name="connsiteX59" fmla="*/ 1876425 w 1919288"/>
                <a:gd name="connsiteY59" fmla="*/ 1 h 642938"/>
                <a:gd name="connsiteX60" fmla="*/ 41275 w 1919288"/>
                <a:gd name="connsiteY60" fmla="*/ 0 h 642938"/>
                <a:gd name="connsiteX61" fmla="*/ 41275 w 1919288"/>
                <a:gd name="connsiteY61" fmla="*/ 6 h 642938"/>
                <a:gd name="connsiteX62" fmla="*/ 41287 w 1919288"/>
                <a:gd name="connsiteY62" fmla="*/ 0 h 642938"/>
                <a:gd name="connsiteX63" fmla="*/ 617526 w 1919288"/>
                <a:gd name="connsiteY63" fmla="*/ 37852 h 642938"/>
                <a:gd name="connsiteX64" fmla="*/ 628651 w 1919288"/>
                <a:gd name="connsiteY64" fmla="*/ 48985 h 642938"/>
                <a:gd name="connsiteX65" fmla="*/ 628651 w 1919288"/>
                <a:gd name="connsiteY65" fmla="*/ 443098 h 642938"/>
                <a:gd name="connsiteX66" fmla="*/ 617526 w 1919288"/>
                <a:gd name="connsiteY66" fmla="*/ 454231 h 642938"/>
                <a:gd name="connsiteX67" fmla="*/ 437046 w 1919288"/>
                <a:gd name="connsiteY67" fmla="*/ 473060 h 642938"/>
                <a:gd name="connsiteX68" fmla="*/ 451949 w 1919288"/>
                <a:gd name="connsiteY68" fmla="*/ 477695 h 642938"/>
                <a:gd name="connsiteX69" fmla="*/ 463551 w 1919288"/>
                <a:gd name="connsiteY69" fmla="*/ 489745 h 642938"/>
                <a:gd name="connsiteX70" fmla="*/ 315913 w 1919288"/>
                <a:gd name="connsiteY70" fmla="*/ 520702 h 642938"/>
                <a:gd name="connsiteX71" fmla="*/ 179877 w 1919288"/>
                <a:gd name="connsiteY71" fmla="*/ 501795 h 642938"/>
                <a:gd name="connsiteX72" fmla="*/ 178211 w 1919288"/>
                <a:gd name="connsiteY72" fmla="*/ 500064 h 642938"/>
                <a:gd name="connsiteX73" fmla="*/ 41287 w 1919288"/>
                <a:gd name="connsiteY73" fmla="*/ 514350 h 642938"/>
                <a:gd name="connsiteX74" fmla="*/ 41275 w 1919288"/>
                <a:gd name="connsiteY74" fmla="*/ 514343 h 642938"/>
                <a:gd name="connsiteX75" fmla="*/ 41275 w 1919288"/>
                <a:gd name="connsiteY75" fmla="*/ 514350 h 642938"/>
                <a:gd name="connsiteX76" fmla="*/ 0 w 1919288"/>
                <a:gd name="connsiteY76" fmla="*/ 509587 h 642938"/>
                <a:gd name="connsiteX77" fmla="*/ 0 w 1919288"/>
                <a:gd name="connsiteY77" fmla="*/ 4762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919288" h="642938">
                  <a:moveTo>
                    <a:pt x="1381126" y="520700"/>
                  </a:moveTo>
                  <a:lnTo>
                    <a:pt x="1808163" y="576263"/>
                  </a:lnTo>
                  <a:lnTo>
                    <a:pt x="1697710" y="610165"/>
                  </a:lnTo>
                  <a:lnTo>
                    <a:pt x="1808163" y="576263"/>
                  </a:lnTo>
                  <a:lnTo>
                    <a:pt x="1809750" y="600076"/>
                  </a:lnTo>
                  <a:lnTo>
                    <a:pt x="1649413" y="642938"/>
                  </a:lnTo>
                  <a:lnTo>
                    <a:pt x="1649413" y="642938"/>
                  </a:lnTo>
                  <a:lnTo>
                    <a:pt x="1223963" y="571500"/>
                  </a:lnTo>
                  <a:lnTo>
                    <a:pt x="1223963" y="561975"/>
                  </a:lnTo>
                  <a:close/>
                  <a:moveTo>
                    <a:pt x="534987" y="520700"/>
                  </a:moveTo>
                  <a:lnTo>
                    <a:pt x="695325" y="561975"/>
                  </a:lnTo>
                  <a:lnTo>
                    <a:pt x="695325" y="571500"/>
                  </a:lnTo>
                  <a:lnTo>
                    <a:pt x="269875" y="642938"/>
                  </a:lnTo>
                  <a:lnTo>
                    <a:pt x="111125" y="600076"/>
                  </a:lnTo>
                  <a:lnTo>
                    <a:pt x="111125" y="576263"/>
                  </a:lnTo>
                  <a:lnTo>
                    <a:pt x="269875" y="625476"/>
                  </a:lnTo>
                  <a:lnTo>
                    <a:pt x="111125" y="576263"/>
                  </a:lnTo>
                  <a:close/>
                  <a:moveTo>
                    <a:pt x="695325" y="500063"/>
                  </a:moveTo>
                  <a:lnTo>
                    <a:pt x="1223963" y="500063"/>
                  </a:lnTo>
                  <a:lnTo>
                    <a:pt x="1223963" y="527050"/>
                  </a:lnTo>
                  <a:lnTo>
                    <a:pt x="1179513" y="569913"/>
                  </a:lnTo>
                  <a:lnTo>
                    <a:pt x="739775" y="569913"/>
                  </a:lnTo>
                  <a:lnTo>
                    <a:pt x="695325" y="527050"/>
                  </a:lnTo>
                  <a:close/>
                  <a:moveTo>
                    <a:pt x="681037" y="44450"/>
                  </a:moveTo>
                  <a:cubicBezTo>
                    <a:pt x="681037" y="44450"/>
                    <a:pt x="681037" y="44450"/>
                    <a:pt x="1236663" y="44450"/>
                  </a:cubicBezTo>
                  <a:cubicBezTo>
                    <a:pt x="1243330" y="44450"/>
                    <a:pt x="1247775" y="51133"/>
                    <a:pt x="1247775" y="55589"/>
                  </a:cubicBezTo>
                  <a:cubicBezTo>
                    <a:pt x="1247775" y="55589"/>
                    <a:pt x="1247775" y="55589"/>
                    <a:pt x="1247775" y="436536"/>
                  </a:cubicBezTo>
                  <a:cubicBezTo>
                    <a:pt x="1247775" y="440991"/>
                    <a:pt x="1243330" y="447675"/>
                    <a:pt x="1236663" y="447675"/>
                  </a:cubicBezTo>
                  <a:lnTo>
                    <a:pt x="1081183" y="447675"/>
                  </a:lnTo>
                  <a:lnTo>
                    <a:pt x="1049392" y="464048"/>
                  </a:lnTo>
                  <a:cubicBezTo>
                    <a:pt x="1027846" y="468645"/>
                    <a:pt x="998080" y="471488"/>
                    <a:pt x="965201" y="471488"/>
                  </a:cubicBezTo>
                  <a:cubicBezTo>
                    <a:pt x="932323" y="471488"/>
                    <a:pt x="902557" y="468645"/>
                    <a:pt x="881011" y="464048"/>
                  </a:cubicBezTo>
                  <a:lnTo>
                    <a:pt x="849220" y="447675"/>
                  </a:lnTo>
                  <a:lnTo>
                    <a:pt x="681037" y="447675"/>
                  </a:lnTo>
                  <a:cubicBezTo>
                    <a:pt x="674370" y="447675"/>
                    <a:pt x="669925" y="440991"/>
                    <a:pt x="669925" y="436536"/>
                  </a:cubicBezTo>
                  <a:cubicBezTo>
                    <a:pt x="669925" y="436536"/>
                    <a:pt x="669925" y="436536"/>
                    <a:pt x="669925" y="55589"/>
                  </a:cubicBezTo>
                  <a:cubicBezTo>
                    <a:pt x="669925" y="51133"/>
                    <a:pt x="674370" y="44450"/>
                    <a:pt x="681037" y="44450"/>
                  </a:cubicBezTo>
                  <a:close/>
                  <a:moveTo>
                    <a:pt x="1876425" y="0"/>
                  </a:moveTo>
                  <a:lnTo>
                    <a:pt x="1876432" y="1"/>
                  </a:lnTo>
                  <a:lnTo>
                    <a:pt x="1876443" y="0"/>
                  </a:lnTo>
                  <a:lnTo>
                    <a:pt x="1876448" y="2"/>
                  </a:lnTo>
                  <a:lnTo>
                    <a:pt x="1919288" y="4762"/>
                  </a:lnTo>
                  <a:lnTo>
                    <a:pt x="1919288" y="509587"/>
                  </a:lnTo>
                  <a:lnTo>
                    <a:pt x="1876448" y="514347"/>
                  </a:lnTo>
                  <a:lnTo>
                    <a:pt x="1876443" y="514350"/>
                  </a:lnTo>
                  <a:lnTo>
                    <a:pt x="1876434" y="514349"/>
                  </a:lnTo>
                  <a:lnTo>
                    <a:pt x="1876425" y="514350"/>
                  </a:lnTo>
                  <a:lnTo>
                    <a:pt x="1876425" y="514348"/>
                  </a:lnTo>
                  <a:lnTo>
                    <a:pt x="1727988" y="498820"/>
                  </a:lnTo>
                  <a:lnTo>
                    <a:pt x="1725124" y="501795"/>
                  </a:lnTo>
                  <a:cubicBezTo>
                    <a:pt x="1702711" y="512906"/>
                    <a:pt x="1650242" y="520702"/>
                    <a:pt x="1589088" y="520702"/>
                  </a:cubicBezTo>
                  <a:cubicBezTo>
                    <a:pt x="1507550" y="520702"/>
                    <a:pt x="1441450" y="506842"/>
                    <a:pt x="1441450" y="489745"/>
                  </a:cubicBezTo>
                  <a:cubicBezTo>
                    <a:pt x="1441450" y="485471"/>
                    <a:pt x="1445581" y="481399"/>
                    <a:pt x="1453052" y="477695"/>
                  </a:cubicBezTo>
                  <a:lnTo>
                    <a:pt x="1471423" y="471982"/>
                  </a:lnTo>
                  <a:lnTo>
                    <a:pt x="1301733" y="454231"/>
                  </a:lnTo>
                  <a:cubicBezTo>
                    <a:pt x="1297295" y="454231"/>
                    <a:pt x="1290638" y="447551"/>
                    <a:pt x="1290638" y="443098"/>
                  </a:cubicBezTo>
                  <a:cubicBezTo>
                    <a:pt x="1290638" y="48985"/>
                    <a:pt x="1290638" y="48985"/>
                    <a:pt x="1290638" y="48985"/>
                  </a:cubicBezTo>
                  <a:cubicBezTo>
                    <a:pt x="1290638" y="44532"/>
                    <a:pt x="1297295" y="37852"/>
                    <a:pt x="1301733" y="37852"/>
                  </a:cubicBezTo>
                  <a:cubicBezTo>
                    <a:pt x="1732766" y="9463"/>
                    <a:pt x="1840524" y="2366"/>
                    <a:pt x="1867463" y="591"/>
                  </a:cubicBezTo>
                  <a:lnTo>
                    <a:pt x="1876425" y="1"/>
                  </a:lnTo>
                  <a:close/>
                  <a:moveTo>
                    <a:pt x="41275" y="0"/>
                  </a:moveTo>
                  <a:lnTo>
                    <a:pt x="41275" y="6"/>
                  </a:lnTo>
                  <a:lnTo>
                    <a:pt x="41287" y="0"/>
                  </a:lnTo>
                  <a:cubicBezTo>
                    <a:pt x="41287" y="0"/>
                    <a:pt x="41287" y="0"/>
                    <a:pt x="617526" y="37852"/>
                  </a:cubicBezTo>
                  <a:cubicBezTo>
                    <a:pt x="624201" y="37852"/>
                    <a:pt x="628651" y="44532"/>
                    <a:pt x="628651" y="48985"/>
                  </a:cubicBezTo>
                  <a:cubicBezTo>
                    <a:pt x="628651" y="48985"/>
                    <a:pt x="628651" y="48985"/>
                    <a:pt x="628651" y="443098"/>
                  </a:cubicBezTo>
                  <a:cubicBezTo>
                    <a:pt x="628651" y="447551"/>
                    <a:pt x="624201" y="454231"/>
                    <a:pt x="617526" y="454231"/>
                  </a:cubicBezTo>
                  <a:lnTo>
                    <a:pt x="437046" y="473060"/>
                  </a:lnTo>
                  <a:lnTo>
                    <a:pt x="451949" y="477695"/>
                  </a:lnTo>
                  <a:cubicBezTo>
                    <a:pt x="459420" y="481399"/>
                    <a:pt x="463551" y="485471"/>
                    <a:pt x="463551" y="489745"/>
                  </a:cubicBezTo>
                  <a:cubicBezTo>
                    <a:pt x="463551" y="506842"/>
                    <a:pt x="397451" y="520702"/>
                    <a:pt x="315913" y="520702"/>
                  </a:cubicBezTo>
                  <a:cubicBezTo>
                    <a:pt x="254759" y="520702"/>
                    <a:pt x="202290" y="512906"/>
                    <a:pt x="179877" y="501795"/>
                  </a:cubicBezTo>
                  <a:lnTo>
                    <a:pt x="178211" y="500064"/>
                  </a:lnTo>
                  <a:lnTo>
                    <a:pt x="41287" y="514350"/>
                  </a:lnTo>
                  <a:lnTo>
                    <a:pt x="41275" y="514343"/>
                  </a:lnTo>
                  <a:lnTo>
                    <a:pt x="41275" y="514350"/>
                  </a:lnTo>
                  <a:lnTo>
                    <a:pt x="0" y="509587"/>
                  </a:lnTo>
                  <a:lnTo>
                    <a:pt x="0" y="4762"/>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noAutofit/>
            </a:bodyPr>
            <a:lstStyle/>
            <a:p>
              <a:endParaRPr lang="en-US">
                <a:solidFill>
                  <a:srgbClr val="676767"/>
                </a:solidFill>
                <a:latin typeface="Arial"/>
              </a:endParaRPr>
            </a:p>
          </p:txBody>
        </p:sp>
        <p:sp>
          <p:nvSpPr>
            <p:cNvPr id="416" name="Rectangle 85"/>
            <p:cNvSpPr>
              <a:spLocks noChangeArrowheads="1"/>
            </p:cNvSpPr>
            <p:nvPr/>
          </p:nvSpPr>
          <p:spPr bwMode="auto">
            <a:xfrm>
              <a:off x="1456011" y="3739977"/>
              <a:ext cx="542925" cy="3063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17" name="Freeform 88"/>
            <p:cNvSpPr>
              <a:spLocks/>
            </p:cNvSpPr>
            <p:nvPr/>
          </p:nvSpPr>
          <p:spPr bwMode="auto">
            <a:xfrm>
              <a:off x="824188" y="3701877"/>
              <a:ext cx="554037" cy="400050"/>
            </a:xfrm>
            <a:custGeom>
              <a:avLst/>
              <a:gdLst>
                <a:gd name="T0" fmla="*/ 349 w 349"/>
                <a:gd name="T1" fmla="*/ 222 h 252"/>
                <a:gd name="T2" fmla="*/ 0 w 349"/>
                <a:gd name="T3" fmla="*/ 252 h 252"/>
                <a:gd name="T4" fmla="*/ 0 w 349"/>
                <a:gd name="T5" fmla="*/ 0 h 252"/>
                <a:gd name="T6" fmla="*/ 349 w 349"/>
                <a:gd name="T7" fmla="*/ 19 h 252"/>
                <a:gd name="T8" fmla="*/ 349 w 349"/>
                <a:gd name="T9" fmla="*/ 222 h 252"/>
              </a:gdLst>
              <a:ahLst/>
              <a:cxnLst>
                <a:cxn ang="0">
                  <a:pos x="T0" y="T1"/>
                </a:cxn>
                <a:cxn ang="0">
                  <a:pos x="T2" y="T3"/>
                </a:cxn>
                <a:cxn ang="0">
                  <a:pos x="T4" y="T5"/>
                </a:cxn>
                <a:cxn ang="0">
                  <a:pos x="T6" y="T7"/>
                </a:cxn>
                <a:cxn ang="0">
                  <a:pos x="T8" y="T9"/>
                </a:cxn>
              </a:cxnLst>
              <a:rect l="0" t="0" r="r" b="b"/>
              <a:pathLst>
                <a:path w="349" h="252">
                  <a:moveTo>
                    <a:pt x="349" y="222"/>
                  </a:moveTo>
                  <a:lnTo>
                    <a:pt x="0" y="252"/>
                  </a:lnTo>
                  <a:lnTo>
                    <a:pt x="0" y="0"/>
                  </a:lnTo>
                  <a:lnTo>
                    <a:pt x="349" y="19"/>
                  </a:lnTo>
                  <a:lnTo>
                    <a:pt x="349" y="2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sp>
          <p:nvSpPr>
            <p:cNvPr id="419" name="Freeform 91"/>
            <p:cNvSpPr>
              <a:spLocks/>
            </p:cNvSpPr>
            <p:nvPr/>
          </p:nvSpPr>
          <p:spPr bwMode="auto">
            <a:xfrm>
              <a:off x="2078313" y="3701875"/>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676767"/>
                </a:solidFill>
                <a:latin typeface="Arial"/>
              </a:endParaRPr>
            </a:p>
          </p:txBody>
        </p:sp>
      </p:grpSp>
      <p:sp>
        <p:nvSpPr>
          <p:cNvPr id="341" name="Round Same Side Corner Rectangle 340"/>
          <p:cNvSpPr/>
          <p:nvPr/>
        </p:nvSpPr>
        <p:spPr>
          <a:xfrm rot="16200000">
            <a:off x="3039335" y="2729927"/>
            <a:ext cx="159409" cy="156061"/>
          </a:xfrm>
          <a:prstGeom prst="round2SameRect">
            <a:avLst>
              <a:gd name="adj1" fmla="val 50000"/>
              <a:gd name="adj2" fmla="val 0"/>
            </a:avLst>
          </a:prstGeom>
          <a:solidFill>
            <a:schemeClr val="tx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endParaRPr>
          </a:p>
        </p:txBody>
      </p:sp>
      <p:sp>
        <p:nvSpPr>
          <p:cNvPr id="387" name="Freeform 386"/>
          <p:cNvSpPr/>
          <p:nvPr/>
        </p:nvSpPr>
        <p:spPr>
          <a:xfrm rot="10800000" flipV="1">
            <a:off x="2845602" y="2295814"/>
            <a:ext cx="1232504" cy="688296"/>
          </a:xfrm>
          <a:custGeom>
            <a:avLst/>
            <a:gdLst>
              <a:gd name="connsiteX0" fmla="*/ 1352519 w 1352519"/>
              <a:gd name="connsiteY0" fmla="*/ 0 h 773314"/>
              <a:gd name="connsiteX1" fmla="*/ 478697 w 1352519"/>
              <a:gd name="connsiteY1" fmla="*/ 0 h 773314"/>
              <a:gd name="connsiteX2" fmla="*/ 282886 w 1352519"/>
              <a:gd name="connsiteY2" fmla="*/ 290640 h 773314"/>
              <a:gd name="connsiteX3" fmla="*/ 56915 w 1352519"/>
              <a:gd name="connsiteY3" fmla="*/ 666597 h 773314"/>
              <a:gd name="connsiteX4" fmla="*/ 0 w 1352519"/>
              <a:gd name="connsiteY4" fmla="*/ 773314 h 773314"/>
              <a:gd name="connsiteX5" fmla="*/ 852647 w 1352519"/>
              <a:gd name="connsiteY5" fmla="*/ 773314 h 773314"/>
              <a:gd name="connsiteX6" fmla="*/ 910275 w 1352519"/>
              <a:gd name="connsiteY6" fmla="*/ 669184 h 773314"/>
              <a:gd name="connsiteX7" fmla="*/ 1129718 w 1352519"/>
              <a:gd name="connsiteY7" fmla="*/ 317546 h 773314"/>
              <a:gd name="connsiteX0" fmla="*/ 1352519 w 1352519"/>
              <a:gd name="connsiteY0" fmla="*/ 7009 h 780323"/>
              <a:gd name="connsiteX1" fmla="*/ 392337 w 1352519"/>
              <a:gd name="connsiteY1" fmla="*/ 0 h 780323"/>
              <a:gd name="connsiteX2" fmla="*/ 282886 w 1352519"/>
              <a:gd name="connsiteY2" fmla="*/ 297649 h 780323"/>
              <a:gd name="connsiteX3" fmla="*/ 56915 w 1352519"/>
              <a:gd name="connsiteY3" fmla="*/ 673606 h 780323"/>
              <a:gd name="connsiteX4" fmla="*/ 0 w 1352519"/>
              <a:gd name="connsiteY4" fmla="*/ 780323 h 780323"/>
              <a:gd name="connsiteX5" fmla="*/ 852647 w 1352519"/>
              <a:gd name="connsiteY5" fmla="*/ 780323 h 780323"/>
              <a:gd name="connsiteX6" fmla="*/ 910275 w 1352519"/>
              <a:gd name="connsiteY6" fmla="*/ 676193 h 780323"/>
              <a:gd name="connsiteX7" fmla="*/ 1129718 w 1352519"/>
              <a:gd name="connsiteY7" fmla="*/ 324555 h 780323"/>
              <a:gd name="connsiteX8" fmla="*/ 1352519 w 1352519"/>
              <a:gd name="connsiteY8" fmla="*/ 7009 h 780323"/>
              <a:gd name="connsiteX0" fmla="*/ 1352519 w 1352519"/>
              <a:gd name="connsiteY0" fmla="*/ 7009 h 780323"/>
              <a:gd name="connsiteX1" fmla="*/ 392337 w 1352519"/>
              <a:gd name="connsiteY1" fmla="*/ 0 h 780323"/>
              <a:gd name="connsiteX2" fmla="*/ 282886 w 1352519"/>
              <a:gd name="connsiteY2" fmla="*/ 297649 h 780323"/>
              <a:gd name="connsiteX3" fmla="*/ 56915 w 1352519"/>
              <a:gd name="connsiteY3" fmla="*/ 673606 h 780323"/>
              <a:gd name="connsiteX4" fmla="*/ 0 w 1352519"/>
              <a:gd name="connsiteY4" fmla="*/ 780323 h 780323"/>
              <a:gd name="connsiteX5" fmla="*/ 852647 w 1352519"/>
              <a:gd name="connsiteY5" fmla="*/ 780323 h 780323"/>
              <a:gd name="connsiteX6" fmla="*/ 910275 w 1352519"/>
              <a:gd name="connsiteY6" fmla="*/ 676193 h 780323"/>
              <a:gd name="connsiteX7" fmla="*/ 1129718 w 1352519"/>
              <a:gd name="connsiteY7" fmla="*/ 324555 h 780323"/>
              <a:gd name="connsiteX8" fmla="*/ 1352519 w 1352519"/>
              <a:gd name="connsiteY8" fmla="*/ 7009 h 780323"/>
              <a:gd name="connsiteX0" fmla="*/ 1352519 w 1352519"/>
              <a:gd name="connsiteY0" fmla="*/ 7009 h 780323"/>
              <a:gd name="connsiteX1" fmla="*/ 392337 w 1352519"/>
              <a:gd name="connsiteY1" fmla="*/ 0 h 780323"/>
              <a:gd name="connsiteX2" fmla="*/ 221926 w 1352519"/>
              <a:gd name="connsiteY2" fmla="*/ 297649 h 780323"/>
              <a:gd name="connsiteX3" fmla="*/ 56915 w 1352519"/>
              <a:gd name="connsiteY3" fmla="*/ 673606 h 780323"/>
              <a:gd name="connsiteX4" fmla="*/ 0 w 1352519"/>
              <a:gd name="connsiteY4" fmla="*/ 780323 h 780323"/>
              <a:gd name="connsiteX5" fmla="*/ 852647 w 1352519"/>
              <a:gd name="connsiteY5" fmla="*/ 780323 h 780323"/>
              <a:gd name="connsiteX6" fmla="*/ 910275 w 1352519"/>
              <a:gd name="connsiteY6" fmla="*/ 676193 h 780323"/>
              <a:gd name="connsiteX7" fmla="*/ 1129718 w 1352519"/>
              <a:gd name="connsiteY7" fmla="*/ 324555 h 780323"/>
              <a:gd name="connsiteX8" fmla="*/ 1352519 w 1352519"/>
              <a:gd name="connsiteY8" fmla="*/ 7009 h 780323"/>
              <a:gd name="connsiteX0" fmla="*/ 1352519 w 1352519"/>
              <a:gd name="connsiteY0" fmla="*/ 7009 h 780323"/>
              <a:gd name="connsiteX1" fmla="*/ 392337 w 1352519"/>
              <a:gd name="connsiteY1" fmla="*/ 0 h 780323"/>
              <a:gd name="connsiteX2" fmla="*/ 221926 w 1352519"/>
              <a:gd name="connsiteY2" fmla="*/ 297649 h 780323"/>
              <a:gd name="connsiteX3" fmla="*/ 41675 w 1352519"/>
              <a:gd name="connsiteY3" fmla="*/ 673605 h 780323"/>
              <a:gd name="connsiteX4" fmla="*/ 0 w 1352519"/>
              <a:gd name="connsiteY4" fmla="*/ 780323 h 780323"/>
              <a:gd name="connsiteX5" fmla="*/ 852647 w 1352519"/>
              <a:gd name="connsiteY5" fmla="*/ 780323 h 780323"/>
              <a:gd name="connsiteX6" fmla="*/ 910275 w 1352519"/>
              <a:gd name="connsiteY6" fmla="*/ 676193 h 780323"/>
              <a:gd name="connsiteX7" fmla="*/ 1129718 w 1352519"/>
              <a:gd name="connsiteY7" fmla="*/ 324555 h 780323"/>
              <a:gd name="connsiteX8" fmla="*/ 1352519 w 1352519"/>
              <a:gd name="connsiteY8" fmla="*/ 7009 h 780323"/>
              <a:gd name="connsiteX0" fmla="*/ 1245839 w 1245839"/>
              <a:gd name="connsiteY0" fmla="*/ 7009 h 780323"/>
              <a:gd name="connsiteX1" fmla="*/ 392337 w 1245839"/>
              <a:gd name="connsiteY1" fmla="*/ 0 h 780323"/>
              <a:gd name="connsiteX2" fmla="*/ 221926 w 1245839"/>
              <a:gd name="connsiteY2" fmla="*/ 297649 h 780323"/>
              <a:gd name="connsiteX3" fmla="*/ 41675 w 1245839"/>
              <a:gd name="connsiteY3" fmla="*/ 673605 h 780323"/>
              <a:gd name="connsiteX4" fmla="*/ 0 w 1245839"/>
              <a:gd name="connsiteY4" fmla="*/ 780323 h 780323"/>
              <a:gd name="connsiteX5" fmla="*/ 852647 w 1245839"/>
              <a:gd name="connsiteY5" fmla="*/ 780323 h 780323"/>
              <a:gd name="connsiteX6" fmla="*/ 910275 w 1245839"/>
              <a:gd name="connsiteY6" fmla="*/ 676193 h 780323"/>
              <a:gd name="connsiteX7" fmla="*/ 1129718 w 1245839"/>
              <a:gd name="connsiteY7" fmla="*/ 324555 h 780323"/>
              <a:gd name="connsiteX8" fmla="*/ 1245839 w 1245839"/>
              <a:gd name="connsiteY8" fmla="*/ 7009 h 780323"/>
              <a:gd name="connsiteX0" fmla="*/ 1245839 w 1245839"/>
              <a:gd name="connsiteY0" fmla="*/ 7009 h 780323"/>
              <a:gd name="connsiteX1" fmla="*/ 392337 w 1245839"/>
              <a:gd name="connsiteY1" fmla="*/ 0 h 780323"/>
              <a:gd name="connsiteX2" fmla="*/ 221926 w 1245839"/>
              <a:gd name="connsiteY2" fmla="*/ 297649 h 780323"/>
              <a:gd name="connsiteX3" fmla="*/ 41675 w 1245839"/>
              <a:gd name="connsiteY3" fmla="*/ 673605 h 780323"/>
              <a:gd name="connsiteX4" fmla="*/ 0 w 1245839"/>
              <a:gd name="connsiteY4" fmla="*/ 780323 h 780323"/>
              <a:gd name="connsiteX5" fmla="*/ 852647 w 1245839"/>
              <a:gd name="connsiteY5" fmla="*/ 780323 h 780323"/>
              <a:gd name="connsiteX6" fmla="*/ 910275 w 1245839"/>
              <a:gd name="connsiteY6" fmla="*/ 676193 h 780323"/>
              <a:gd name="connsiteX7" fmla="*/ 1089078 w 1245839"/>
              <a:gd name="connsiteY7" fmla="*/ 310537 h 780323"/>
              <a:gd name="connsiteX8" fmla="*/ 1245839 w 1245839"/>
              <a:gd name="connsiteY8" fmla="*/ 7009 h 780323"/>
              <a:gd name="connsiteX0" fmla="*/ 1245839 w 1245839"/>
              <a:gd name="connsiteY0" fmla="*/ 7009 h 780323"/>
              <a:gd name="connsiteX1" fmla="*/ 392337 w 1245839"/>
              <a:gd name="connsiteY1" fmla="*/ 0 h 780323"/>
              <a:gd name="connsiteX2" fmla="*/ 221926 w 1245839"/>
              <a:gd name="connsiteY2" fmla="*/ 297649 h 780323"/>
              <a:gd name="connsiteX3" fmla="*/ 41675 w 1245839"/>
              <a:gd name="connsiteY3" fmla="*/ 673605 h 780323"/>
              <a:gd name="connsiteX4" fmla="*/ 0 w 1245839"/>
              <a:gd name="connsiteY4" fmla="*/ 780323 h 780323"/>
              <a:gd name="connsiteX5" fmla="*/ 852647 w 1245839"/>
              <a:gd name="connsiteY5" fmla="*/ 780323 h 780323"/>
              <a:gd name="connsiteX6" fmla="*/ 935675 w 1245839"/>
              <a:gd name="connsiteY6" fmla="*/ 634136 h 780323"/>
              <a:gd name="connsiteX7" fmla="*/ 1089078 w 1245839"/>
              <a:gd name="connsiteY7" fmla="*/ 310537 h 780323"/>
              <a:gd name="connsiteX8" fmla="*/ 1245839 w 1245839"/>
              <a:gd name="connsiteY8" fmla="*/ 7009 h 780323"/>
              <a:gd name="connsiteX0" fmla="*/ 1245839 w 1245839"/>
              <a:gd name="connsiteY0" fmla="*/ 7009 h 780323"/>
              <a:gd name="connsiteX1" fmla="*/ 392337 w 1245839"/>
              <a:gd name="connsiteY1" fmla="*/ 0 h 780323"/>
              <a:gd name="connsiteX2" fmla="*/ 221926 w 1245839"/>
              <a:gd name="connsiteY2" fmla="*/ 297649 h 780323"/>
              <a:gd name="connsiteX3" fmla="*/ 41675 w 1245839"/>
              <a:gd name="connsiteY3" fmla="*/ 673605 h 780323"/>
              <a:gd name="connsiteX4" fmla="*/ 0 w 1245839"/>
              <a:gd name="connsiteY4" fmla="*/ 780323 h 780323"/>
              <a:gd name="connsiteX5" fmla="*/ 852647 w 1245839"/>
              <a:gd name="connsiteY5" fmla="*/ 780323 h 780323"/>
              <a:gd name="connsiteX6" fmla="*/ 935675 w 1245839"/>
              <a:gd name="connsiteY6" fmla="*/ 634136 h 780323"/>
              <a:gd name="connsiteX7" fmla="*/ 1089078 w 1245839"/>
              <a:gd name="connsiteY7" fmla="*/ 310537 h 780323"/>
              <a:gd name="connsiteX8" fmla="*/ 1245839 w 1245839"/>
              <a:gd name="connsiteY8" fmla="*/ 7009 h 780323"/>
              <a:gd name="connsiteX0" fmla="*/ 1173449 w 1173449"/>
              <a:gd name="connsiteY0" fmla="*/ 7009 h 780323"/>
              <a:gd name="connsiteX1" fmla="*/ 39233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35675 w 1173449"/>
              <a:gd name="connsiteY6" fmla="*/ 634136 h 780323"/>
              <a:gd name="connsiteX7" fmla="*/ 1089078 w 1173449"/>
              <a:gd name="connsiteY7" fmla="*/ 310537 h 780323"/>
              <a:gd name="connsiteX8" fmla="*/ 1173449 w 1173449"/>
              <a:gd name="connsiteY8" fmla="*/ 7009 h 780323"/>
              <a:gd name="connsiteX0" fmla="*/ 1173449 w 1173449"/>
              <a:gd name="connsiteY0" fmla="*/ 7009 h 780323"/>
              <a:gd name="connsiteX1" fmla="*/ 39233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35675 w 1173449"/>
              <a:gd name="connsiteY6" fmla="*/ 634136 h 780323"/>
              <a:gd name="connsiteX7" fmla="*/ 1058598 w 1173449"/>
              <a:gd name="connsiteY7" fmla="*/ 284251 h 780323"/>
              <a:gd name="connsiteX8" fmla="*/ 1173449 w 1173449"/>
              <a:gd name="connsiteY8" fmla="*/ 7009 h 780323"/>
              <a:gd name="connsiteX0" fmla="*/ 1173449 w 1173449"/>
              <a:gd name="connsiteY0" fmla="*/ 7009 h 780323"/>
              <a:gd name="connsiteX1" fmla="*/ 39233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21926 w 1173449"/>
              <a:gd name="connsiteY2" fmla="*/ 297649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41675 w 1173449"/>
              <a:gd name="connsiteY3" fmla="*/ 673605 h 780323"/>
              <a:gd name="connsiteX4" fmla="*/ 0 w 1173449"/>
              <a:gd name="connsiteY4" fmla="*/ 780323 h 780323"/>
              <a:gd name="connsiteX5" fmla="*/ 852647 w 1173449"/>
              <a:gd name="connsiteY5" fmla="*/ 780323 h 780323"/>
              <a:gd name="connsiteX6" fmla="*/ 916625 w 1173449"/>
              <a:gd name="connsiteY6" fmla="*/ 607850 h 780323"/>
              <a:gd name="connsiteX7" fmla="*/ 1058598 w 1173449"/>
              <a:gd name="connsiteY7" fmla="*/ 284251 h 780323"/>
              <a:gd name="connsiteX8" fmla="*/ 1173449 w 1173449"/>
              <a:gd name="connsiteY8" fmla="*/ 7009 h 780323"/>
              <a:gd name="connsiteX0" fmla="*/ 1200541 w 1200541"/>
              <a:gd name="connsiteY0" fmla="*/ 7009 h 780323"/>
              <a:gd name="connsiteX1" fmla="*/ 411809 w 1200541"/>
              <a:gd name="connsiteY1" fmla="*/ 0 h 780323"/>
              <a:gd name="connsiteX2" fmla="*/ 229968 w 1200541"/>
              <a:gd name="connsiteY2" fmla="*/ 344963 h 780323"/>
              <a:gd name="connsiteX3" fmla="*/ 27092 w 1200541"/>
              <a:gd name="connsiteY3" fmla="*/ 780323 h 780323"/>
              <a:gd name="connsiteX4" fmla="*/ 879739 w 1200541"/>
              <a:gd name="connsiteY4" fmla="*/ 780323 h 780323"/>
              <a:gd name="connsiteX5" fmla="*/ 943717 w 1200541"/>
              <a:gd name="connsiteY5" fmla="*/ 607850 h 780323"/>
              <a:gd name="connsiteX6" fmla="*/ 1085690 w 1200541"/>
              <a:gd name="connsiteY6" fmla="*/ 284251 h 780323"/>
              <a:gd name="connsiteX7" fmla="*/ 1200541 w 1200541"/>
              <a:gd name="connsiteY7"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84717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75192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75192 w 1173449"/>
              <a:gd name="connsiteY1" fmla="*/ 0 h 780323"/>
              <a:gd name="connsiteX2" fmla="*/ 202876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75192 w 1173449"/>
              <a:gd name="connsiteY1" fmla="*/ 0 h 780323"/>
              <a:gd name="connsiteX2" fmla="*/ 204781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173449 w 1173449"/>
              <a:gd name="connsiteY0" fmla="*/ 7009 h 780323"/>
              <a:gd name="connsiteX1" fmla="*/ 375192 w 1173449"/>
              <a:gd name="connsiteY1" fmla="*/ 0 h 780323"/>
              <a:gd name="connsiteX2" fmla="*/ 204781 w 1173449"/>
              <a:gd name="connsiteY2" fmla="*/ 344963 h 780323"/>
              <a:gd name="connsiteX3" fmla="*/ 0 w 1173449"/>
              <a:gd name="connsiteY3" fmla="*/ 780323 h 780323"/>
              <a:gd name="connsiteX4" fmla="*/ 852647 w 1173449"/>
              <a:gd name="connsiteY4" fmla="*/ 780323 h 780323"/>
              <a:gd name="connsiteX5" fmla="*/ 916625 w 1173449"/>
              <a:gd name="connsiteY5" fmla="*/ 607850 h 780323"/>
              <a:gd name="connsiteX6" fmla="*/ 1058598 w 1173449"/>
              <a:gd name="connsiteY6" fmla="*/ 284251 h 780323"/>
              <a:gd name="connsiteX7" fmla="*/ 1173449 w 1173449"/>
              <a:gd name="connsiteY7" fmla="*/ 7009 h 780323"/>
              <a:gd name="connsiteX0" fmla="*/ 1230599 w 1230599"/>
              <a:gd name="connsiteY0" fmla="*/ 13448 h 780323"/>
              <a:gd name="connsiteX1" fmla="*/ 375192 w 1230599"/>
              <a:gd name="connsiteY1" fmla="*/ 0 h 780323"/>
              <a:gd name="connsiteX2" fmla="*/ 204781 w 1230599"/>
              <a:gd name="connsiteY2" fmla="*/ 344963 h 780323"/>
              <a:gd name="connsiteX3" fmla="*/ 0 w 1230599"/>
              <a:gd name="connsiteY3" fmla="*/ 780323 h 780323"/>
              <a:gd name="connsiteX4" fmla="*/ 852647 w 1230599"/>
              <a:gd name="connsiteY4" fmla="*/ 780323 h 780323"/>
              <a:gd name="connsiteX5" fmla="*/ 916625 w 1230599"/>
              <a:gd name="connsiteY5" fmla="*/ 607850 h 780323"/>
              <a:gd name="connsiteX6" fmla="*/ 1058598 w 1230599"/>
              <a:gd name="connsiteY6" fmla="*/ 284251 h 780323"/>
              <a:gd name="connsiteX7" fmla="*/ 1230599 w 1230599"/>
              <a:gd name="connsiteY7" fmla="*/ 13448 h 780323"/>
              <a:gd name="connsiteX0" fmla="*/ 1230599 w 1230599"/>
              <a:gd name="connsiteY0" fmla="*/ 13448 h 780323"/>
              <a:gd name="connsiteX1" fmla="*/ 375192 w 1230599"/>
              <a:gd name="connsiteY1" fmla="*/ 0 h 780323"/>
              <a:gd name="connsiteX2" fmla="*/ 204781 w 1230599"/>
              <a:gd name="connsiteY2" fmla="*/ 344963 h 780323"/>
              <a:gd name="connsiteX3" fmla="*/ 0 w 1230599"/>
              <a:gd name="connsiteY3" fmla="*/ 780323 h 780323"/>
              <a:gd name="connsiteX4" fmla="*/ 852647 w 1230599"/>
              <a:gd name="connsiteY4" fmla="*/ 780323 h 780323"/>
              <a:gd name="connsiteX5" fmla="*/ 916625 w 1230599"/>
              <a:gd name="connsiteY5" fmla="*/ 607850 h 780323"/>
              <a:gd name="connsiteX6" fmla="*/ 1066218 w 1230599"/>
              <a:gd name="connsiteY6" fmla="*/ 301421 h 780323"/>
              <a:gd name="connsiteX7" fmla="*/ 1230599 w 1230599"/>
              <a:gd name="connsiteY7" fmla="*/ 13448 h 780323"/>
              <a:gd name="connsiteX0" fmla="*/ 1230599 w 1230599"/>
              <a:gd name="connsiteY0" fmla="*/ 13448 h 780323"/>
              <a:gd name="connsiteX1" fmla="*/ 375192 w 1230599"/>
              <a:gd name="connsiteY1" fmla="*/ 0 h 780323"/>
              <a:gd name="connsiteX2" fmla="*/ 204781 w 1230599"/>
              <a:gd name="connsiteY2" fmla="*/ 344963 h 780323"/>
              <a:gd name="connsiteX3" fmla="*/ 0 w 1230599"/>
              <a:gd name="connsiteY3" fmla="*/ 780323 h 780323"/>
              <a:gd name="connsiteX4" fmla="*/ 852647 w 1230599"/>
              <a:gd name="connsiteY4" fmla="*/ 780323 h 780323"/>
              <a:gd name="connsiteX5" fmla="*/ 916625 w 1230599"/>
              <a:gd name="connsiteY5" fmla="*/ 607850 h 780323"/>
              <a:gd name="connsiteX6" fmla="*/ 1066218 w 1230599"/>
              <a:gd name="connsiteY6" fmla="*/ 301421 h 780323"/>
              <a:gd name="connsiteX7" fmla="*/ 1230599 w 1230599"/>
              <a:gd name="connsiteY7" fmla="*/ 13448 h 780323"/>
              <a:gd name="connsiteX0" fmla="*/ 1230599 w 1230599"/>
              <a:gd name="connsiteY0" fmla="*/ 13448 h 780323"/>
              <a:gd name="connsiteX1" fmla="*/ 375192 w 1230599"/>
              <a:gd name="connsiteY1" fmla="*/ 0 h 780323"/>
              <a:gd name="connsiteX2" fmla="*/ 204781 w 1230599"/>
              <a:gd name="connsiteY2" fmla="*/ 344963 h 780323"/>
              <a:gd name="connsiteX3" fmla="*/ 0 w 1230599"/>
              <a:gd name="connsiteY3" fmla="*/ 780323 h 780323"/>
              <a:gd name="connsiteX4" fmla="*/ 852647 w 1230599"/>
              <a:gd name="connsiteY4" fmla="*/ 780323 h 780323"/>
              <a:gd name="connsiteX5" fmla="*/ 916625 w 1230599"/>
              <a:gd name="connsiteY5" fmla="*/ 607850 h 780323"/>
              <a:gd name="connsiteX6" fmla="*/ 1066218 w 1230599"/>
              <a:gd name="connsiteY6" fmla="*/ 301421 h 780323"/>
              <a:gd name="connsiteX7" fmla="*/ 1230599 w 1230599"/>
              <a:gd name="connsiteY7" fmla="*/ 13448 h 780323"/>
              <a:gd name="connsiteX0" fmla="*/ 1236314 w 1236314"/>
              <a:gd name="connsiteY0" fmla="*/ 7009 h 780323"/>
              <a:gd name="connsiteX1" fmla="*/ 375192 w 1236314"/>
              <a:gd name="connsiteY1" fmla="*/ 0 h 780323"/>
              <a:gd name="connsiteX2" fmla="*/ 204781 w 1236314"/>
              <a:gd name="connsiteY2" fmla="*/ 344963 h 780323"/>
              <a:gd name="connsiteX3" fmla="*/ 0 w 1236314"/>
              <a:gd name="connsiteY3" fmla="*/ 780323 h 780323"/>
              <a:gd name="connsiteX4" fmla="*/ 852647 w 1236314"/>
              <a:gd name="connsiteY4" fmla="*/ 780323 h 780323"/>
              <a:gd name="connsiteX5" fmla="*/ 916625 w 1236314"/>
              <a:gd name="connsiteY5" fmla="*/ 607850 h 780323"/>
              <a:gd name="connsiteX6" fmla="*/ 1066218 w 1236314"/>
              <a:gd name="connsiteY6" fmla="*/ 301421 h 780323"/>
              <a:gd name="connsiteX7" fmla="*/ 1236314 w 1236314"/>
              <a:gd name="connsiteY7" fmla="*/ 7009 h 780323"/>
              <a:gd name="connsiteX0" fmla="*/ 1232504 w 1232504"/>
              <a:gd name="connsiteY0" fmla="*/ 4863 h 780323"/>
              <a:gd name="connsiteX1" fmla="*/ 375192 w 1232504"/>
              <a:gd name="connsiteY1" fmla="*/ 0 h 780323"/>
              <a:gd name="connsiteX2" fmla="*/ 204781 w 1232504"/>
              <a:gd name="connsiteY2" fmla="*/ 344963 h 780323"/>
              <a:gd name="connsiteX3" fmla="*/ 0 w 1232504"/>
              <a:gd name="connsiteY3" fmla="*/ 780323 h 780323"/>
              <a:gd name="connsiteX4" fmla="*/ 852647 w 1232504"/>
              <a:gd name="connsiteY4" fmla="*/ 780323 h 780323"/>
              <a:gd name="connsiteX5" fmla="*/ 916625 w 1232504"/>
              <a:gd name="connsiteY5" fmla="*/ 607850 h 780323"/>
              <a:gd name="connsiteX6" fmla="*/ 1066218 w 1232504"/>
              <a:gd name="connsiteY6" fmla="*/ 301421 h 780323"/>
              <a:gd name="connsiteX7" fmla="*/ 1232504 w 1232504"/>
              <a:gd name="connsiteY7" fmla="*/ 4863 h 780323"/>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916625 w 1232504"/>
              <a:gd name="connsiteY5" fmla="*/ 602987 h 775460"/>
              <a:gd name="connsiteX6" fmla="*/ 1066218 w 1232504"/>
              <a:gd name="connsiteY6" fmla="*/ 296558 h 775460"/>
              <a:gd name="connsiteX7" fmla="*/ 1232504 w 1232504"/>
              <a:gd name="connsiteY7"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1066218 w 1232504"/>
              <a:gd name="connsiteY5" fmla="*/ 29655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5264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2978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4121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41217 w 1232504"/>
              <a:gd name="connsiteY4" fmla="*/ 775460 h 775460"/>
              <a:gd name="connsiteX5" fmla="*/ 1007163 w 1232504"/>
              <a:gd name="connsiteY5" fmla="*/ 416748 h 775460"/>
              <a:gd name="connsiteX6" fmla="*/ 1232504 w 1232504"/>
              <a:gd name="connsiteY6" fmla="*/ 0 h 775460"/>
              <a:gd name="connsiteX0" fmla="*/ 1232504 w 1232504"/>
              <a:gd name="connsiteY0" fmla="*/ 0 h 775460"/>
              <a:gd name="connsiteX1" fmla="*/ 375192 w 1232504"/>
              <a:gd name="connsiteY1" fmla="*/ 3722 h 775460"/>
              <a:gd name="connsiteX2" fmla="*/ 204781 w 1232504"/>
              <a:gd name="connsiteY2" fmla="*/ 340100 h 775460"/>
              <a:gd name="connsiteX3" fmla="*/ 0 w 1232504"/>
              <a:gd name="connsiteY3" fmla="*/ 775460 h 775460"/>
              <a:gd name="connsiteX4" fmla="*/ 841217 w 1232504"/>
              <a:gd name="connsiteY4" fmla="*/ 775460 h 775460"/>
              <a:gd name="connsiteX5" fmla="*/ 1007163 w 1232504"/>
              <a:gd name="connsiteY5" fmla="*/ 416748 h 775460"/>
              <a:gd name="connsiteX6" fmla="*/ 1232504 w 1232504"/>
              <a:gd name="connsiteY6" fmla="*/ 0 h 77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504" h="775460">
                <a:moveTo>
                  <a:pt x="1232504" y="0"/>
                </a:moveTo>
                <a:lnTo>
                  <a:pt x="375192" y="3722"/>
                </a:lnTo>
                <a:cubicBezTo>
                  <a:pt x="313732" y="140030"/>
                  <a:pt x="270051" y="201164"/>
                  <a:pt x="204781" y="340100"/>
                </a:cubicBezTo>
                <a:cubicBezTo>
                  <a:pt x="140662" y="470154"/>
                  <a:pt x="116495" y="532044"/>
                  <a:pt x="0" y="775460"/>
                </a:cubicBezTo>
                <a:lnTo>
                  <a:pt x="841217" y="775460"/>
                </a:lnTo>
                <a:cubicBezTo>
                  <a:pt x="907962" y="623695"/>
                  <a:pt x="906128" y="635046"/>
                  <a:pt x="1007163" y="416748"/>
                </a:cubicBezTo>
                <a:cubicBezTo>
                  <a:pt x="1124187" y="189836"/>
                  <a:pt x="1157390" y="138916"/>
                  <a:pt x="1232504" y="0"/>
                </a:cubicBezTo>
                <a:close/>
              </a:path>
            </a:pathLst>
          </a:cu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FFFF"/>
              </a:solidFill>
            </a:endParaRPr>
          </a:p>
        </p:txBody>
      </p:sp>
      <p:sp>
        <p:nvSpPr>
          <p:cNvPr id="579" name="Rectangle 578"/>
          <p:cNvSpPr/>
          <p:nvPr/>
        </p:nvSpPr>
        <p:spPr>
          <a:xfrm>
            <a:off x="3126959" y="2468527"/>
            <a:ext cx="713337" cy="338554"/>
          </a:xfrm>
          <a:prstGeom prst="rect">
            <a:avLst/>
          </a:prstGeom>
        </p:spPr>
        <p:txBody>
          <a:bodyPr wrap="none" lIns="0" tIns="0" rIns="0" bIns="0">
            <a:spAutoFit/>
          </a:bodyPr>
          <a:lstStyle/>
          <a:p>
            <a:pPr algn="ctr"/>
            <a:r>
              <a:rPr lang="en-US" sz="1100" b="1" dirty="0">
                <a:solidFill>
                  <a:srgbClr val="676767"/>
                </a:solidFill>
                <a:latin typeface="Arial"/>
                <a:cs typeface="+mn-cs"/>
              </a:rPr>
              <a:t>Analyze &amp; </a:t>
            </a:r>
            <a:br>
              <a:rPr lang="en-US" sz="1100" b="1" dirty="0">
                <a:solidFill>
                  <a:srgbClr val="676767"/>
                </a:solidFill>
                <a:latin typeface="Arial"/>
                <a:cs typeface="+mn-cs"/>
              </a:rPr>
            </a:br>
            <a:r>
              <a:rPr lang="en-US" sz="1100" b="1" dirty="0">
                <a:solidFill>
                  <a:srgbClr val="676767"/>
                </a:solidFill>
                <a:latin typeface="Arial"/>
                <a:cs typeface="+mn-cs"/>
              </a:rPr>
              <a:t>Control</a:t>
            </a:r>
          </a:p>
        </p:txBody>
      </p:sp>
    </p:spTree>
    <p:extLst>
      <p:ext uri="{BB962C8B-B14F-4D97-AF65-F5344CB8AC3E}">
        <p14:creationId xmlns:p14="http://schemas.microsoft.com/office/powerpoint/2010/main" val="10890953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4367" y="1813423"/>
            <a:ext cx="2644411" cy="2170239"/>
            <a:chOff x="194367" y="1813423"/>
            <a:chExt cx="2644411" cy="2170239"/>
          </a:xfrm>
        </p:grpSpPr>
        <p:grpSp>
          <p:nvGrpSpPr>
            <p:cNvPr id="233" name="Group 232"/>
            <p:cNvGrpSpPr/>
            <p:nvPr/>
          </p:nvGrpSpPr>
          <p:grpSpPr>
            <a:xfrm>
              <a:off x="1576906" y="1813423"/>
              <a:ext cx="1261872" cy="2170239"/>
              <a:chOff x="3347265" y="717630"/>
              <a:chExt cx="1261872" cy="2170239"/>
            </a:xfrm>
            <a:solidFill>
              <a:srgbClr val="99CC31"/>
            </a:solidFill>
          </p:grpSpPr>
          <p:sp>
            <p:nvSpPr>
              <p:cNvPr id="234" name="Rectangle 233"/>
              <p:cNvSpPr/>
              <p:nvPr/>
            </p:nvSpPr>
            <p:spPr>
              <a:xfrm rot="10800000" flipV="1">
                <a:off x="3347265" y="717630"/>
                <a:ext cx="1261872" cy="217023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Business Readiness Score</a:t>
                </a:r>
              </a:p>
              <a:p>
                <a:pPr algn="ctr"/>
                <a:endParaRPr lang="en-IN" sz="1600" dirty="0"/>
              </a:p>
            </p:txBody>
          </p:sp>
          <p:pic>
            <p:nvPicPr>
              <p:cNvPr id="235" name="Picture 234"/>
              <p:cNvPicPr>
                <a:picLocks noChangeAspect="1"/>
              </p:cNvPicPr>
              <p:nvPr/>
            </p:nvPicPr>
            <p:blipFill rotWithShape="1">
              <a:blip r:embed="rId5" cstate="print">
                <a:extLst>
                  <a:ext uri="{28A0092B-C50C-407E-A947-70E740481C1C}">
                    <a14:useLocalDpi xmlns:a14="http://schemas.microsoft.com/office/drawing/2010/main" val="0"/>
                  </a:ext>
                </a:extLst>
              </a:blip>
              <a:srcRect l="17102" t="25801"/>
              <a:stretch/>
            </p:blipFill>
            <p:spPr>
              <a:xfrm>
                <a:off x="3978201" y="2210958"/>
                <a:ext cx="568241" cy="615555"/>
              </a:xfrm>
              <a:prstGeom prst="rect">
                <a:avLst/>
              </a:prstGeom>
              <a:grpFill/>
              <a:ln>
                <a:noFill/>
              </a:ln>
            </p:spPr>
          </p:pic>
        </p:grpSp>
        <p:grpSp>
          <p:nvGrpSpPr>
            <p:cNvPr id="230" name="Group 229"/>
            <p:cNvGrpSpPr/>
            <p:nvPr/>
          </p:nvGrpSpPr>
          <p:grpSpPr>
            <a:xfrm>
              <a:off x="194367" y="1813423"/>
              <a:ext cx="1261872" cy="2170239"/>
              <a:chOff x="1980832" y="717630"/>
              <a:chExt cx="1261872" cy="2170239"/>
            </a:xfrm>
            <a:solidFill>
              <a:srgbClr val="99CC31"/>
            </a:solidFill>
          </p:grpSpPr>
          <p:sp>
            <p:nvSpPr>
              <p:cNvPr id="231" name="Rectangle 230"/>
              <p:cNvSpPr/>
              <p:nvPr/>
            </p:nvSpPr>
            <p:spPr>
              <a:xfrm rot="10800000" flipV="1">
                <a:off x="1980832" y="717630"/>
                <a:ext cx="1261872" cy="217023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Audit</a:t>
                </a:r>
              </a:p>
            </p:txBody>
          </p:sp>
          <p:pic>
            <p:nvPicPr>
              <p:cNvPr id="232" name="Picture 231"/>
              <p:cNvPicPr>
                <a:picLocks noChangeAspect="1"/>
              </p:cNvPicPr>
              <p:nvPr/>
            </p:nvPicPr>
            <p:blipFill rotWithShape="1">
              <a:blip r:embed="rId5" cstate="print">
                <a:extLst>
                  <a:ext uri="{28A0092B-C50C-407E-A947-70E740481C1C}">
                    <a14:useLocalDpi xmlns:a14="http://schemas.microsoft.com/office/drawing/2010/main" val="0"/>
                  </a:ext>
                </a:extLst>
              </a:blip>
              <a:srcRect l="17102" t="25801"/>
              <a:stretch/>
            </p:blipFill>
            <p:spPr>
              <a:xfrm>
                <a:off x="2619920" y="2210958"/>
                <a:ext cx="568241" cy="615555"/>
              </a:xfrm>
              <a:prstGeom prst="rect">
                <a:avLst/>
              </a:prstGeom>
              <a:grpFill/>
              <a:ln>
                <a:noFill/>
              </a:ln>
            </p:spPr>
          </p:pic>
        </p:grpSp>
      </p:gr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495721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63"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1" name="Title 10"/>
          <p:cNvSpPr>
            <a:spLocks noGrp="1"/>
          </p:cNvSpPr>
          <p:nvPr>
            <p:ph type="title"/>
          </p:nvPr>
        </p:nvSpPr>
        <p:spPr/>
        <p:txBody>
          <a:bodyPr/>
          <a:lstStyle/>
          <a:p>
            <a:r>
              <a:rPr lang="en-US"/>
              <a:t>Identify which cloud apps are being used in your environment</a:t>
            </a:r>
            <a:endParaRPr lang="en-US" dirty="0"/>
          </a:p>
        </p:txBody>
      </p:sp>
      <p:grpSp>
        <p:nvGrpSpPr>
          <p:cNvPr id="238" name="Group 237"/>
          <p:cNvGrpSpPr/>
          <p:nvPr/>
        </p:nvGrpSpPr>
        <p:grpSpPr>
          <a:xfrm>
            <a:off x="1533931" y="1193799"/>
            <a:ext cx="7419885" cy="3387725"/>
            <a:chOff x="1533931" y="1193799"/>
            <a:chExt cx="7419885" cy="3387725"/>
          </a:xfrm>
        </p:grpSpPr>
        <p:sp>
          <p:nvSpPr>
            <p:cNvPr id="44" name="Rectangle 43"/>
            <p:cNvSpPr/>
            <p:nvPr/>
          </p:nvSpPr>
          <p:spPr>
            <a:xfrm>
              <a:off x="2075244" y="1193799"/>
              <a:ext cx="6878572" cy="3387725"/>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4" name="Rectangle 123"/>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 name="Group 16"/>
          <p:cNvGrpSpPr/>
          <p:nvPr/>
        </p:nvGrpSpPr>
        <p:grpSpPr>
          <a:xfrm>
            <a:off x="1713298" y="1510874"/>
            <a:ext cx="4388070" cy="2824906"/>
            <a:chOff x="1625403" y="1268158"/>
            <a:chExt cx="3841590" cy="2473099"/>
          </a:xfrm>
        </p:grpSpPr>
        <p:pic>
          <p:nvPicPr>
            <p:cNvPr id="26" name="Picture 2" descr="\\psf\Host\Volumes\EP File Share\The Spur Group\C14675 - Cisco Security Refresh-Cisco Security Refresh\T4325\Artwork\macboog-retina-big.png"/>
            <p:cNvPicPr>
              <a:picLocks noChangeAspect="1" noChangeArrowheads="1"/>
            </p:cNvPicPr>
            <p:nvPr/>
          </p:nvPicPr>
          <p:blipFill rotWithShape="1">
            <a:blip r:embed="rId8">
              <a:extLst>
                <a:ext uri="{28A0092B-C50C-407E-A947-70E740481C1C}">
                  <a14:useLocalDpi xmlns:a14="http://schemas.microsoft.com/office/drawing/2010/main" val="0"/>
                </a:ext>
              </a:extLst>
            </a:blip>
            <a:srcRect l="6360" r="6360" b="8637"/>
            <a:stretch/>
          </p:blipFill>
          <p:spPr bwMode="auto">
            <a:xfrm>
              <a:off x="1625403" y="1268158"/>
              <a:ext cx="3841590" cy="24730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8"/>
            <p:cNvPicPr>
              <a:picLocks noChangeAspect="1"/>
            </p:cNvPicPr>
            <p:nvPr/>
          </p:nvPicPr>
          <p:blipFill rotWithShape="1">
            <a:blip r:embed="rId9">
              <a:extLst>
                <a:ext uri="{28A0092B-C50C-407E-A947-70E740481C1C}">
                  <a14:useLocalDpi xmlns:a14="http://schemas.microsoft.com/office/drawing/2010/main" val="0"/>
                </a:ext>
              </a:extLst>
            </a:blip>
            <a:srcRect t="251" b="16720"/>
            <a:stretch/>
          </p:blipFill>
          <p:spPr>
            <a:xfrm>
              <a:off x="2143570" y="1612900"/>
              <a:ext cx="2809429" cy="1749183"/>
            </a:xfrm>
            <a:prstGeom prst="rect">
              <a:avLst/>
            </a:prstGeom>
          </p:spPr>
        </p:pic>
        <p:grpSp>
          <p:nvGrpSpPr>
            <p:cNvPr id="41" name="Group 23"/>
            <p:cNvGrpSpPr/>
            <p:nvPr/>
          </p:nvGrpSpPr>
          <p:grpSpPr>
            <a:xfrm>
              <a:off x="2201941" y="1703620"/>
              <a:ext cx="2147188" cy="1605843"/>
              <a:chOff x="1844193" y="1821536"/>
              <a:chExt cx="2837027" cy="2079904"/>
            </a:xfrm>
          </p:grpSpPr>
          <p:pic>
            <p:nvPicPr>
              <p:cNvPr id="37" name="Picture 36"/>
              <p:cNvPicPr>
                <a:picLocks noChangeAspect="1"/>
              </p:cNvPicPr>
              <p:nvPr/>
            </p:nvPicPr>
            <p:blipFill rotWithShape="1">
              <a:blip r:embed="rId10"/>
              <a:srcRect t="589" b="16722"/>
              <a:stretch/>
            </p:blipFill>
            <p:spPr>
              <a:xfrm>
                <a:off x="1844193" y="2074088"/>
                <a:ext cx="2834487" cy="1827352"/>
              </a:xfrm>
              <a:prstGeom prst="rect">
                <a:avLst/>
              </a:prstGeom>
            </p:spPr>
          </p:pic>
          <p:grpSp>
            <p:nvGrpSpPr>
              <p:cNvPr id="38" name="Group 37"/>
              <p:cNvGrpSpPr/>
              <p:nvPr/>
            </p:nvGrpSpPr>
            <p:grpSpPr>
              <a:xfrm>
                <a:off x="1844193" y="1821536"/>
                <a:ext cx="2837027" cy="252552"/>
                <a:chOff x="1381760" y="1640841"/>
                <a:chExt cx="2812827" cy="233680"/>
              </a:xfrm>
            </p:grpSpPr>
            <p:pic>
              <p:nvPicPr>
                <p:cNvPr id="39" name="Picture 10"/>
                <p:cNvPicPr>
                  <a:picLocks noChangeAspect="1"/>
                </p:cNvPicPr>
                <p:nvPr/>
              </p:nvPicPr>
              <p:blipFill rotWithShape="1">
                <a:blip r:embed="rId11"/>
                <a:srcRect l="189" t="183" b="90152"/>
                <a:stretch/>
              </p:blipFill>
              <p:spPr>
                <a:xfrm>
                  <a:off x="1381760" y="1640841"/>
                  <a:ext cx="2812827" cy="233680"/>
                </a:xfrm>
                <a:prstGeom prst="rect">
                  <a:avLst/>
                </a:prstGeom>
                <a:ln w="0">
                  <a:noFill/>
                </a:ln>
              </p:spPr>
            </p:pic>
            <p:sp>
              <p:nvSpPr>
                <p:cNvPr id="40" name="Rectangle 39"/>
                <p:cNvSpPr/>
                <p:nvPr/>
              </p:nvSpPr>
              <p:spPr>
                <a:xfrm>
                  <a:off x="1647825" y="1667283"/>
                  <a:ext cx="91440" cy="50297"/>
                </a:xfrm>
                <a:prstGeom prst="rect">
                  <a:avLst/>
                </a:prstGeom>
                <a:solidFill>
                  <a:srgbClr val="F1F1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50" b="1" dirty="0">
                      <a:solidFill>
                        <a:schemeClr val="accent3">
                          <a:lumMod val="75000"/>
                        </a:schemeClr>
                      </a:solidFill>
                      <a:latin typeface="+mj-lt"/>
                    </a:rPr>
                    <a:t>Audit</a:t>
                  </a:r>
                </a:p>
              </p:txBody>
            </p:sp>
          </p:grpSp>
        </p:grpSp>
      </p:grpSp>
      <p:sp>
        <p:nvSpPr>
          <p:cNvPr id="48" name="Rounded Rectangle 198"/>
          <p:cNvSpPr/>
          <p:nvPr/>
        </p:nvSpPr>
        <p:spPr>
          <a:xfrm>
            <a:off x="6101368" y="1425619"/>
            <a:ext cx="2792801"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See analysis on cloud apps and compliance risks </a:t>
            </a:r>
          </a:p>
        </p:txBody>
      </p:sp>
      <p:cxnSp>
        <p:nvCxnSpPr>
          <p:cNvPr id="49" name="Straight Connector 199"/>
          <p:cNvCxnSpPr/>
          <p:nvPr/>
        </p:nvCxnSpPr>
        <p:spPr>
          <a:xfrm>
            <a:off x="6459836" y="1516731"/>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200"/>
          <p:cNvSpPr/>
          <p:nvPr/>
        </p:nvSpPr>
        <p:spPr>
          <a:xfrm>
            <a:off x="6117040" y="1528646"/>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endParaRPr lang="en-GB" sz="1100" b="1" dirty="0"/>
          </a:p>
        </p:txBody>
      </p:sp>
      <p:sp>
        <p:nvSpPr>
          <p:cNvPr id="51" name="Rounded Rectangle 201"/>
          <p:cNvSpPr/>
          <p:nvPr/>
        </p:nvSpPr>
        <p:spPr>
          <a:xfrm>
            <a:off x="6101368" y="2026669"/>
            <a:ext cx="2792801"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Understand app usage anomalies </a:t>
            </a:r>
          </a:p>
        </p:txBody>
      </p:sp>
      <p:cxnSp>
        <p:nvCxnSpPr>
          <p:cNvPr id="52" name="Straight Connector 202"/>
          <p:cNvCxnSpPr/>
          <p:nvPr/>
        </p:nvCxnSpPr>
        <p:spPr>
          <a:xfrm>
            <a:off x="6459836" y="2117782"/>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Rectangle 203"/>
          <p:cNvSpPr/>
          <p:nvPr/>
        </p:nvSpPr>
        <p:spPr>
          <a:xfrm>
            <a:off x="6117040" y="2129696"/>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endParaRPr lang="en-GB" sz="1100" b="1" dirty="0"/>
          </a:p>
        </p:txBody>
      </p:sp>
      <p:sp>
        <p:nvSpPr>
          <p:cNvPr id="54" name="Rounded Rectangle 204"/>
          <p:cNvSpPr/>
          <p:nvPr/>
        </p:nvSpPr>
        <p:spPr>
          <a:xfrm>
            <a:off x="6101368" y="2627719"/>
            <a:ext cx="2792801"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Compare and consolidate cloud app usage</a:t>
            </a:r>
          </a:p>
        </p:txBody>
      </p:sp>
      <p:cxnSp>
        <p:nvCxnSpPr>
          <p:cNvPr id="55" name="Straight Connector 205"/>
          <p:cNvCxnSpPr/>
          <p:nvPr/>
        </p:nvCxnSpPr>
        <p:spPr>
          <a:xfrm>
            <a:off x="6459836" y="2718832"/>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Rectangle 206"/>
          <p:cNvSpPr/>
          <p:nvPr/>
        </p:nvSpPr>
        <p:spPr>
          <a:xfrm>
            <a:off x="6117040" y="2730746"/>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endParaRPr lang="en-GB" sz="1100" b="1" dirty="0"/>
          </a:p>
        </p:txBody>
      </p:sp>
      <p:sp>
        <p:nvSpPr>
          <p:cNvPr id="57" name="Rounded Rectangle 207"/>
          <p:cNvSpPr/>
          <p:nvPr/>
        </p:nvSpPr>
        <p:spPr>
          <a:xfrm>
            <a:off x="6101368" y="3228769"/>
            <a:ext cx="2792801"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View rich analysis on risky apps</a:t>
            </a:r>
          </a:p>
        </p:txBody>
      </p:sp>
      <p:cxnSp>
        <p:nvCxnSpPr>
          <p:cNvPr id="58" name="Straight Connector 208"/>
          <p:cNvCxnSpPr/>
          <p:nvPr/>
        </p:nvCxnSpPr>
        <p:spPr>
          <a:xfrm>
            <a:off x="6459836" y="3319882"/>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209"/>
          <p:cNvSpPr/>
          <p:nvPr/>
        </p:nvSpPr>
        <p:spPr>
          <a:xfrm>
            <a:off x="6117040" y="3331796"/>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endParaRPr lang="en-GB" sz="1100" b="1" dirty="0"/>
          </a:p>
        </p:txBody>
      </p:sp>
      <p:sp>
        <p:nvSpPr>
          <p:cNvPr id="61" name="Rounded Rectangle 210"/>
          <p:cNvSpPr/>
          <p:nvPr/>
        </p:nvSpPr>
        <p:spPr>
          <a:xfrm>
            <a:off x="6101368" y="3829818"/>
            <a:ext cx="2792801" cy="540327"/>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IN" sz="1100" dirty="0">
                <a:solidFill>
                  <a:schemeClr val="bg1"/>
                </a:solidFill>
              </a:rPr>
              <a:t>Sanction &amp; block apps methodically </a:t>
            </a:r>
          </a:p>
        </p:txBody>
      </p:sp>
      <p:cxnSp>
        <p:nvCxnSpPr>
          <p:cNvPr id="62" name="Straight Connector 211"/>
          <p:cNvCxnSpPr/>
          <p:nvPr/>
        </p:nvCxnSpPr>
        <p:spPr>
          <a:xfrm>
            <a:off x="6459836" y="3920932"/>
            <a:ext cx="0" cy="358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Rectangle 212"/>
          <p:cNvSpPr/>
          <p:nvPr/>
        </p:nvSpPr>
        <p:spPr>
          <a:xfrm>
            <a:off x="6117040" y="3932845"/>
            <a:ext cx="342796" cy="33427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a:t>
            </a:r>
            <a:endParaRPr lang="en-GB" sz="1100" b="1" dirty="0"/>
          </a:p>
        </p:txBody>
      </p:sp>
      <p:sp>
        <p:nvSpPr>
          <p:cNvPr id="60" name="Rectangle 59"/>
          <p:cNvSpPr/>
          <p:nvPr/>
        </p:nvSpPr>
        <p:spPr>
          <a:xfrm>
            <a:off x="9361584" y="0"/>
            <a:ext cx="3252448" cy="51435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We need to incorporate the breadcrumb moving along with the discussion. Basically the boxes on the left will scroll along as you walk through the deck. </a:t>
            </a:r>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add no-click animations to build this slide after the breadcrumb scrolls into place. </a:t>
            </a:r>
            <a:endParaRPr lang="en-US" u="sng" dirty="0"/>
          </a:p>
        </p:txBody>
      </p:sp>
      <p:sp>
        <p:nvSpPr>
          <p:cNvPr id="4" name="Rectangle 3"/>
          <p:cNvSpPr/>
          <p:nvPr/>
        </p:nvSpPr>
        <p:spPr>
          <a:xfrm>
            <a:off x="-2611866" y="1925647"/>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142077589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94362" y="1813422"/>
            <a:ext cx="2644411" cy="2170240"/>
            <a:chOff x="194362" y="1813422"/>
            <a:chExt cx="2644411" cy="2170240"/>
          </a:xfrm>
        </p:grpSpPr>
        <p:grpSp>
          <p:nvGrpSpPr>
            <p:cNvPr id="61" name="Group 60"/>
            <p:cNvGrpSpPr/>
            <p:nvPr/>
          </p:nvGrpSpPr>
          <p:grpSpPr>
            <a:xfrm>
              <a:off x="1576901" y="1813422"/>
              <a:ext cx="1261872" cy="2170240"/>
              <a:chOff x="4713698" y="717630"/>
              <a:chExt cx="1261872" cy="2170240"/>
            </a:xfrm>
          </p:grpSpPr>
          <p:sp>
            <p:nvSpPr>
              <p:cNvPr id="65" name="Rectangle 64"/>
              <p:cNvSpPr/>
              <p:nvPr/>
            </p:nvSpPr>
            <p:spPr>
              <a:xfrm rot="10800000" flipV="1">
                <a:off x="4713698" y="717630"/>
                <a:ext cx="1261872" cy="2170240"/>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tIns="365760" rIns="45720" rtlCol="0" anchor="t">
                <a:noAutofit/>
              </a:bodyPr>
              <a:lstStyle/>
              <a:p>
                <a:pPr algn="ctr"/>
                <a:r>
                  <a:rPr lang="en-IN" sz="1600" b="1" dirty="0"/>
                  <a:t>Audit Score</a:t>
                </a:r>
              </a:p>
            </p:txBody>
          </p:sp>
          <p:sp>
            <p:nvSpPr>
              <p:cNvPr id="66" name="Rectangle 65"/>
              <p:cNvSpPr/>
              <p:nvPr/>
            </p:nvSpPr>
            <p:spPr>
              <a:xfrm rot="10800000" flipV="1">
                <a:off x="4771055" y="1713053"/>
                <a:ext cx="1147156" cy="1118869"/>
              </a:xfrm>
              <a:prstGeom prst="rect">
                <a:avLst/>
              </a:prstGeom>
              <a:solidFill>
                <a:srgbClr val="A4A4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b">
                <a:noAutofit/>
              </a:bodyPr>
              <a:lstStyle/>
              <a:p>
                <a:pPr algn="ctr"/>
                <a:r>
                  <a:rPr lang="en-IN" sz="1050" dirty="0"/>
                  <a:t>Shadow IT Risk Assessment</a:t>
                </a:r>
              </a:p>
            </p:txBody>
          </p:sp>
          <p:grpSp>
            <p:nvGrpSpPr>
              <p:cNvPr id="67" name="Group 66"/>
              <p:cNvGrpSpPr/>
              <p:nvPr/>
            </p:nvGrpSpPr>
            <p:grpSpPr>
              <a:xfrm>
                <a:off x="5009826" y="1904545"/>
                <a:ext cx="659550" cy="410745"/>
                <a:chOff x="2284413" y="2708420"/>
                <a:chExt cx="2190750" cy="1368138"/>
              </a:xfrm>
              <a:solidFill>
                <a:schemeClr val="bg1"/>
              </a:solidFill>
            </p:grpSpPr>
            <p:sp>
              <p:nvSpPr>
                <p:cNvPr id="68" name="Freeform 12"/>
                <p:cNvSpPr>
                  <a:spLocks noEditPoints="1"/>
                </p:cNvSpPr>
                <p:nvPr/>
              </p:nvSpPr>
              <p:spPr bwMode="auto">
                <a:xfrm>
                  <a:off x="2284413" y="2708420"/>
                  <a:ext cx="2190750" cy="1368138"/>
                </a:xfrm>
                <a:custGeom>
                  <a:avLst/>
                  <a:gdLst>
                    <a:gd name="T0" fmla="*/ 0 w 1380"/>
                    <a:gd name="T1" fmla="*/ 948 h 948"/>
                    <a:gd name="T2" fmla="*/ 1380 w 1380"/>
                    <a:gd name="T3" fmla="*/ 948 h 948"/>
                    <a:gd name="T4" fmla="*/ 1380 w 1380"/>
                    <a:gd name="T5" fmla="*/ 0 h 948"/>
                    <a:gd name="T6" fmla="*/ 0 w 1380"/>
                    <a:gd name="T7" fmla="*/ 0 h 948"/>
                    <a:gd name="T8" fmla="*/ 0 w 1380"/>
                    <a:gd name="T9" fmla="*/ 948 h 948"/>
                    <a:gd name="T10" fmla="*/ 106 w 1380"/>
                    <a:gd name="T11" fmla="*/ 104 h 948"/>
                    <a:gd name="T12" fmla="*/ 1276 w 1380"/>
                    <a:gd name="T13" fmla="*/ 104 h 948"/>
                    <a:gd name="T14" fmla="*/ 1276 w 1380"/>
                    <a:gd name="T15" fmla="*/ 842 h 948"/>
                    <a:gd name="T16" fmla="*/ 106 w 1380"/>
                    <a:gd name="T17" fmla="*/ 842 h 948"/>
                    <a:gd name="T18" fmla="*/ 106 w 1380"/>
                    <a:gd name="T19" fmla="*/ 10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0" h="948">
                      <a:moveTo>
                        <a:pt x="0" y="948"/>
                      </a:moveTo>
                      <a:lnTo>
                        <a:pt x="1380" y="948"/>
                      </a:lnTo>
                      <a:lnTo>
                        <a:pt x="1380" y="0"/>
                      </a:lnTo>
                      <a:lnTo>
                        <a:pt x="0" y="0"/>
                      </a:lnTo>
                      <a:lnTo>
                        <a:pt x="0" y="948"/>
                      </a:lnTo>
                      <a:close/>
                      <a:moveTo>
                        <a:pt x="106" y="104"/>
                      </a:moveTo>
                      <a:lnTo>
                        <a:pt x="1276" y="104"/>
                      </a:lnTo>
                      <a:lnTo>
                        <a:pt x="1276" y="842"/>
                      </a:lnTo>
                      <a:lnTo>
                        <a:pt x="106" y="842"/>
                      </a:lnTo>
                      <a:lnTo>
                        <a:pt x="10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3"/>
                <p:cNvSpPr>
                  <a:spLocks noChangeArrowheads="1"/>
                </p:cNvSpPr>
                <p:nvPr/>
              </p:nvSpPr>
              <p:spPr bwMode="auto">
                <a:xfrm>
                  <a:off x="3738563" y="2982913"/>
                  <a:ext cx="45402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4"/>
                <p:cNvSpPr>
                  <a:spLocks noChangeArrowheads="1"/>
                </p:cNvSpPr>
                <p:nvPr/>
              </p:nvSpPr>
              <p:spPr bwMode="auto">
                <a:xfrm>
                  <a:off x="3738563" y="3119438"/>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5"/>
                <p:cNvSpPr>
                  <a:spLocks noChangeArrowheads="1"/>
                </p:cNvSpPr>
                <p:nvPr/>
              </p:nvSpPr>
              <p:spPr bwMode="auto">
                <a:xfrm>
                  <a:off x="3741738" y="3268663"/>
                  <a:ext cx="45085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6"/>
                <p:cNvSpPr>
                  <a:spLocks noChangeArrowheads="1"/>
                </p:cNvSpPr>
                <p:nvPr/>
              </p:nvSpPr>
              <p:spPr bwMode="auto">
                <a:xfrm>
                  <a:off x="2576513" y="3163888"/>
                  <a:ext cx="94297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7"/>
                <p:cNvSpPr>
                  <a:spLocks noChangeArrowheads="1"/>
                </p:cNvSpPr>
                <p:nvPr/>
              </p:nvSpPr>
              <p:spPr bwMode="auto">
                <a:xfrm>
                  <a:off x="2576513" y="3398838"/>
                  <a:ext cx="7207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8"/>
                <p:cNvSpPr>
                  <a:spLocks noChangeArrowheads="1"/>
                </p:cNvSpPr>
                <p:nvPr/>
              </p:nvSpPr>
              <p:spPr bwMode="auto">
                <a:xfrm>
                  <a:off x="2576513" y="3633788"/>
                  <a:ext cx="1422400" cy="158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2" name="Group 61"/>
            <p:cNvGrpSpPr/>
            <p:nvPr/>
          </p:nvGrpSpPr>
          <p:grpSpPr>
            <a:xfrm>
              <a:off x="194362" y="1813423"/>
              <a:ext cx="1261872" cy="2170239"/>
              <a:chOff x="3347265" y="717630"/>
              <a:chExt cx="1261872" cy="2170239"/>
            </a:xfrm>
          </p:grpSpPr>
          <p:sp>
            <p:nvSpPr>
              <p:cNvPr id="63" name="Rectangle 62"/>
              <p:cNvSpPr/>
              <p:nvPr/>
            </p:nvSpPr>
            <p:spPr>
              <a:xfrm rot="10800000" flipV="1">
                <a:off x="3347265" y="717630"/>
                <a:ext cx="1261872" cy="2170239"/>
              </a:xfrm>
              <a:prstGeom prst="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IN" sz="1600" b="1" dirty="0"/>
                  <a:t>Business Readiness Score</a:t>
                </a:r>
              </a:p>
              <a:p>
                <a:pPr algn="ctr"/>
                <a:endParaRPr lang="en-IN" sz="1600" dirty="0"/>
              </a:p>
            </p:txBody>
          </p:sp>
          <p:pic>
            <p:nvPicPr>
              <p:cNvPr id="64" name="Picture 63"/>
              <p:cNvPicPr>
                <a:picLocks noChangeAspect="1"/>
              </p:cNvPicPr>
              <p:nvPr/>
            </p:nvPicPr>
            <p:blipFill rotWithShape="1">
              <a:blip r:embed="rId5" cstate="print">
                <a:extLst>
                  <a:ext uri="{28A0092B-C50C-407E-A947-70E740481C1C}">
                    <a14:useLocalDpi xmlns:a14="http://schemas.microsoft.com/office/drawing/2010/main" val="0"/>
                  </a:ext>
                </a:extLst>
              </a:blip>
              <a:srcRect l="17102" t="25801"/>
              <a:stretch/>
            </p:blipFill>
            <p:spPr>
              <a:xfrm>
                <a:off x="3978201" y="2210958"/>
                <a:ext cx="568241" cy="615555"/>
              </a:xfrm>
              <a:prstGeom prst="rect">
                <a:avLst/>
              </a:prstGeom>
              <a:noFill/>
              <a:ln>
                <a:noFill/>
              </a:ln>
            </p:spPr>
          </p:pic>
        </p:grpSp>
      </p:grpSp>
      <p:graphicFrame>
        <p:nvGraphicFramePr>
          <p:cNvPr id="9" name="Object 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029" name="think-cell Slide" r:id="rId6" imgW="377" imgH="377" progId="TCLayout.ActiveDocument.1">
                  <p:embed/>
                </p:oleObj>
              </mc:Choice>
              <mc:Fallback>
                <p:oleObj name="think-cell Slide" r:id="rId6" imgW="377" imgH="377"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Determine the apps that are best for your business</a:t>
            </a:r>
          </a:p>
        </p:txBody>
      </p:sp>
      <p:grpSp>
        <p:nvGrpSpPr>
          <p:cNvPr id="237" name="Group 236"/>
          <p:cNvGrpSpPr/>
          <p:nvPr/>
        </p:nvGrpSpPr>
        <p:grpSpPr>
          <a:xfrm>
            <a:off x="1533931" y="1193799"/>
            <a:ext cx="7419885" cy="3387725"/>
            <a:chOff x="1533931" y="1193799"/>
            <a:chExt cx="7419885" cy="3387725"/>
          </a:xfrm>
        </p:grpSpPr>
        <p:sp>
          <p:nvSpPr>
            <p:cNvPr id="27" name="Rectangle 26"/>
            <p:cNvSpPr/>
            <p:nvPr/>
          </p:nvSpPr>
          <p:spPr>
            <a:xfrm>
              <a:off x="2069346" y="1193799"/>
              <a:ext cx="6884470" cy="3387725"/>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Rectangle 131"/>
            <p:cNvSpPr/>
            <p:nvPr/>
          </p:nvSpPr>
          <p:spPr>
            <a:xfrm>
              <a:off x="1533931" y="1193799"/>
              <a:ext cx="541312" cy="3387725"/>
            </a:xfrm>
            <a:prstGeom prst="rect">
              <a:avLst/>
            </a:prstGeom>
            <a:gradFill>
              <a:gsLst>
                <a:gs pos="0">
                  <a:srgbClr val="F2F2F2">
                    <a:alpha val="61000"/>
                  </a:srgbClr>
                </a:gs>
                <a:gs pos="72000">
                  <a:srgbClr val="F2F2F2"/>
                </a:gs>
              </a:gsLst>
              <a:lin ang="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75"/>
          <p:cNvGrpSpPr/>
          <p:nvPr/>
        </p:nvGrpSpPr>
        <p:grpSpPr>
          <a:xfrm>
            <a:off x="1803776" y="3563044"/>
            <a:ext cx="1721074" cy="888895"/>
            <a:chOff x="1859119" y="1282889"/>
            <a:chExt cx="1888994" cy="741834"/>
          </a:xfrm>
          <a:solidFill>
            <a:srgbClr val="A9D051"/>
          </a:solidFill>
        </p:grpSpPr>
        <p:sp>
          <p:nvSpPr>
            <p:cNvPr id="39" name="Rounded Rectangle 76"/>
            <p:cNvSpPr/>
            <p:nvPr/>
          </p:nvSpPr>
          <p:spPr>
            <a:xfrm>
              <a:off x="1859119" y="1282889"/>
              <a:ext cx="1888994"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Analyze critical features across 7 business criteria</a:t>
              </a:r>
            </a:p>
          </p:txBody>
        </p:sp>
        <p:cxnSp>
          <p:nvCxnSpPr>
            <p:cNvPr id="40" name="Straight Connector 77"/>
            <p:cNvCxnSpPr/>
            <p:nvPr/>
          </p:nvCxnSpPr>
          <p:spPr>
            <a:xfrm>
              <a:off x="2243639" y="140797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Rectangle 78"/>
            <p:cNvSpPr/>
            <p:nvPr/>
          </p:nvSpPr>
          <p:spPr>
            <a:xfrm>
              <a:off x="1859119" y="1424339"/>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grpSp>
      <p:grpSp>
        <p:nvGrpSpPr>
          <p:cNvPr id="12" name="Group 83"/>
          <p:cNvGrpSpPr/>
          <p:nvPr/>
        </p:nvGrpSpPr>
        <p:grpSpPr>
          <a:xfrm>
            <a:off x="3579186" y="3563044"/>
            <a:ext cx="1719072" cy="888895"/>
            <a:chOff x="1859119" y="2105459"/>
            <a:chExt cx="1886796" cy="741834"/>
          </a:xfrm>
          <a:solidFill>
            <a:srgbClr val="A9D051"/>
          </a:solidFill>
        </p:grpSpPr>
        <p:sp>
          <p:nvSpPr>
            <p:cNvPr id="42" name="Rounded Rectangle 84"/>
            <p:cNvSpPr/>
            <p:nvPr/>
          </p:nvSpPr>
          <p:spPr>
            <a:xfrm>
              <a:off x="1859119" y="2105459"/>
              <a:ext cx="1886796"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View 60+ metrics about each apps discovered in environment</a:t>
              </a:r>
            </a:p>
          </p:txBody>
        </p:sp>
        <p:cxnSp>
          <p:nvCxnSpPr>
            <p:cNvPr id="43" name="Straight Connector 85"/>
            <p:cNvCxnSpPr/>
            <p:nvPr/>
          </p:nvCxnSpPr>
          <p:spPr>
            <a:xfrm>
              <a:off x="2243639" y="223054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86"/>
            <p:cNvSpPr/>
            <p:nvPr/>
          </p:nvSpPr>
          <p:spPr>
            <a:xfrm>
              <a:off x="1859119" y="2246909"/>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grpSp>
      <p:grpSp>
        <p:nvGrpSpPr>
          <p:cNvPr id="11" name="Group 91"/>
          <p:cNvGrpSpPr/>
          <p:nvPr/>
        </p:nvGrpSpPr>
        <p:grpSpPr>
          <a:xfrm>
            <a:off x="5351527" y="3563044"/>
            <a:ext cx="1719073" cy="888895"/>
            <a:chOff x="1859119" y="2928029"/>
            <a:chExt cx="1886797" cy="741834"/>
          </a:xfrm>
          <a:solidFill>
            <a:srgbClr val="A9D051"/>
          </a:solidFill>
        </p:grpSpPr>
        <p:sp>
          <p:nvSpPr>
            <p:cNvPr id="45" name="Rounded Rectangle 92"/>
            <p:cNvSpPr/>
            <p:nvPr/>
          </p:nvSpPr>
          <p:spPr>
            <a:xfrm>
              <a:off x="1859120" y="2928029"/>
              <a:ext cx="1886796" cy="741834"/>
            </a:xfrm>
            <a:prstGeom prst="roundRect">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Understand where apps fall short of chosen security criteria</a:t>
              </a:r>
            </a:p>
          </p:txBody>
        </p:sp>
        <p:cxnSp>
          <p:nvCxnSpPr>
            <p:cNvPr id="46" name="Straight Connector 93"/>
            <p:cNvCxnSpPr/>
            <p:nvPr/>
          </p:nvCxnSpPr>
          <p:spPr>
            <a:xfrm>
              <a:off x="2243639" y="3053119"/>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94"/>
            <p:cNvSpPr/>
            <p:nvPr/>
          </p:nvSpPr>
          <p:spPr>
            <a:xfrm>
              <a:off x="1859119" y="3069480"/>
              <a:ext cx="384520" cy="458933"/>
            </a:xfrm>
            <a:prstGeom prst="rect">
              <a:avLst/>
            </a:prstGeom>
            <a:solidFill>
              <a:srgbClr val="99CC3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grpSp>
      <p:grpSp>
        <p:nvGrpSpPr>
          <p:cNvPr id="10" name="Group 99"/>
          <p:cNvGrpSpPr/>
          <p:nvPr/>
        </p:nvGrpSpPr>
        <p:grpSpPr>
          <a:xfrm>
            <a:off x="7146179" y="3563044"/>
            <a:ext cx="1720589" cy="888895"/>
            <a:chOff x="1857454" y="3750599"/>
            <a:chExt cx="1888462" cy="741834"/>
          </a:xfrm>
          <a:solidFill>
            <a:srgbClr val="99CC31"/>
          </a:solidFill>
        </p:grpSpPr>
        <p:sp>
          <p:nvSpPr>
            <p:cNvPr id="48" name="Rounded Rectangle 100"/>
            <p:cNvSpPr/>
            <p:nvPr/>
          </p:nvSpPr>
          <p:spPr>
            <a:xfrm>
              <a:off x="1859119" y="3750599"/>
              <a:ext cx="1886797" cy="74183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457200" tIns="45720" rIns="91440" bIns="45720" rtlCol="0" anchor="ctr"/>
            <a:lstStyle/>
            <a:p>
              <a:r>
                <a:rPr lang="en-US" sz="1100" dirty="0">
                  <a:solidFill>
                    <a:schemeClr val="bg1"/>
                  </a:solidFill>
                </a:rPr>
                <a:t>Discover alternative apps to replace risky ones</a:t>
              </a:r>
            </a:p>
          </p:txBody>
        </p:sp>
        <p:sp>
          <p:nvSpPr>
            <p:cNvPr id="50" name="Rectangle 101"/>
            <p:cNvSpPr/>
            <p:nvPr/>
          </p:nvSpPr>
          <p:spPr>
            <a:xfrm>
              <a:off x="1857454" y="3892049"/>
              <a:ext cx="384520" cy="45893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cxnSp>
          <p:nvCxnSpPr>
            <p:cNvPr id="49" name="Straight Connector 102"/>
            <p:cNvCxnSpPr/>
            <p:nvPr/>
          </p:nvCxnSpPr>
          <p:spPr>
            <a:xfrm>
              <a:off x="2243639" y="3875688"/>
              <a:ext cx="0" cy="49165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p:nvGrpSpPr>
        <p:grpSpPr>
          <a:xfrm rot="476079">
            <a:off x="2371073" y="1427468"/>
            <a:ext cx="1830513" cy="1826198"/>
            <a:chOff x="2540209" y="1574644"/>
            <a:chExt cx="1664103" cy="1660180"/>
          </a:xfrm>
        </p:grpSpPr>
        <p:cxnSp>
          <p:nvCxnSpPr>
            <p:cNvPr id="143" name="Straight Connector 142"/>
            <p:cNvCxnSpPr/>
            <p:nvPr/>
          </p:nvCxnSpPr>
          <p:spPr>
            <a:xfrm flipV="1">
              <a:off x="3372261" y="1574644"/>
              <a:ext cx="0" cy="830086"/>
            </a:xfrm>
            <a:prstGeom prst="line">
              <a:avLst/>
            </a:prstGeom>
            <a:ln w="19050">
              <a:gradFill>
                <a:gsLst>
                  <a:gs pos="0">
                    <a:srgbClr val="C00000"/>
                  </a:gs>
                  <a:gs pos="28000">
                    <a:srgbClr val="C00000"/>
                  </a:gs>
                  <a:gs pos="30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3372260" y="1903463"/>
              <a:ext cx="667252" cy="523574"/>
            </a:xfrm>
            <a:prstGeom prst="line">
              <a:avLst/>
            </a:prstGeom>
            <a:ln w="19050">
              <a:gradFill>
                <a:gsLst>
                  <a:gs pos="0">
                    <a:srgbClr val="99CC31"/>
                  </a:gs>
                  <a:gs pos="97000">
                    <a:srgbClr val="99CC31"/>
                  </a:gs>
                  <a:gs pos="97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001967" y="2438426"/>
              <a:ext cx="370293" cy="796398"/>
            </a:xfrm>
            <a:prstGeom prst="line">
              <a:avLst/>
            </a:prstGeom>
            <a:ln w="19050">
              <a:gradFill>
                <a:gsLst>
                  <a:gs pos="80000">
                    <a:srgbClr val="C00000"/>
                  </a:gs>
                  <a:gs pos="100000">
                    <a:srgbClr val="C00000"/>
                  </a:gs>
                  <a:gs pos="64000">
                    <a:srgbClr val="C2C2C2"/>
                  </a:gs>
                  <a:gs pos="1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flipV="1">
              <a:off x="2705009" y="1903463"/>
              <a:ext cx="667252" cy="523574"/>
            </a:xfrm>
            <a:prstGeom prst="line">
              <a:avLst/>
            </a:prstGeom>
            <a:ln w="19050">
              <a:gradFill>
                <a:gsLst>
                  <a:gs pos="68000">
                    <a:srgbClr val="C2C2C2"/>
                  </a:gs>
                  <a:gs pos="100000">
                    <a:srgbClr val="C2C2C2"/>
                  </a:gs>
                  <a:gs pos="63000">
                    <a:srgbClr val="FFC000"/>
                  </a:gs>
                  <a:gs pos="31000">
                    <a:srgbClr val="FFC00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372260" y="2427036"/>
              <a:ext cx="832052" cy="215275"/>
            </a:xfrm>
            <a:prstGeom prst="line">
              <a:avLst/>
            </a:prstGeom>
            <a:ln w="19050">
              <a:gradFill>
                <a:gsLst>
                  <a:gs pos="0">
                    <a:srgbClr val="99CC31"/>
                  </a:gs>
                  <a:gs pos="84000">
                    <a:srgbClr val="99CC31"/>
                  </a:gs>
                  <a:gs pos="86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2540209" y="2427036"/>
              <a:ext cx="831226" cy="215275"/>
            </a:xfrm>
            <a:prstGeom prst="line">
              <a:avLst/>
            </a:prstGeom>
            <a:ln w="19050">
              <a:gradFill>
                <a:gsLst>
                  <a:gs pos="0">
                    <a:srgbClr val="C00000"/>
                  </a:gs>
                  <a:gs pos="2000">
                    <a:srgbClr val="C00000"/>
                  </a:gs>
                  <a:gs pos="9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372261" y="2427036"/>
              <a:ext cx="370293" cy="807788"/>
            </a:xfrm>
            <a:prstGeom prst="line">
              <a:avLst/>
            </a:prstGeom>
            <a:ln w="19050">
              <a:gradFill>
                <a:gsLst>
                  <a:gs pos="0">
                    <a:srgbClr val="C00000"/>
                  </a:gs>
                  <a:gs pos="45000">
                    <a:srgbClr val="C00000"/>
                  </a:gs>
                  <a:gs pos="48000">
                    <a:srgbClr val="C2C2C2"/>
                  </a:gs>
                  <a:gs pos="100000">
                    <a:srgbClr val="C2C2C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4094435" y="2593206"/>
              <a:ext cx="55320" cy="56737"/>
            </a:xfrm>
            <a:prstGeom prst="ellipse">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a:off x="3979649" y="1900896"/>
              <a:ext cx="55320" cy="56737"/>
            </a:xfrm>
            <a:prstGeom prst="ellipse">
              <a:avLst/>
            </a:prstGeom>
            <a:solidFill>
              <a:srgbClr val="99CC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3343329" y="2128784"/>
              <a:ext cx="55320" cy="5673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2912922" y="2059912"/>
              <a:ext cx="55320" cy="56737"/>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3283270" y="2415347"/>
              <a:ext cx="55320" cy="5673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3230951" y="2648033"/>
              <a:ext cx="55320" cy="5673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3526302" y="2787321"/>
              <a:ext cx="55320" cy="5673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3340450" y="2395871"/>
              <a:ext cx="68700" cy="67391"/>
            </a:xfrm>
            <a:prstGeom prst="ellipse">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9" name="Rectangle 158"/>
          <p:cNvSpPr/>
          <p:nvPr/>
        </p:nvSpPr>
        <p:spPr>
          <a:xfrm>
            <a:off x="3347924" y="3252791"/>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Access</a:t>
            </a:r>
          </a:p>
        </p:txBody>
      </p:sp>
      <p:sp>
        <p:nvSpPr>
          <p:cNvPr id="160" name="Rectangle 159"/>
          <p:cNvSpPr/>
          <p:nvPr/>
        </p:nvSpPr>
        <p:spPr>
          <a:xfrm>
            <a:off x="2423615" y="3127153"/>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Service</a:t>
            </a:r>
          </a:p>
        </p:txBody>
      </p:sp>
      <p:sp>
        <p:nvSpPr>
          <p:cNvPr id="161" name="Rectangle 160"/>
          <p:cNvSpPr/>
          <p:nvPr/>
        </p:nvSpPr>
        <p:spPr>
          <a:xfrm>
            <a:off x="1948681" y="2471553"/>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Informational</a:t>
            </a:r>
          </a:p>
        </p:txBody>
      </p:sp>
      <p:sp>
        <p:nvSpPr>
          <p:cNvPr id="162" name="Rectangle 161"/>
          <p:cNvSpPr/>
          <p:nvPr/>
        </p:nvSpPr>
        <p:spPr>
          <a:xfrm>
            <a:off x="2361438" y="1473801"/>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Data</a:t>
            </a:r>
          </a:p>
        </p:txBody>
      </p:sp>
      <p:sp>
        <p:nvSpPr>
          <p:cNvPr id="163" name="Rectangle 162"/>
          <p:cNvSpPr/>
          <p:nvPr/>
        </p:nvSpPr>
        <p:spPr>
          <a:xfrm>
            <a:off x="3104874" y="1184360"/>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Compliance</a:t>
            </a:r>
          </a:p>
        </p:txBody>
      </p:sp>
      <p:sp>
        <p:nvSpPr>
          <p:cNvPr id="164" name="Rectangle 163"/>
          <p:cNvSpPr/>
          <p:nvPr/>
        </p:nvSpPr>
        <p:spPr>
          <a:xfrm>
            <a:off x="3877478" y="1631762"/>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Business</a:t>
            </a:r>
          </a:p>
        </p:txBody>
      </p:sp>
      <p:sp>
        <p:nvSpPr>
          <p:cNvPr id="165" name="Rectangle 164"/>
          <p:cNvSpPr/>
          <p:nvPr/>
        </p:nvSpPr>
        <p:spPr>
          <a:xfrm>
            <a:off x="3869016" y="2693903"/>
            <a:ext cx="839951" cy="26621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A09FA3"/>
                </a:solidFill>
              </a:rPr>
              <a:t>Administrative</a:t>
            </a:r>
          </a:p>
        </p:txBody>
      </p:sp>
      <p:sp>
        <p:nvSpPr>
          <p:cNvPr id="252" name="Rounded Rectangle 251"/>
          <p:cNvSpPr/>
          <p:nvPr/>
        </p:nvSpPr>
        <p:spPr>
          <a:xfrm>
            <a:off x="4695498" y="1317468"/>
            <a:ext cx="4171270" cy="211599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3" name="Group 252"/>
          <p:cNvGrpSpPr/>
          <p:nvPr/>
        </p:nvGrpSpPr>
        <p:grpSpPr>
          <a:xfrm>
            <a:off x="6372469" y="1407708"/>
            <a:ext cx="2134979" cy="266217"/>
            <a:chOff x="6160349" y="1410262"/>
            <a:chExt cx="2134979" cy="266217"/>
          </a:xfrm>
        </p:grpSpPr>
        <p:sp>
          <p:nvSpPr>
            <p:cNvPr id="7" name="Rectangle 6"/>
            <p:cNvSpPr/>
            <p:nvPr/>
          </p:nvSpPr>
          <p:spPr>
            <a:xfrm>
              <a:off x="6160349" y="1410262"/>
              <a:ext cx="2134979" cy="266217"/>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Access</a:t>
              </a:r>
            </a:p>
          </p:txBody>
        </p:sp>
        <p:sp>
          <p:nvSpPr>
            <p:cNvPr id="92" name="Rectangle 91"/>
            <p:cNvSpPr/>
            <p:nvPr/>
          </p:nvSpPr>
          <p:spPr>
            <a:xfrm>
              <a:off x="7784673" y="1422650"/>
              <a:ext cx="497719" cy="241440"/>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40</a:t>
              </a:r>
            </a:p>
          </p:txBody>
        </p:sp>
      </p:grpSp>
      <p:grpSp>
        <p:nvGrpSpPr>
          <p:cNvPr id="254" name="Group 253"/>
          <p:cNvGrpSpPr/>
          <p:nvPr/>
        </p:nvGrpSpPr>
        <p:grpSpPr>
          <a:xfrm>
            <a:off x="6372469" y="1685924"/>
            <a:ext cx="2134979" cy="266217"/>
            <a:chOff x="6160349" y="1679177"/>
            <a:chExt cx="2134979" cy="266217"/>
          </a:xfrm>
        </p:grpSpPr>
        <p:sp>
          <p:nvSpPr>
            <p:cNvPr id="85" name="Rectangle 84"/>
            <p:cNvSpPr/>
            <p:nvPr/>
          </p:nvSpPr>
          <p:spPr>
            <a:xfrm>
              <a:off x="6160349" y="1679177"/>
              <a:ext cx="2134979" cy="266217"/>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Service</a:t>
              </a:r>
            </a:p>
          </p:txBody>
        </p:sp>
        <p:sp>
          <p:nvSpPr>
            <p:cNvPr id="99" name="Rectangle 98"/>
            <p:cNvSpPr/>
            <p:nvPr/>
          </p:nvSpPr>
          <p:spPr>
            <a:xfrm>
              <a:off x="7784673" y="1689596"/>
              <a:ext cx="497719" cy="241440"/>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28</a:t>
              </a:r>
            </a:p>
          </p:txBody>
        </p:sp>
      </p:grpSp>
      <p:grpSp>
        <p:nvGrpSpPr>
          <p:cNvPr id="255" name="Group 254"/>
          <p:cNvGrpSpPr/>
          <p:nvPr/>
        </p:nvGrpSpPr>
        <p:grpSpPr>
          <a:xfrm>
            <a:off x="6372469" y="1964140"/>
            <a:ext cx="2134979" cy="266217"/>
            <a:chOff x="6160349" y="1945729"/>
            <a:chExt cx="2134979" cy="266217"/>
          </a:xfrm>
        </p:grpSpPr>
        <p:sp>
          <p:nvSpPr>
            <p:cNvPr id="84" name="Rectangle 83"/>
            <p:cNvSpPr/>
            <p:nvPr/>
          </p:nvSpPr>
          <p:spPr>
            <a:xfrm>
              <a:off x="6160349" y="1945729"/>
              <a:ext cx="2134979" cy="266217"/>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Informational</a:t>
              </a:r>
            </a:p>
          </p:txBody>
        </p:sp>
        <p:sp>
          <p:nvSpPr>
            <p:cNvPr id="100" name="Rectangle 99"/>
            <p:cNvSpPr/>
            <p:nvPr/>
          </p:nvSpPr>
          <p:spPr>
            <a:xfrm>
              <a:off x="7784673" y="1956542"/>
              <a:ext cx="497719" cy="241440"/>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1</a:t>
              </a:r>
            </a:p>
          </p:txBody>
        </p:sp>
      </p:grpSp>
      <p:grpSp>
        <p:nvGrpSpPr>
          <p:cNvPr id="32" name="Group 31"/>
          <p:cNvGrpSpPr/>
          <p:nvPr/>
        </p:nvGrpSpPr>
        <p:grpSpPr>
          <a:xfrm>
            <a:off x="6372469" y="2242356"/>
            <a:ext cx="2134979" cy="266217"/>
            <a:chOff x="6160349" y="2212281"/>
            <a:chExt cx="2134979" cy="266217"/>
          </a:xfrm>
        </p:grpSpPr>
        <p:sp>
          <p:nvSpPr>
            <p:cNvPr id="88" name="Rectangle 87"/>
            <p:cNvSpPr/>
            <p:nvPr/>
          </p:nvSpPr>
          <p:spPr>
            <a:xfrm>
              <a:off x="6160349" y="2212281"/>
              <a:ext cx="2134979" cy="266217"/>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Data</a:t>
              </a:r>
            </a:p>
          </p:txBody>
        </p:sp>
        <p:sp>
          <p:nvSpPr>
            <p:cNvPr id="101" name="Rectangle 100"/>
            <p:cNvSpPr/>
            <p:nvPr/>
          </p:nvSpPr>
          <p:spPr>
            <a:xfrm>
              <a:off x="7784673" y="2223488"/>
              <a:ext cx="497719" cy="241440"/>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BC30"/>
                  </a:solidFill>
                </a:rPr>
                <a:t>75</a:t>
              </a:r>
            </a:p>
          </p:txBody>
        </p:sp>
      </p:grpSp>
      <p:grpSp>
        <p:nvGrpSpPr>
          <p:cNvPr id="33" name="Group 32"/>
          <p:cNvGrpSpPr/>
          <p:nvPr/>
        </p:nvGrpSpPr>
        <p:grpSpPr>
          <a:xfrm>
            <a:off x="6372469" y="2520572"/>
            <a:ext cx="2134979" cy="266217"/>
            <a:chOff x="6160349" y="2478833"/>
            <a:chExt cx="2134979" cy="266217"/>
          </a:xfrm>
        </p:grpSpPr>
        <p:sp>
          <p:nvSpPr>
            <p:cNvPr id="87" name="Rectangle 86"/>
            <p:cNvSpPr/>
            <p:nvPr/>
          </p:nvSpPr>
          <p:spPr>
            <a:xfrm>
              <a:off x="6160349" y="2478833"/>
              <a:ext cx="2134979" cy="266217"/>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Compliance</a:t>
              </a:r>
            </a:p>
          </p:txBody>
        </p:sp>
        <p:sp>
          <p:nvSpPr>
            <p:cNvPr id="102" name="Rectangle 101"/>
            <p:cNvSpPr/>
            <p:nvPr/>
          </p:nvSpPr>
          <p:spPr>
            <a:xfrm>
              <a:off x="7784673" y="2490434"/>
              <a:ext cx="497719" cy="241440"/>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28</a:t>
              </a:r>
            </a:p>
          </p:txBody>
        </p:sp>
      </p:grpSp>
      <p:grpSp>
        <p:nvGrpSpPr>
          <p:cNvPr id="34" name="Group 33"/>
          <p:cNvGrpSpPr/>
          <p:nvPr/>
        </p:nvGrpSpPr>
        <p:grpSpPr>
          <a:xfrm>
            <a:off x="6372469" y="2798788"/>
            <a:ext cx="2134979" cy="266217"/>
            <a:chOff x="6160349" y="2745385"/>
            <a:chExt cx="2134979" cy="266217"/>
          </a:xfrm>
        </p:grpSpPr>
        <p:sp>
          <p:nvSpPr>
            <p:cNvPr id="91" name="Rectangle 90"/>
            <p:cNvSpPr/>
            <p:nvPr/>
          </p:nvSpPr>
          <p:spPr>
            <a:xfrm>
              <a:off x="6160349" y="2745385"/>
              <a:ext cx="2134979" cy="266217"/>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Business</a:t>
              </a:r>
            </a:p>
          </p:txBody>
        </p:sp>
        <p:sp>
          <p:nvSpPr>
            <p:cNvPr id="103" name="Rectangle 102"/>
            <p:cNvSpPr/>
            <p:nvPr/>
          </p:nvSpPr>
          <p:spPr>
            <a:xfrm>
              <a:off x="7784673" y="2757380"/>
              <a:ext cx="497719" cy="241440"/>
            </a:xfrm>
            <a:prstGeom prst="roundRect">
              <a:avLst/>
            </a:prstGeom>
            <a:solidFill>
              <a:srgbClr val="F6F7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9CC31"/>
                  </a:solidFill>
                </a:rPr>
                <a:t>92</a:t>
              </a:r>
            </a:p>
          </p:txBody>
        </p:sp>
      </p:grpSp>
      <p:grpSp>
        <p:nvGrpSpPr>
          <p:cNvPr id="35" name="Group 34"/>
          <p:cNvGrpSpPr/>
          <p:nvPr/>
        </p:nvGrpSpPr>
        <p:grpSpPr>
          <a:xfrm>
            <a:off x="6372469" y="3077002"/>
            <a:ext cx="2134979" cy="266217"/>
            <a:chOff x="6160349" y="3011936"/>
            <a:chExt cx="2134979" cy="266217"/>
          </a:xfrm>
        </p:grpSpPr>
        <p:sp>
          <p:nvSpPr>
            <p:cNvPr id="89" name="Rectangle 88"/>
            <p:cNvSpPr/>
            <p:nvPr/>
          </p:nvSpPr>
          <p:spPr>
            <a:xfrm>
              <a:off x="6160349" y="3011936"/>
              <a:ext cx="2134979" cy="266217"/>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09FA3"/>
                  </a:solidFill>
                </a:rPr>
                <a:t>Administrative</a:t>
              </a:r>
            </a:p>
          </p:txBody>
        </p:sp>
        <p:sp>
          <p:nvSpPr>
            <p:cNvPr id="104" name="Rectangle 103"/>
            <p:cNvSpPr/>
            <p:nvPr/>
          </p:nvSpPr>
          <p:spPr>
            <a:xfrm>
              <a:off x="7784673" y="3024324"/>
              <a:ext cx="497719" cy="241440"/>
            </a:xfrm>
            <a:prstGeom prst="roundRect">
              <a:avLst/>
            </a:prstGeom>
            <a:solidFill>
              <a:srgbClr val="EEED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9CC31"/>
                  </a:solidFill>
                </a:rPr>
                <a:t>82</a:t>
              </a:r>
            </a:p>
          </p:txBody>
        </p:sp>
      </p:grpSp>
      <p:sp>
        <p:nvSpPr>
          <p:cNvPr id="25" name="Oval 24"/>
          <p:cNvSpPr/>
          <p:nvPr/>
        </p:nvSpPr>
        <p:spPr>
          <a:xfrm>
            <a:off x="4959015" y="1457565"/>
            <a:ext cx="1170432" cy="1172507"/>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38</a:t>
            </a:r>
            <a:endParaRPr lang="en-US" dirty="0"/>
          </a:p>
        </p:txBody>
      </p:sp>
      <p:sp>
        <p:nvSpPr>
          <p:cNvPr id="36" name="TextBox 35"/>
          <p:cNvSpPr txBox="1"/>
          <p:nvPr/>
        </p:nvSpPr>
        <p:spPr>
          <a:xfrm>
            <a:off x="4908115" y="2668492"/>
            <a:ext cx="1329200" cy="646331"/>
          </a:xfrm>
          <a:prstGeom prst="rect">
            <a:avLst/>
          </a:prstGeom>
          <a:noFill/>
        </p:spPr>
        <p:txBody>
          <a:bodyPr wrap="square" rtlCol="0">
            <a:spAutoFit/>
          </a:bodyPr>
          <a:lstStyle/>
          <a:p>
            <a:pPr algn="ctr"/>
            <a:r>
              <a:rPr lang="en-US" dirty="0"/>
              <a:t>Readiness Rating</a:t>
            </a:r>
          </a:p>
        </p:txBody>
      </p:sp>
      <p:sp>
        <p:nvSpPr>
          <p:cNvPr id="177" name="Rectangle 176"/>
          <p:cNvSpPr/>
          <p:nvPr/>
        </p:nvSpPr>
        <p:spPr>
          <a:xfrm>
            <a:off x="9361584" y="0"/>
            <a:ext cx="3979278" cy="555752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u="sng" dirty="0"/>
              <a:t>Graphics</a:t>
            </a:r>
            <a:endParaRPr lang="en-US" dirty="0"/>
          </a:p>
          <a:p>
            <a:endParaRPr lang="en-US" dirty="0"/>
          </a:p>
          <a:p>
            <a:pPr marL="285750" indent="-285750">
              <a:buFont typeface="Arial" panose="020B0604020202020204" pitchFamily="34" charset="0"/>
              <a:buChar char="•"/>
            </a:pPr>
            <a:r>
              <a:rPr lang="en-US" dirty="0"/>
              <a:t>Please use the new breadcrumbs on slide 23 when you build out the animation  </a:t>
            </a:r>
          </a:p>
          <a:p>
            <a:pPr marL="285750" indent="-285750">
              <a:buFont typeface="Arial" panose="020B0604020202020204" pitchFamily="34" charset="0"/>
              <a:buChar char="•"/>
            </a:pPr>
            <a:r>
              <a:rPr lang="en-US" dirty="0"/>
              <a:t>Please animate the breadcrumb moving from the last slide, to this slide. </a:t>
            </a:r>
          </a:p>
          <a:p>
            <a:pPr marL="285750" indent="-285750">
              <a:buFont typeface="Arial" panose="020B0604020202020204" pitchFamily="34" charset="0"/>
              <a:buChar char="•"/>
            </a:pPr>
            <a:r>
              <a:rPr lang="en-US" dirty="0"/>
              <a:t>Please add no-click animations to build this slide out after the breadcrumb scrolls into place. </a:t>
            </a:r>
          </a:p>
          <a:p>
            <a:pPr marL="285750" indent="-285750">
              <a:buFont typeface="Arial" panose="020B0604020202020204" pitchFamily="34" charset="0"/>
              <a:buChar char="•"/>
            </a:pPr>
            <a:r>
              <a:rPr lang="en-US" dirty="0"/>
              <a:t>Could be cool to have the lines on the graphic to the left appear individually in a spiraling pattern</a:t>
            </a:r>
          </a:p>
          <a:p>
            <a:pPr marL="285750" indent="-285750">
              <a:buFont typeface="Arial" panose="020B0604020202020204" pitchFamily="34" charset="0"/>
              <a:buChar char="•"/>
            </a:pPr>
            <a:r>
              <a:rPr lang="en-US" dirty="0"/>
              <a:t>Could be cool if the Red number in the middle counts up very quickly and then lands on 38, same with the numbers of the right side. </a:t>
            </a:r>
          </a:p>
        </p:txBody>
      </p:sp>
      <p:sp>
        <p:nvSpPr>
          <p:cNvPr id="178" name="Rectangle 177"/>
          <p:cNvSpPr/>
          <p:nvPr/>
        </p:nvSpPr>
        <p:spPr>
          <a:xfrm>
            <a:off x="-1996226" y="1987742"/>
            <a:ext cx="2087880" cy="20580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replace with new breadcrumb boxes from slide 23</a:t>
            </a:r>
          </a:p>
        </p:txBody>
      </p:sp>
    </p:spTree>
    <p:extLst>
      <p:ext uri="{BB962C8B-B14F-4D97-AF65-F5344CB8AC3E}">
        <p14:creationId xmlns:p14="http://schemas.microsoft.com/office/powerpoint/2010/main" val="527529577"/>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theme 2014 16x9" id="{0E8DD8D4-44B0-4949-94CD-C0AA1724E6D8}" vid="{5A2FD800-024E-48F5-B028-0149ADD51424}"/>
    </a:ext>
  </a:extLst>
</a:theme>
</file>

<file path=ppt/theme/theme2.xml><?xml version="1.0" encoding="utf-8"?>
<a:theme xmlns:a="http://schemas.openxmlformats.org/drawingml/2006/main" name="1_Blue theme 2014 16x9">
  <a:themeElements>
    <a:clrScheme name="Custom 14">
      <a:dk1>
        <a:srgbClr val="676767"/>
      </a:dk1>
      <a:lt1>
        <a:srgbClr val="FFFFFF"/>
      </a:lt1>
      <a:dk2>
        <a:srgbClr val="1A315D"/>
      </a:dk2>
      <a:lt2>
        <a:srgbClr val="FFFFFF"/>
      </a:lt2>
      <a:accent1>
        <a:srgbClr val="1A315D"/>
      </a:accent1>
      <a:accent2>
        <a:srgbClr val="36A4D7"/>
      </a:accent2>
      <a:accent3>
        <a:srgbClr val="A3A3A3"/>
      </a:accent3>
      <a:accent4>
        <a:srgbClr val="676767"/>
      </a:accent4>
      <a:accent5>
        <a:srgbClr val="4D4D4D"/>
      </a:accent5>
      <a:accent6>
        <a:srgbClr val="DF1D36"/>
      </a:accent6>
      <a:hlink>
        <a:srgbClr val="4D4D4D"/>
      </a:hlink>
      <a:folHlink>
        <a:srgbClr val="36A4D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3_Blue theme 2014 16x9">
  <a:themeElements>
    <a:clrScheme name="Custom 14">
      <a:dk1>
        <a:srgbClr val="676767"/>
      </a:dk1>
      <a:lt1>
        <a:srgbClr val="FFFFFF"/>
      </a:lt1>
      <a:dk2>
        <a:srgbClr val="1A315D"/>
      </a:dk2>
      <a:lt2>
        <a:srgbClr val="FFFFFF"/>
      </a:lt2>
      <a:accent1>
        <a:srgbClr val="1A315D"/>
      </a:accent1>
      <a:accent2>
        <a:srgbClr val="36A4D7"/>
      </a:accent2>
      <a:accent3>
        <a:srgbClr val="A3A3A3"/>
      </a:accent3>
      <a:accent4>
        <a:srgbClr val="676767"/>
      </a:accent4>
      <a:accent5>
        <a:srgbClr val="4D4D4D"/>
      </a:accent5>
      <a:accent6>
        <a:srgbClr val="DF1D36"/>
      </a:accent6>
      <a:hlink>
        <a:srgbClr val="4D4D4D"/>
      </a:hlink>
      <a:folHlink>
        <a:srgbClr val="36A4D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4103976-3704-42cb-90f2-5969973acec4">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A537E47277CA74DB7C10C71ABE0EBE4" ma:contentTypeVersion="" ma:contentTypeDescription="Create a new document." ma:contentTypeScope="" ma:versionID="26d658076ebafa74cb30e0f52ae1c4a9">
  <xsd:schema xmlns:xsd="http://www.w3.org/2001/XMLSchema" xmlns:xs="http://www.w3.org/2001/XMLSchema" xmlns:p="http://schemas.microsoft.com/office/2006/metadata/properties" xmlns:ns2="34103976-3704-42cb-90f2-5969973acec4" targetNamespace="http://schemas.microsoft.com/office/2006/metadata/properties" ma:root="true" ma:fieldsID="74f56db7ea349c7459724be28f3b104f" ns2:_="">
    <xsd:import namespace="34103976-3704-42cb-90f2-5969973acec4"/>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03976-3704-42cb-90f2-5969973acec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791848-9A10-4E8C-A7AA-6102209F815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4103976-3704-42cb-90f2-5969973acec4"/>
    <ds:schemaRef ds:uri="http://www.w3.org/XML/1998/namespace"/>
    <ds:schemaRef ds:uri="http://purl.org/dc/dcmitype/"/>
  </ds:schemaRefs>
</ds:datastoreItem>
</file>

<file path=customXml/itemProps2.xml><?xml version="1.0" encoding="utf-8"?>
<ds:datastoreItem xmlns:ds="http://schemas.openxmlformats.org/officeDocument/2006/customXml" ds:itemID="{C75D0E66-DEB2-44C4-80FC-D360AE2AB9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03976-3704-42cb-90f2-5969973ace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6CFC61-CF2D-4295-A0A9-74E5476392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theme 2014 16x9</Template>
  <TotalTime>12851</TotalTime>
  <Words>3060</Words>
  <Application>Microsoft Office PowerPoint</Application>
  <PresentationFormat>On-screen Show (16:9)</PresentationFormat>
  <Paragraphs>491</Paragraphs>
  <Slides>23</Slides>
  <Notes>21</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40" baseType="lpstr">
      <vt:lpstr>ＭＳ Ｐゴシック</vt:lpstr>
      <vt:lpstr>Arial</vt:lpstr>
      <vt:lpstr>Broadway</vt:lpstr>
      <vt:lpstr>Calibri</vt:lpstr>
      <vt:lpstr>Ciscolight</vt:lpstr>
      <vt:lpstr>CiscoSans</vt:lpstr>
      <vt:lpstr>CiscoSans ExtraLight</vt:lpstr>
      <vt:lpstr>CiscoSans Thin</vt:lpstr>
      <vt:lpstr>Museo Slab 100</vt:lpstr>
      <vt:lpstr>Proxima Nova Semibold</vt:lpstr>
      <vt:lpstr>Segoe UI</vt:lpstr>
      <vt:lpstr>Times New Roman</vt:lpstr>
      <vt:lpstr>Wingdings</vt:lpstr>
      <vt:lpstr>Blue theme 2014 16x9</vt:lpstr>
      <vt:lpstr>1_Blue theme 2014 16x9</vt:lpstr>
      <vt:lpstr>3_Blue theme 2014 16x9</vt:lpstr>
      <vt:lpstr>think-cell Slide</vt:lpstr>
      <vt:lpstr>Cisco Cloud Access Security with Elastica</vt:lpstr>
      <vt:lpstr>Every time you adopt a new technology, you have to secure it</vt:lpstr>
      <vt:lpstr>Right now you are blind to cloud app usage</vt:lpstr>
      <vt:lpstr>Users are sharing information freely and it could lead to a breach</vt:lpstr>
      <vt:lpstr>Cloud access security is your responsibility</vt:lpstr>
      <vt:lpstr>We can help. Cisco Cloud Access Security with Elastica delivers</vt:lpstr>
      <vt:lpstr>PowerPoint Presentation</vt:lpstr>
      <vt:lpstr>Identify which cloud apps are being used in your environment</vt:lpstr>
      <vt:lpstr>Determine the apps that are best for your business</vt:lpstr>
      <vt:lpstr>Assess your exposure and company risk</vt:lpstr>
      <vt:lpstr>Redirect your traffic through Cisco Cloud Access Security </vt:lpstr>
      <vt:lpstr>Monitor cloud users, accounts and find malicious activity</vt:lpstr>
      <vt:lpstr>Interpret and understand gateway traffic in real time</vt:lpstr>
      <vt:lpstr>Find problematic users automatically</vt:lpstr>
      <vt:lpstr>Create and enforce policies across all users and accounts</vt:lpstr>
      <vt:lpstr>Automatically classify, detect and remediate  content uploaded to cloud apps</vt:lpstr>
      <vt:lpstr>Conduct forensic analysis on historical data</vt:lpstr>
      <vt:lpstr>Manage and control all apps from a single interface</vt:lpstr>
      <vt:lpstr>Elastica CloudSOC delivers the visibility and control needed to secure cloud apps</vt:lpstr>
      <vt:lpstr>Only Cisco Cloud App Security with Elastica delivers</vt:lpstr>
      <vt:lpstr>Next Steps</vt:lpstr>
      <vt:lpstr>PowerPoint Presentation</vt:lpstr>
      <vt:lpstr>PowerPoint Presentation</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latest and greatest</dc:title>
  <dc:creator>Ben Johnson</dc:creator>
  <cp:lastModifiedBy>Sissy Warshong (ChilliBreeze Solutions PT LTD)</cp:lastModifiedBy>
  <cp:revision>712</cp:revision>
  <dcterms:created xsi:type="dcterms:W3CDTF">2015-01-12T15:38:38Z</dcterms:created>
  <dcterms:modified xsi:type="dcterms:W3CDTF">2017-11-15T05:46:21Z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0x010100FA537E47277CA74DB7C10C71ABE0EBE4</vt:lpwstr>
  </property>
</Properties>
</file>